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Lst>
  <p:notesMasterIdLst>
    <p:notesMasterId r:id="rId95"/>
  </p:notesMasterIdLst>
  <p:sldIdLst>
    <p:sldId id="376" r:id="rId6"/>
    <p:sldId id="377" r:id="rId7"/>
    <p:sldId id="301" r:id="rId8"/>
    <p:sldId id="378" r:id="rId9"/>
    <p:sldId id="257" r:id="rId10"/>
    <p:sldId id="259" r:id="rId11"/>
    <p:sldId id="381" r:id="rId12"/>
    <p:sldId id="383" r:id="rId13"/>
    <p:sldId id="297" r:id="rId14"/>
    <p:sldId id="310" r:id="rId15"/>
    <p:sldId id="384" r:id="rId16"/>
    <p:sldId id="312" r:id="rId17"/>
    <p:sldId id="263" r:id="rId18"/>
    <p:sldId id="264" r:id="rId19"/>
    <p:sldId id="298" r:id="rId20"/>
    <p:sldId id="268" r:id="rId21"/>
    <p:sldId id="269" r:id="rId22"/>
    <p:sldId id="270" r:id="rId23"/>
    <p:sldId id="313" r:id="rId24"/>
    <p:sldId id="318" r:id="rId25"/>
    <p:sldId id="308" r:id="rId26"/>
    <p:sldId id="333" r:id="rId27"/>
    <p:sldId id="346" r:id="rId28"/>
    <p:sldId id="326" r:id="rId29"/>
    <p:sldId id="337" r:id="rId30"/>
    <p:sldId id="370" r:id="rId31"/>
    <p:sldId id="371" r:id="rId32"/>
    <p:sldId id="361" r:id="rId33"/>
    <p:sldId id="360" r:id="rId34"/>
    <p:sldId id="362" r:id="rId35"/>
    <p:sldId id="364" r:id="rId36"/>
    <p:sldId id="359" r:id="rId37"/>
    <p:sldId id="363" r:id="rId38"/>
    <p:sldId id="406" r:id="rId39"/>
    <p:sldId id="407" r:id="rId40"/>
    <p:sldId id="409" r:id="rId41"/>
    <p:sldId id="410" r:id="rId42"/>
    <p:sldId id="408" r:id="rId43"/>
    <p:sldId id="424" r:id="rId44"/>
    <p:sldId id="425" r:id="rId45"/>
    <p:sldId id="426" r:id="rId46"/>
    <p:sldId id="411" r:id="rId47"/>
    <p:sldId id="412" r:id="rId48"/>
    <p:sldId id="413" r:id="rId49"/>
    <p:sldId id="423" r:id="rId50"/>
    <p:sldId id="414" r:id="rId51"/>
    <p:sldId id="416" r:id="rId52"/>
    <p:sldId id="417" r:id="rId53"/>
    <p:sldId id="415" r:id="rId54"/>
    <p:sldId id="418" r:id="rId55"/>
    <p:sldId id="421" r:id="rId56"/>
    <p:sldId id="439" r:id="rId57"/>
    <p:sldId id="422" r:id="rId58"/>
    <p:sldId id="420" r:id="rId59"/>
    <p:sldId id="419" r:id="rId60"/>
    <p:sldId id="405" r:id="rId61"/>
    <p:sldId id="385" r:id="rId62"/>
    <p:sldId id="386" r:id="rId63"/>
    <p:sldId id="388" r:id="rId64"/>
    <p:sldId id="389" r:id="rId65"/>
    <p:sldId id="390" r:id="rId66"/>
    <p:sldId id="387" r:id="rId67"/>
    <p:sldId id="391" r:id="rId68"/>
    <p:sldId id="392" r:id="rId69"/>
    <p:sldId id="393" r:id="rId70"/>
    <p:sldId id="394" r:id="rId71"/>
    <p:sldId id="395" r:id="rId72"/>
    <p:sldId id="396" r:id="rId73"/>
    <p:sldId id="427" r:id="rId74"/>
    <p:sldId id="397" r:id="rId75"/>
    <p:sldId id="399" r:id="rId76"/>
    <p:sldId id="400" r:id="rId77"/>
    <p:sldId id="401" r:id="rId78"/>
    <p:sldId id="398" r:id="rId79"/>
    <p:sldId id="402" r:id="rId80"/>
    <p:sldId id="403" r:id="rId81"/>
    <p:sldId id="404" r:id="rId82"/>
    <p:sldId id="271" r:id="rId83"/>
    <p:sldId id="436" r:id="rId84"/>
    <p:sldId id="428" r:id="rId85"/>
    <p:sldId id="429" r:id="rId86"/>
    <p:sldId id="430" r:id="rId87"/>
    <p:sldId id="431" r:id="rId88"/>
    <p:sldId id="432" r:id="rId89"/>
    <p:sldId id="433" r:id="rId90"/>
    <p:sldId id="434" r:id="rId91"/>
    <p:sldId id="435" r:id="rId92"/>
    <p:sldId id="437" r:id="rId93"/>
    <p:sldId id="438" r:id="rId9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728" autoAdjust="0"/>
  </p:normalViewPr>
  <p:slideViewPr>
    <p:cSldViewPr>
      <p:cViewPr>
        <p:scale>
          <a:sx n="90" d="100"/>
          <a:sy n="90" d="100"/>
        </p:scale>
        <p:origin x="-600" y="-3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0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wrap="square" lIns="93304" tIns="46652" rIns="93304" bIns="46652" numCol="1" anchor="t" anchorCtr="0" compatLnSpc="1">
            <a:prstTxWarp prst="textNoShape">
              <a:avLst/>
            </a:prstTxWarp>
          </a:bodyPr>
          <a:lstStyle>
            <a:lvl1pPr>
              <a:defRPr sz="1200">
                <a:latin typeface="Calibri" pitchFamily="-107" charset="0"/>
              </a:defRPr>
            </a:lvl1pPr>
          </a:lstStyle>
          <a:p>
            <a:endParaRPr lang="en-US" dirty="0"/>
          </a:p>
        </p:txBody>
      </p:sp>
      <p:sp>
        <p:nvSpPr>
          <p:cNvPr id="3" name="Date Placeholder 2"/>
          <p:cNvSpPr>
            <a:spLocks noGrp="1"/>
          </p:cNvSpPr>
          <p:nvPr>
            <p:ph type="dt" idx="1"/>
          </p:nvPr>
        </p:nvSpPr>
        <p:spPr>
          <a:xfrm>
            <a:off x="3978276" y="0"/>
            <a:ext cx="3043238" cy="465138"/>
          </a:xfrm>
          <a:prstGeom prst="rect">
            <a:avLst/>
          </a:prstGeom>
        </p:spPr>
        <p:txBody>
          <a:bodyPr vert="horz" wrap="square" lIns="93304" tIns="46652" rIns="93304" bIns="46652" numCol="1" anchor="t" anchorCtr="0" compatLnSpc="1">
            <a:prstTxWarp prst="textNoShape">
              <a:avLst/>
            </a:prstTxWarp>
          </a:bodyPr>
          <a:lstStyle>
            <a:lvl1pPr algn="r">
              <a:defRPr sz="1200">
                <a:latin typeface="Calibri" pitchFamily="-107" charset="0"/>
              </a:defRPr>
            </a:lvl1pPr>
          </a:lstStyle>
          <a:p>
            <a:fld id="{AA558409-224B-484F-8ECA-C15165A371F9}" type="datetime1">
              <a:rPr lang="en-US"/>
              <a:pPr/>
              <a:t>6/20/2014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wrap="square" lIns="93304" tIns="46652" rIns="93304" bIns="46652"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wrap="square" lIns="93304" tIns="46652" rIns="93304" bIns="466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1" y="8842376"/>
            <a:ext cx="3043238" cy="465138"/>
          </a:xfrm>
          <a:prstGeom prst="rect">
            <a:avLst/>
          </a:prstGeom>
        </p:spPr>
        <p:txBody>
          <a:bodyPr vert="horz" wrap="square" lIns="93304" tIns="46652" rIns="93304" bIns="46652" numCol="1" anchor="b" anchorCtr="0" compatLnSpc="1">
            <a:prstTxWarp prst="textNoShape">
              <a:avLst/>
            </a:prstTxWarp>
          </a:bodyPr>
          <a:lstStyle>
            <a:lvl1pPr>
              <a:defRPr sz="1200">
                <a:latin typeface="Calibri" pitchFamily="-107" charset="0"/>
              </a:defRPr>
            </a:lvl1pPr>
          </a:lstStyle>
          <a:p>
            <a:endParaRPr lang="en-US" dirty="0"/>
          </a:p>
        </p:txBody>
      </p:sp>
      <p:sp>
        <p:nvSpPr>
          <p:cNvPr id="7" name="Slide Number Placeholder 6"/>
          <p:cNvSpPr>
            <a:spLocks noGrp="1"/>
          </p:cNvSpPr>
          <p:nvPr>
            <p:ph type="sldNum" sz="quarter" idx="5"/>
          </p:nvPr>
        </p:nvSpPr>
        <p:spPr>
          <a:xfrm>
            <a:off x="3978276" y="8842376"/>
            <a:ext cx="3043238" cy="465138"/>
          </a:xfrm>
          <a:prstGeom prst="rect">
            <a:avLst/>
          </a:prstGeom>
        </p:spPr>
        <p:txBody>
          <a:bodyPr vert="horz" wrap="square" lIns="93304" tIns="46652" rIns="93304" bIns="46652" numCol="1" anchor="b" anchorCtr="0" compatLnSpc="1">
            <a:prstTxWarp prst="textNoShape">
              <a:avLst/>
            </a:prstTxWarp>
          </a:bodyPr>
          <a:lstStyle>
            <a:lvl1pPr algn="r">
              <a:defRPr sz="1200">
                <a:latin typeface="Calibri" pitchFamily="-107" charset="0"/>
              </a:defRPr>
            </a:lvl1pPr>
          </a:lstStyle>
          <a:p>
            <a:fld id="{6A6CF7F9-B8DC-46E4-AEF2-D15E621B3332}" type="slidenum">
              <a:rPr lang="en-US"/>
              <a:pPr/>
              <a:t>‹#›</a:t>
            </a:fld>
            <a:endParaRPr lang="en-US" dirty="0"/>
          </a:p>
        </p:txBody>
      </p:sp>
    </p:spTree>
    <p:extLst>
      <p:ext uri="{BB962C8B-B14F-4D97-AF65-F5344CB8AC3E}">
        <p14:creationId xmlns:p14="http://schemas.microsoft.com/office/powerpoint/2010/main" val="4885230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07"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AD384DF9-D911-4168-AEF2-EFAE77E8A67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7683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B6C75D36-AA69-4D1B-92B3-4258DE3F631A}"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84DF9-D911-4168-AEF2-EFAE77E8A67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6279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FED080D9-E5CE-449E-BF64-375C30EFBBC8}"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a:p>
            <a:pPr>
              <a:spcBef>
                <a:spcPct val="0"/>
              </a:spcBef>
            </a:pPr>
            <a:r>
              <a:rPr lang="en-US" dirty="0" smtClean="0"/>
              <a:t>-- Speaker: State that this slide presents general process and process is likely to vary by state.  Perhaps mention some of the steps for legislation introduced and passed by Repr. Rouson.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EC10CF9D-6F96-47D7-9440-8631F479DCBE}"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68">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6CB4FCE6-5772-495C-AE88-AD9D2849B7CB}"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C0052287-1E36-4448-915D-1D6B345DE7F3}"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68">
              <a:spcBef>
                <a:spcPct val="0"/>
              </a:spcBef>
            </a:pP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CAA7D088-BA7E-4DC4-B97C-F991C704C256}"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Talk: Examples of personal/professional connections would be previous jobs held (by you or them), church membership, shopping relationships, civic memberships</a:t>
            </a:r>
          </a:p>
          <a:p>
            <a:pPr>
              <a:spcBef>
                <a:spcPct val="0"/>
              </a:spcBef>
            </a:pP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02D2F1E3-78A0-410C-A1D0-01F86AB4B969}"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61A7EF8F-A22B-4010-B15A-0DF5772F4BB6}"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F808568C-AA69-4352-822B-275B7241F046}"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2</a:t>
            </a:fld>
            <a:endParaRPr lang="en-US" dirty="0"/>
          </a:p>
        </p:txBody>
      </p:sp>
    </p:spTree>
    <p:extLst>
      <p:ext uri="{BB962C8B-B14F-4D97-AF65-F5344CB8AC3E}">
        <p14:creationId xmlns:p14="http://schemas.microsoft.com/office/powerpoint/2010/main" val="2598560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96287E11-C58D-45FD-A3C9-0690920CDF2E}"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E61648E2-BD40-47DE-A0D5-AB326E320C6F}"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03773FBD-F75B-4283-9FF1-C086DF3D5D77}"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3489DCC4-120D-4D4C-BFAF-DACC0BF07F28}" type="slidenum">
              <a:rPr lang="en-US">
                <a:solidFill>
                  <a:srgbClr val="000000"/>
                </a:solidFill>
              </a:rPr>
              <a:pPr/>
              <a:t>23</a:t>
            </a:fld>
            <a:endParaRPr 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A7BE3150-3E91-4E95-803E-A80C18DC267E}"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76099EFF-778A-4D16-8861-63FA17D02FA7}"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Alan</a:t>
            </a:r>
            <a:r>
              <a:rPr lang="en-US" baseline="0" dirty="0" smtClean="0"/>
              <a:t> B Williams represents Gadsden County where African Americans are at least 50% of the population (based on 2010 Census)</a:t>
            </a:r>
          </a:p>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26</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27</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28</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29</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426E712D-1EE8-4A0D-A59C-F5B5A3C12654}"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30</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31</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32</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33</a:t>
            </a:fld>
            <a:endParaRPr lang="en-US" dirty="0"/>
          </a:p>
        </p:txBody>
      </p:sp>
    </p:spTree>
    <p:extLst>
      <p:ext uri="{BB962C8B-B14F-4D97-AF65-F5344CB8AC3E}">
        <p14:creationId xmlns:p14="http://schemas.microsoft.com/office/powerpoint/2010/main" val="3014300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96287E11-C58D-45FD-A3C9-0690920CDF2E}" type="slidenum">
              <a:rPr lang="en-US">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D91DF3FB-357E-4103-B73E-EB75C2747902}" type="slidenum">
              <a:rPr lang="en-US">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D3222D29-CA37-4504-8415-0BB219B89039}" type="slidenum">
              <a:rPr lang="en-US">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18A8AFE2-E7A9-4F7E-8207-30D722E2E41D}" type="slidenum">
              <a:rPr lang="en-US">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960E0C66-565B-4921-B6E7-977AE1130DB1}" type="slidenum">
              <a:rPr lang="en-US">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3ED9A50D-85F5-4046-AD5D-5F8F80D537B8}" type="slidenum">
              <a:rPr lang="en-US">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4</a:t>
            </a:fld>
            <a:endParaRPr lang="en-US" dirty="0"/>
          </a:p>
        </p:txBody>
      </p:sp>
    </p:spTree>
    <p:extLst>
      <p:ext uri="{BB962C8B-B14F-4D97-AF65-F5344CB8AC3E}">
        <p14:creationId xmlns:p14="http://schemas.microsoft.com/office/powerpoint/2010/main" val="966829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96287E11-C58D-45FD-A3C9-0690920CDF2E}" type="slidenum">
              <a:rPr lang="en-US">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1E164B8E-937F-41E7-9C59-76341C1A01B0}" type="slidenum">
              <a:rPr lang="en-US">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41BF1363-739C-4238-B057-7B3410C9F1FB}" type="slidenum">
              <a:rPr lang="en-US">
                <a:solidFill>
                  <a:prstClr val="black"/>
                </a:solidFill>
              </a:rPr>
              <a:pPr/>
              <a:t>47</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55EE12B0-5489-4126-AED6-8D9F7B24AA2B}" type="slidenum">
              <a:rPr lang="en-US">
                <a:solidFill>
                  <a:prstClr val="black"/>
                </a:solidFill>
              </a:rPr>
              <a:pPr/>
              <a:t>48</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960E0C66-565B-4921-B6E7-977AE1130DB1}" type="slidenum">
              <a:rPr lang="en-US">
                <a:solidFill>
                  <a:prstClr val="black"/>
                </a:solidFill>
              </a:rPr>
              <a:pPr/>
              <a:t>49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0CB2EDBA-7BE3-4864-9A1D-D18471787B5D}" type="slidenum">
              <a:rPr lang="en-US"/>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5B82AE94-4FF3-4D88-9BB2-380198C0EF42}" type="slidenum">
              <a:rPr lang="en-US">
                <a:solidFill>
                  <a:prstClr val="black"/>
                </a:solidFill>
              </a: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Speaker: State that Repr. Thompson is serving</a:t>
            </a:r>
            <a:r>
              <a:rPr lang="en-US" baseline="0" dirty="0" smtClean="0"/>
              <a:t> her first term in the Senate and that she is a member of the Florida Legislative Black Caucus.</a:t>
            </a:r>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AD9A5D17-277C-4FA2-AA2E-747FD665D230}" type="slidenum">
              <a:rPr lang="en-US">
                <a:solidFill>
                  <a:prstClr val="black"/>
                </a:solidFill>
              </a:rPr>
              <a:pPr/>
              <a:t>56</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02C72BF6-55F7-415B-9A66-281D8944D7D0}" type="slidenum">
              <a:rPr lang="en-US">
                <a:solidFill>
                  <a:prstClr val="black"/>
                </a:solidFill>
              </a:rPr>
              <a:pPr/>
              <a:t>57</a:t>
            </a:fld>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A672533F-0B33-4261-94D9-96D6416EDAF3}" type="slidenum">
              <a:rPr lang="en-US">
                <a:solidFill>
                  <a:prstClr val="black"/>
                </a:solidFill>
              </a:rPr>
              <a:pPr/>
              <a:t>58</a:t>
            </a:fld>
            <a:endParaRPr lang="en-US"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CDDEC5FC-B6AC-475C-8562-BBD6CAE98FED}" type="slidenum">
              <a:rPr lang="en-US">
                <a:solidFill>
                  <a:prstClr val="black"/>
                </a:solidFill>
              </a:rPr>
              <a:pPr/>
              <a:t>59</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68">
              <a:spcBef>
                <a:spcPct val="0"/>
              </a:spcBef>
            </a:pPr>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B9E3FCEF-9228-4CFA-B7AE-4AD2267CF83F}" type="slidenum">
              <a:rPr lang="en-US"/>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African Americans (AAs) are 16% of the Florida state population. This list is comprised of legislators that represent counties where AAs represent at least 20% of the population. I will name counties where AAs are 30% to 50% of the population (Gadsden county Aas are 55% of the pop).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4FE87707-0F6A-430D-971C-FFF3D8A3E5B1}" type="slidenum">
              <a:rPr lang="en-US">
                <a:solidFill>
                  <a:prstClr val="black"/>
                </a:solidFill>
              </a:rPr>
              <a:pPr/>
              <a:t>60</a:t>
            </a:fld>
            <a:endParaRPr lang="en-US" dirty="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03D110E6-5599-434D-A823-1B3C439B1185}" type="slidenum">
              <a:rPr lang="en-US">
                <a:solidFill>
                  <a:prstClr val="black"/>
                </a:solidFill>
              </a:rPr>
              <a:pPr/>
              <a:t>61</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5DE0D6AD-5D80-4343-9CFE-05331F0D1A0B}" type="slidenum">
              <a:rPr lang="en-US">
                <a:solidFill>
                  <a:prstClr val="black"/>
                </a:solidFill>
              </a:rPr>
              <a:pPr/>
              <a:t>62</a:t>
            </a:fld>
            <a:endParaRPr lang="en-US" dirty="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5A03DD8D-8B3C-40A7-8F2F-8807C5FE61C0}" type="slidenum">
              <a:rPr lang="en-US">
                <a:solidFill>
                  <a:prstClr val="black"/>
                </a:solidFill>
              </a:rPr>
              <a:pPr/>
              <a:t>63</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Alan</a:t>
            </a:r>
            <a:r>
              <a:rPr lang="en-US" baseline="0" dirty="0" smtClean="0"/>
              <a:t> B Williams represents Gadsden County where African Americans are at least 50% of the population (based on 2010 Census)</a:t>
            </a:r>
          </a:p>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02C72BF6-55F7-415B-9A66-281D8944D7D0}" type="slidenum">
              <a:rPr lang="en-US">
                <a:solidFill>
                  <a:prstClr val="black"/>
                </a:solidFill>
              </a:rPr>
              <a:pPr/>
              <a:t>69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84DF9-D911-4168-AEF2-EFAE77E8A67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311078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A865AAFC-890C-420E-95E3-D7DB2A3355B6}" type="slidenum">
              <a:rPr lang="en-US">
                <a:solidFill>
                  <a:prstClr val="black"/>
                </a:solidFill>
              </a:rPr>
              <a:pPr/>
              <a:t>70</a:t>
            </a:fld>
            <a:endParaRPr lang="en-US" dirty="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I will name a few of the hardest hit counties. I determined this by looking at realtytrac’s foreclosure data for Florida</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FCBF5BE4-9828-43C1-899F-234A840D7AEC}" type="slidenum">
              <a:rPr lang="en-US">
                <a:solidFill>
                  <a:prstClr val="black"/>
                </a:solidFill>
              </a:rPr>
              <a:pPr/>
              <a:t>71</a:t>
            </a:fld>
            <a:endParaRPr lang="en-US"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 Rep Montford represents part of Gadsden county where AAs are 55.5% of the county population (MRW)</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African Americans (AAs) are 16% of the Florida state population. This list is comprised of legislators that represent counties where AAs represent at least 20% of the population. I will name counties where AAs are 30% to 50% of the population (Gadsden county Aas are 55% of the pop). </a:t>
            </a:r>
          </a:p>
          <a:p>
            <a:pPr>
              <a:spcBef>
                <a:spcPct val="0"/>
              </a:spcBef>
            </a:pPr>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55751A18-9097-4CDA-9339-02DB0F9DF1DA}" type="slidenum">
              <a:rPr lang="en-US">
                <a:solidFill>
                  <a:prstClr val="black"/>
                </a:solidFill>
              </a:rPr>
              <a:pPr/>
              <a:t>72</a:t>
            </a:fld>
            <a:endParaRPr lang="en-US"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85FDBC8B-700D-4F0B-A384-72CE5F55F2A3}" type="slidenum">
              <a:rPr lang="en-US">
                <a:solidFill>
                  <a:prstClr val="black"/>
                </a:solidFill>
              </a:rPr>
              <a:pPr/>
              <a:t>73</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960E0C66-565B-4921-B6E7-977AE1130DB1}" type="slidenum">
              <a:rPr lang="en-US">
                <a:solidFill>
                  <a:prstClr val="black"/>
                </a:solidFill>
              </a:rPr>
              <a:pPr/>
              <a:t>74</a:t>
            </a:fld>
            <a:endParaRPr lang="en-US" dirty="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5A03DD8D-8B3C-40A7-8F2F-8807C5FE61C0}" type="slidenum">
              <a:rPr lang="en-US">
                <a:solidFill>
                  <a:prstClr val="black"/>
                </a:solidFill>
              </a:rPr>
              <a:pPr/>
              <a:t>75</a:t>
            </a:fld>
            <a:endParaRPr lang="en-US" dirty="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0143006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49110238-D97F-4587-B4B6-4B117AE791A7}" type="slidenum">
              <a:rPr lang="en-US"/>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79</a:t>
            </a:fld>
            <a:endParaRPr lang="en-US" dirty="0"/>
          </a:p>
        </p:txBody>
      </p:sp>
    </p:spTree>
    <p:extLst>
      <p:ext uri="{BB962C8B-B14F-4D97-AF65-F5344CB8AC3E}">
        <p14:creationId xmlns:p14="http://schemas.microsoft.com/office/powerpoint/2010/main" val="91120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84DF9-D911-4168-AEF2-EFAE77E8A67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544657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80</a:t>
            </a:fld>
            <a:endParaRPr lang="en-US" dirty="0"/>
          </a:p>
        </p:txBody>
      </p:sp>
    </p:spTree>
    <p:extLst>
      <p:ext uri="{BB962C8B-B14F-4D97-AF65-F5344CB8AC3E}">
        <p14:creationId xmlns:p14="http://schemas.microsoft.com/office/powerpoint/2010/main" val="28842987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81</a:t>
            </a:fld>
            <a:endParaRPr lang="en-US" dirty="0"/>
          </a:p>
        </p:txBody>
      </p:sp>
    </p:spTree>
    <p:extLst>
      <p:ext uri="{BB962C8B-B14F-4D97-AF65-F5344CB8AC3E}">
        <p14:creationId xmlns:p14="http://schemas.microsoft.com/office/powerpoint/2010/main" val="1421533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82</a:t>
            </a:fld>
            <a:endParaRPr lang="en-US" dirty="0"/>
          </a:p>
        </p:txBody>
      </p:sp>
    </p:spTree>
    <p:extLst>
      <p:ext uri="{BB962C8B-B14F-4D97-AF65-F5344CB8AC3E}">
        <p14:creationId xmlns:p14="http://schemas.microsoft.com/office/powerpoint/2010/main" val="38917492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83</a:t>
            </a:fld>
            <a:endParaRPr lang="en-US" dirty="0"/>
          </a:p>
        </p:txBody>
      </p:sp>
    </p:spTree>
    <p:extLst>
      <p:ext uri="{BB962C8B-B14F-4D97-AF65-F5344CB8AC3E}">
        <p14:creationId xmlns:p14="http://schemas.microsoft.com/office/powerpoint/2010/main" val="11571504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84</a:t>
            </a:fld>
            <a:endParaRPr lang="en-US" dirty="0"/>
          </a:p>
        </p:txBody>
      </p:sp>
    </p:spTree>
    <p:extLst>
      <p:ext uri="{BB962C8B-B14F-4D97-AF65-F5344CB8AC3E}">
        <p14:creationId xmlns:p14="http://schemas.microsoft.com/office/powerpoint/2010/main" val="1654964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85</a:t>
            </a:fld>
            <a:endParaRPr lang="en-US" dirty="0"/>
          </a:p>
        </p:txBody>
      </p:sp>
    </p:spTree>
    <p:extLst>
      <p:ext uri="{BB962C8B-B14F-4D97-AF65-F5344CB8AC3E}">
        <p14:creationId xmlns:p14="http://schemas.microsoft.com/office/powerpoint/2010/main" val="9220545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86</a:t>
            </a:fld>
            <a:endParaRPr lang="en-US" dirty="0"/>
          </a:p>
        </p:txBody>
      </p:sp>
    </p:spTree>
    <p:extLst>
      <p:ext uri="{BB962C8B-B14F-4D97-AF65-F5344CB8AC3E}">
        <p14:creationId xmlns:p14="http://schemas.microsoft.com/office/powerpoint/2010/main" val="3000677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CF7F9-B8DC-46E4-AEF2-D15E621B3332}" type="slidenum">
              <a:rPr lang="en-US" smtClean="0"/>
              <a:pPr/>
              <a:t>87</a:t>
            </a:fld>
            <a:endParaRPr lang="en-US" dirty="0"/>
          </a:p>
        </p:txBody>
      </p:sp>
    </p:spTree>
    <p:extLst>
      <p:ext uri="{BB962C8B-B14F-4D97-AF65-F5344CB8AC3E}">
        <p14:creationId xmlns:p14="http://schemas.microsoft.com/office/powerpoint/2010/main" val="235932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107" charset="0"/>
                <a:ea typeface="ＭＳ Ｐゴシック" pitchFamily="-107" charset="-128"/>
              </a:defRPr>
            </a:lvl1pPr>
            <a:lvl2pPr marL="37927841" indent="-37470688">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153" fontAlgn="base">
              <a:spcBef>
                <a:spcPct val="0"/>
              </a:spcBef>
              <a:spcAft>
                <a:spcPct val="0"/>
              </a:spcAft>
              <a:defRPr>
                <a:solidFill>
                  <a:schemeClr val="tx1"/>
                </a:solidFill>
                <a:latin typeface="Calibri" pitchFamily="-107" charset="0"/>
                <a:ea typeface="ＭＳ Ｐゴシック" pitchFamily="-107" charset="-128"/>
              </a:defRPr>
            </a:lvl6pPr>
            <a:lvl7pPr marL="914306" fontAlgn="base">
              <a:spcBef>
                <a:spcPct val="0"/>
              </a:spcBef>
              <a:spcAft>
                <a:spcPct val="0"/>
              </a:spcAft>
              <a:defRPr>
                <a:solidFill>
                  <a:schemeClr val="tx1"/>
                </a:solidFill>
                <a:latin typeface="Calibri" pitchFamily="-107" charset="0"/>
                <a:ea typeface="ＭＳ Ｐゴシック" pitchFamily="-107" charset="-128"/>
              </a:defRPr>
            </a:lvl7pPr>
            <a:lvl8pPr marL="1371459" fontAlgn="base">
              <a:spcBef>
                <a:spcPct val="0"/>
              </a:spcBef>
              <a:spcAft>
                <a:spcPct val="0"/>
              </a:spcAft>
              <a:defRPr>
                <a:solidFill>
                  <a:schemeClr val="tx1"/>
                </a:solidFill>
                <a:latin typeface="Calibri" pitchFamily="-107" charset="0"/>
                <a:ea typeface="ＭＳ Ｐゴシック" pitchFamily="-107" charset="-128"/>
              </a:defRPr>
            </a:lvl8pPr>
            <a:lvl9pPr marL="1828613" fontAlgn="base">
              <a:spcBef>
                <a:spcPct val="0"/>
              </a:spcBef>
              <a:spcAft>
                <a:spcPct val="0"/>
              </a:spcAft>
              <a:defRPr>
                <a:solidFill>
                  <a:schemeClr val="tx1"/>
                </a:solidFill>
                <a:latin typeface="Calibri" pitchFamily="-107" charset="0"/>
                <a:ea typeface="ＭＳ Ｐゴシック" pitchFamily="-107" charset="-128"/>
              </a:defRPr>
            </a:lvl9pPr>
          </a:lstStyle>
          <a:p>
            <a:fld id="{0FE2E054-719F-41C4-93A1-545B4D82457D}"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AEEB43E6-3E23-4F8C-A105-FE4EB059793A}" type="datetime1">
              <a:rPr lang="en-US" smtClean="0"/>
              <a:t>6/20/2014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fld id="{37A8D385-37D6-462B-BB1F-6DF6BA439888}" type="slidenum">
              <a:rPr lang="en-US" smtClean="0"/>
              <a:pPr/>
              <a:t>‹#›</a:t>
            </a:fld>
            <a:endParaRPr lang="en-US" dirty="0"/>
          </a:p>
        </p:txBody>
      </p:sp>
    </p:spTree>
    <p:extLst>
      <p:ext uri="{BB962C8B-B14F-4D97-AF65-F5344CB8AC3E}">
        <p14:creationId xmlns:p14="http://schemas.microsoft.com/office/powerpoint/2010/main" val="236881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D83DC8-8692-4865-A706-FC42CB4D5BAC}" type="datetime1">
              <a:rPr lang="en-US" smtClean="0"/>
              <a:t>6/20/2014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6" name="Slide Number Placeholder 5"/>
          <p:cNvSpPr>
            <a:spLocks noGrp="1"/>
          </p:cNvSpPr>
          <p:nvPr>
            <p:ph type="sldNum" sz="quarter" idx="12"/>
          </p:nvPr>
        </p:nvSpPr>
        <p:spPr/>
        <p:txBody>
          <a:bodyPr/>
          <a:lstStyle>
            <a:lvl1pPr>
              <a:defRPr/>
            </a:lvl1pPr>
          </a:lstStyle>
          <a:p>
            <a:fld id="{48026FD7-94A2-4F0D-80FD-681C80FA67EE}" type="slidenum">
              <a:rPr lang="en-US"/>
              <a:pPr/>
              <a:t>‹#›</a:t>
            </a:fld>
            <a:endParaRPr lang="en-US" dirty="0"/>
          </a:p>
        </p:txBody>
      </p:sp>
    </p:spTree>
    <p:extLst>
      <p:ext uri="{BB962C8B-B14F-4D97-AF65-F5344CB8AC3E}">
        <p14:creationId xmlns:p14="http://schemas.microsoft.com/office/powerpoint/2010/main" val="132675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1F855FF-0410-4468-8B0C-D2565C45BFBD}" type="datetime1">
              <a:rPr lang="en-US" smtClean="0"/>
              <a:t>6/20/2014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6" name="Slide Number Placeholder 5"/>
          <p:cNvSpPr>
            <a:spLocks noGrp="1"/>
          </p:cNvSpPr>
          <p:nvPr>
            <p:ph type="sldNum" sz="quarter" idx="12"/>
          </p:nvPr>
        </p:nvSpPr>
        <p:spPr/>
        <p:txBody>
          <a:bodyPr/>
          <a:lstStyle>
            <a:lvl1pPr>
              <a:defRPr/>
            </a:lvl1pPr>
          </a:lstStyle>
          <a:p>
            <a:fld id="{9C5FABC0-7D8C-4B2A-B3FA-51A6FF058433}" type="slidenum">
              <a:rPr lang="en-US"/>
              <a:pPr/>
              <a:t>‹#›</a:t>
            </a:fld>
            <a:endParaRPr lang="en-US" dirty="0"/>
          </a:p>
        </p:txBody>
      </p:sp>
    </p:spTree>
    <p:extLst>
      <p:ext uri="{BB962C8B-B14F-4D97-AF65-F5344CB8AC3E}">
        <p14:creationId xmlns:p14="http://schemas.microsoft.com/office/powerpoint/2010/main" val="279435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5B2301F-75F4-4665-A9E3-3757A18395E5}"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213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347E13-BF70-4278-A4CF-16A90FE00771}"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86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E4A754-FD93-44C8-B056-93059DB831F5}"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43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80C0A-6452-4DDC-86A8-FBDA1B10B260}"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024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09002-02F9-4E02-8EAC-B04DD2AE71A3}" type="datetime1">
              <a:rPr lang="en-US" smtClean="0">
                <a:solidFill>
                  <a:prstClr val="black">
                    <a:tint val="75000"/>
                  </a:prstClr>
                </a:solidFill>
              </a:rPr>
              <a:t>6/20/2014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500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8276F-E590-4E54-BA0D-6718EAE455C1}" type="datetime1">
              <a:rPr lang="en-US" smtClean="0">
                <a:solidFill>
                  <a:prstClr val="black">
                    <a:tint val="75000"/>
                  </a:prstClr>
                </a:solidFill>
              </a:rPr>
              <a:t>6/20/2014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43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80BDD-270E-4F4A-9722-57CE44CE5AC8}" type="datetime1">
              <a:rPr lang="en-US" smtClean="0">
                <a:solidFill>
                  <a:prstClr val="black">
                    <a:tint val="75000"/>
                  </a:prstClr>
                </a:solidFill>
              </a:rPr>
              <a:t>6/20/2014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150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E906F-3B96-4162-9A88-8F99A07C37C4}"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616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3155DCFC-9860-4DE0-89C8-1E1CBB54BED3}" type="datetime1">
              <a:rPr lang="en-US" smtClean="0"/>
              <a:t>6/20/2014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6" name="Slide Number Placeholder 5"/>
          <p:cNvSpPr>
            <a:spLocks noGrp="1"/>
          </p:cNvSpPr>
          <p:nvPr>
            <p:ph type="sldNum" sz="quarter" idx="12"/>
          </p:nvPr>
        </p:nvSpPr>
        <p:spPr/>
        <p:txBody>
          <a:bodyPr/>
          <a:lstStyle>
            <a:lvl1pPr>
              <a:defRPr/>
            </a:lvl1pPr>
          </a:lstStyle>
          <a:p>
            <a:fld id="{EE25BB75-E86D-4A17-94E1-D6030E101F21}" type="slidenum">
              <a:rPr lang="en-US"/>
              <a:pPr/>
              <a:t>‹#›</a:t>
            </a:fld>
            <a:endParaRPr lang="en-US" dirty="0"/>
          </a:p>
        </p:txBody>
      </p:sp>
    </p:spTree>
    <p:extLst>
      <p:ext uri="{BB962C8B-B14F-4D97-AF65-F5344CB8AC3E}">
        <p14:creationId xmlns:p14="http://schemas.microsoft.com/office/powerpoint/2010/main" val="3033500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D9B1E-3A7F-4675-98AD-CBAE717EB137}"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82A6A-593F-449C-9AF7-9F589D7D01BC}"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5807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55322-AD23-4F25-B6F1-6614DF942D63}"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9529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5DC6A53-54AD-41D9-9EC3-5FF75DCCE357}"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355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16126-9CDC-40FA-8F5D-B62CAF454145}"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042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FDC25-B8F9-40CE-B0B2-AFBD271C259C}"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180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2BFCF6-320B-46E2-8C1F-01DFCC0B1B76}"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78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CC36E4-31AA-40D2-844F-0BE8A1A9E467}" type="datetime1">
              <a:rPr lang="en-US" smtClean="0">
                <a:solidFill>
                  <a:prstClr val="black">
                    <a:tint val="75000"/>
                  </a:prstClr>
                </a:solidFill>
              </a:rPr>
              <a:t>6/20/2014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647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BFCE65-D19D-4690-BFB0-705583DAF83D}" type="datetime1">
              <a:rPr lang="en-US" smtClean="0">
                <a:solidFill>
                  <a:prstClr val="black">
                    <a:tint val="75000"/>
                  </a:prstClr>
                </a:solidFill>
              </a:rPr>
              <a:t>6/20/2014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404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1EF72-6076-45C1-A239-263BC436662D}" type="datetime1">
              <a:rPr lang="en-US" smtClean="0">
                <a:solidFill>
                  <a:prstClr val="black">
                    <a:tint val="75000"/>
                  </a:prstClr>
                </a:solidFill>
              </a:rPr>
              <a:t>6/20/2014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64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C9E30FC-70C1-4B5B-9834-C9972FF4D8D0}" type="datetime1">
              <a:rPr lang="en-US" smtClean="0"/>
              <a:t>6/20/2014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6" name="Slide Number Placeholder 5"/>
          <p:cNvSpPr>
            <a:spLocks noGrp="1"/>
          </p:cNvSpPr>
          <p:nvPr>
            <p:ph type="sldNum" sz="quarter" idx="12"/>
          </p:nvPr>
        </p:nvSpPr>
        <p:spPr/>
        <p:txBody>
          <a:bodyPr/>
          <a:lstStyle>
            <a:lvl1pPr>
              <a:defRPr/>
            </a:lvl1pPr>
          </a:lstStyle>
          <a:p>
            <a:fld id="{4B6EC4A2-E994-4112-95FB-44E3C3846ED5}" type="slidenum">
              <a:rPr lang="en-US"/>
              <a:pPr/>
              <a:t>‹#›</a:t>
            </a:fld>
            <a:endParaRPr lang="en-US" dirty="0"/>
          </a:p>
        </p:txBody>
      </p:sp>
    </p:spTree>
    <p:extLst>
      <p:ext uri="{BB962C8B-B14F-4D97-AF65-F5344CB8AC3E}">
        <p14:creationId xmlns:p14="http://schemas.microsoft.com/office/powerpoint/2010/main" val="715141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DF640-D2C3-4F67-9871-F1106930B6A4}"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513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25C9F-BB72-4BB1-BB79-890C882EBF22}"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4864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B8DFD-9465-4712-955E-366E81631F14}"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9099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91357-A03F-4E0E-A5E1-E27B29E6FCD9}"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6843B2-8B39-41DA-80DC-55F600E6B9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301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F3B43AF-35E9-472F-A0E8-C9BC5FB05948}"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2910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9ED8DBA-A457-4386-AB54-637301729547}"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8776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A8DDE-CA3F-4C2E-BE1E-E11E309E7A1D}"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154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C437D-170D-44CF-ABA1-27454531DDAE}"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355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A68C4-A05C-46C8-B11D-03C6888A30E3}" type="datetime1">
              <a:rPr lang="en-US" smtClean="0">
                <a:solidFill>
                  <a:prstClr val="black">
                    <a:tint val="75000"/>
                  </a:prstClr>
                </a:solidFill>
              </a:rPr>
              <a:t>6/20/2014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8990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FFB66-2A6B-4404-A711-347DEBDB96C2}" type="datetime1">
              <a:rPr lang="en-US" smtClean="0">
                <a:solidFill>
                  <a:prstClr val="black">
                    <a:tint val="75000"/>
                  </a:prstClr>
                </a:solidFill>
              </a:rPr>
              <a:t>6/20/2014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2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1BBF844-5703-491C-987A-5391E3A27CE2}" type="datetime1">
              <a:rPr lang="en-US" smtClean="0"/>
              <a:t>6/20/2014</a:t>
            </a:fld>
            <a:endParaRPr lang="en-US" dirty="0"/>
          </a:p>
        </p:txBody>
      </p:sp>
      <p:sp>
        <p:nvSpPr>
          <p:cNvPr id="6"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7" name="Slide Number Placeholder 5"/>
          <p:cNvSpPr>
            <a:spLocks noGrp="1"/>
          </p:cNvSpPr>
          <p:nvPr>
            <p:ph type="sldNum" sz="quarter" idx="12"/>
          </p:nvPr>
        </p:nvSpPr>
        <p:spPr/>
        <p:txBody>
          <a:bodyPr/>
          <a:lstStyle>
            <a:lvl1pPr>
              <a:defRPr/>
            </a:lvl1pPr>
          </a:lstStyle>
          <a:p>
            <a:fld id="{00E4C065-74C1-44F7-8289-D28EA92E3163}" type="slidenum">
              <a:rPr lang="en-US"/>
              <a:pPr/>
              <a:t>‹#›</a:t>
            </a:fld>
            <a:endParaRPr lang="en-US" dirty="0"/>
          </a:p>
        </p:txBody>
      </p:sp>
    </p:spTree>
    <p:extLst>
      <p:ext uri="{BB962C8B-B14F-4D97-AF65-F5344CB8AC3E}">
        <p14:creationId xmlns:p14="http://schemas.microsoft.com/office/powerpoint/2010/main" val="2516416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BE98B-20B5-47E5-864D-99FEB6428AD3}" type="datetime1">
              <a:rPr lang="en-US" smtClean="0">
                <a:solidFill>
                  <a:prstClr val="black">
                    <a:tint val="75000"/>
                  </a:prstClr>
                </a:solidFill>
              </a:rPr>
              <a:t>6/20/2014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997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21949-439A-4C5F-B77A-02DCEB75350E}"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5160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DFEBA-5723-4B21-BC42-DAD5B7DA0F95}" type="datetime1">
              <a:rPr lang="en-US" smtClean="0">
                <a:solidFill>
                  <a:prstClr val="black">
                    <a:tint val="75000"/>
                  </a:prstClr>
                </a:solidFill>
              </a:r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931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8F321-00CD-4A34-AC9A-0EAB6164A457}"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945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DF257-A6AD-4039-A024-32119F39A274}" type="datetime1">
              <a:rPr lang="en-US" smtClean="0">
                <a:solidFill>
                  <a:prstClr val="black">
                    <a:tint val="75000"/>
                  </a:prstClr>
                </a:solidFill>
              </a:r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Joint Center for Political and Economic Studies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94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DC96E65-8ED3-4D5B-ADC8-15489018E40F}" type="datetime1">
              <a:rPr lang="en-US" smtClean="0">
                <a:solidFill>
                  <a:prstClr val="black">
                    <a:tint val="75000"/>
                  </a:prstClr>
                </a:solidFill>
              </a:rPr>
              <a:p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074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80E598-3FDE-4261-B536-C174B471C97C}" type="datetime1">
              <a:rPr lang="en-US" smtClean="0">
                <a:solidFill>
                  <a:prstClr val="black">
                    <a:tint val="75000"/>
                  </a:prstClr>
                </a:solidFill>
              </a:rPr>
              <a:p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6292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C1D1B-D5D6-412C-B7E2-655EB29D800E}" type="datetime1">
              <a:rPr lang="en-US" smtClean="0">
                <a:solidFill>
                  <a:prstClr val="black">
                    <a:tint val="75000"/>
                  </a:prstClr>
                </a:solidFill>
              </a:rPr>
              <a:p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258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402E0-4A9D-4091-8F37-6AE183A73A10}" type="datetime1">
              <a:rPr lang="en-US" smtClean="0">
                <a:solidFill>
                  <a:prstClr val="black">
                    <a:tint val="75000"/>
                  </a:prstClr>
                </a:solidFill>
              </a:rPr>
              <a:p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540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00292F-06C4-4DEE-AF11-018002428E8E}" type="datetime1">
              <a:rPr lang="en-US" smtClean="0">
                <a:solidFill>
                  <a:prstClr val="black">
                    <a:tint val="75000"/>
                  </a:prstClr>
                </a:solidFill>
              </a:rPr>
              <a:pPr/>
              <a:t>6/20/2014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894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1A1A18F-1A0B-4E25-8934-220FE82A9B33}" type="datetime1">
              <a:rPr lang="en-US" smtClean="0"/>
              <a:t>6/20/2014</a:t>
            </a:fld>
            <a:endParaRPr lang="en-US" dirty="0"/>
          </a:p>
        </p:txBody>
      </p:sp>
      <p:sp>
        <p:nvSpPr>
          <p:cNvPr id="8"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9" name="Slide Number Placeholder 5"/>
          <p:cNvSpPr>
            <a:spLocks noGrp="1"/>
          </p:cNvSpPr>
          <p:nvPr>
            <p:ph type="sldNum" sz="quarter" idx="12"/>
          </p:nvPr>
        </p:nvSpPr>
        <p:spPr/>
        <p:txBody>
          <a:bodyPr/>
          <a:lstStyle>
            <a:lvl1pPr>
              <a:defRPr/>
            </a:lvl1pPr>
          </a:lstStyle>
          <a:p>
            <a:fld id="{1538993E-0A0A-4F45-BE39-98126E5B561B}" type="slidenum">
              <a:rPr lang="en-US"/>
              <a:pPr/>
              <a:t>‹#›</a:t>
            </a:fld>
            <a:endParaRPr lang="en-US" dirty="0"/>
          </a:p>
        </p:txBody>
      </p:sp>
    </p:spTree>
    <p:extLst>
      <p:ext uri="{BB962C8B-B14F-4D97-AF65-F5344CB8AC3E}">
        <p14:creationId xmlns:p14="http://schemas.microsoft.com/office/powerpoint/2010/main" val="892697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B8F8AF-A8C4-4F05-9187-F7B1299DD26C}" type="datetime1">
              <a:rPr lang="en-US" smtClean="0">
                <a:solidFill>
                  <a:prstClr val="black">
                    <a:tint val="75000"/>
                  </a:prstClr>
                </a:solidFill>
              </a:rPr>
              <a:pPr/>
              <a:t>6/20/2014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993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1EDB3-F64B-412D-A827-10A425B6990B}" type="datetime1">
              <a:rPr lang="en-US" smtClean="0">
                <a:solidFill>
                  <a:prstClr val="black">
                    <a:tint val="75000"/>
                  </a:prstClr>
                </a:solidFill>
              </a:rPr>
              <a:pPr/>
              <a:t>6/20/2014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8798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BA955-0F55-489A-B0D3-DB7EA868322A}" type="datetime1">
              <a:rPr lang="en-US" smtClean="0">
                <a:solidFill>
                  <a:prstClr val="black">
                    <a:tint val="75000"/>
                  </a:prstClr>
                </a:solidFill>
              </a:rPr>
              <a:p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3699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6D896-ABF5-4FBF-AE8D-9AAEE5C574CA}" type="datetime1">
              <a:rPr lang="en-US" smtClean="0">
                <a:solidFill>
                  <a:prstClr val="black">
                    <a:tint val="75000"/>
                  </a:prstClr>
                </a:solidFill>
              </a:rPr>
              <a:pPr/>
              <a:t>6/20/2014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2371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660E-E3C1-420E-98B8-C26344007F8D}" type="datetime1">
              <a:rPr lang="en-US" smtClean="0">
                <a:solidFill>
                  <a:prstClr val="black">
                    <a:tint val="75000"/>
                  </a:prstClr>
                </a:solidFill>
              </a:rPr>
              <a:p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090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DD0E1-CCB3-47AB-AECD-F9EB97CC7341}" type="datetime1">
              <a:rPr lang="en-US" smtClean="0">
                <a:solidFill>
                  <a:prstClr val="black">
                    <a:tint val="75000"/>
                  </a:prstClr>
                </a:solidFill>
              </a:rPr>
              <a:pPr/>
              <a:t>6/20/2014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DC0D88-84D8-4843-B3BF-C8349F978C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9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8AD1E2E-3E10-44B8-BEAD-AD6F80E5B073}" type="datetime1">
              <a:rPr lang="en-US" smtClean="0"/>
              <a:t>6/20/2014</a:t>
            </a:fld>
            <a:endParaRPr lang="en-US" dirty="0"/>
          </a:p>
        </p:txBody>
      </p:sp>
      <p:sp>
        <p:nvSpPr>
          <p:cNvPr id="4"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5" name="Slide Number Placeholder 5"/>
          <p:cNvSpPr>
            <a:spLocks noGrp="1"/>
          </p:cNvSpPr>
          <p:nvPr>
            <p:ph type="sldNum" sz="quarter" idx="12"/>
          </p:nvPr>
        </p:nvSpPr>
        <p:spPr/>
        <p:txBody>
          <a:bodyPr/>
          <a:lstStyle>
            <a:lvl1pPr>
              <a:defRPr/>
            </a:lvl1pPr>
          </a:lstStyle>
          <a:p>
            <a:fld id="{C600358D-C363-4538-A5CB-E31C7F594AFA}" type="slidenum">
              <a:rPr lang="en-US"/>
              <a:pPr/>
              <a:t>‹#›</a:t>
            </a:fld>
            <a:endParaRPr lang="en-US" dirty="0"/>
          </a:p>
        </p:txBody>
      </p:sp>
    </p:spTree>
    <p:extLst>
      <p:ext uri="{BB962C8B-B14F-4D97-AF65-F5344CB8AC3E}">
        <p14:creationId xmlns:p14="http://schemas.microsoft.com/office/powerpoint/2010/main" val="664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BFB1846-EECB-4D54-A605-65FEC50B100E}" type="datetime1">
              <a:rPr lang="en-US" smtClean="0"/>
              <a:t>6/20/2014</a:t>
            </a:fld>
            <a:endParaRPr lang="en-US" dirty="0"/>
          </a:p>
        </p:txBody>
      </p:sp>
      <p:sp>
        <p:nvSpPr>
          <p:cNvPr id="3"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4" name="Slide Number Placeholder 5"/>
          <p:cNvSpPr>
            <a:spLocks noGrp="1"/>
          </p:cNvSpPr>
          <p:nvPr>
            <p:ph type="sldNum" sz="quarter" idx="12"/>
          </p:nvPr>
        </p:nvSpPr>
        <p:spPr/>
        <p:txBody>
          <a:bodyPr/>
          <a:lstStyle>
            <a:lvl1pPr>
              <a:defRPr/>
            </a:lvl1pPr>
          </a:lstStyle>
          <a:p>
            <a:fld id="{91D1459F-1448-40D7-879C-CD4B0E14FEE5}" type="slidenum">
              <a:rPr lang="en-US"/>
              <a:pPr/>
              <a:t>‹#›</a:t>
            </a:fld>
            <a:endParaRPr lang="en-US" dirty="0"/>
          </a:p>
        </p:txBody>
      </p:sp>
    </p:spTree>
    <p:extLst>
      <p:ext uri="{BB962C8B-B14F-4D97-AF65-F5344CB8AC3E}">
        <p14:creationId xmlns:p14="http://schemas.microsoft.com/office/powerpoint/2010/main" val="187964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967F0CB-7FF6-4E14-A9D8-94F2941DD06C}" type="datetime1">
              <a:rPr lang="en-US" smtClean="0"/>
              <a:t>6/20/2014</a:t>
            </a:fld>
            <a:endParaRPr lang="en-US" dirty="0"/>
          </a:p>
        </p:txBody>
      </p:sp>
      <p:sp>
        <p:nvSpPr>
          <p:cNvPr id="6"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7" name="Slide Number Placeholder 5"/>
          <p:cNvSpPr>
            <a:spLocks noGrp="1"/>
          </p:cNvSpPr>
          <p:nvPr>
            <p:ph type="sldNum" sz="quarter" idx="12"/>
          </p:nvPr>
        </p:nvSpPr>
        <p:spPr/>
        <p:txBody>
          <a:bodyPr/>
          <a:lstStyle>
            <a:lvl1pPr>
              <a:defRPr/>
            </a:lvl1pPr>
          </a:lstStyle>
          <a:p>
            <a:fld id="{91FBAA5F-114F-4CB3-98FA-B2B6EB21C9A1}" type="slidenum">
              <a:rPr lang="en-US"/>
              <a:pPr/>
              <a:t>‹#›</a:t>
            </a:fld>
            <a:endParaRPr lang="en-US" dirty="0"/>
          </a:p>
        </p:txBody>
      </p:sp>
    </p:spTree>
    <p:extLst>
      <p:ext uri="{BB962C8B-B14F-4D97-AF65-F5344CB8AC3E}">
        <p14:creationId xmlns:p14="http://schemas.microsoft.com/office/powerpoint/2010/main" val="370632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BEF0133-E999-49DD-AF5E-333CA8F19EDD}" type="datetime1">
              <a:rPr lang="en-US" smtClean="0"/>
              <a:t>6/20/2014</a:t>
            </a:fld>
            <a:endParaRPr lang="en-US" dirty="0"/>
          </a:p>
        </p:txBody>
      </p:sp>
      <p:sp>
        <p:nvSpPr>
          <p:cNvPr id="6" name="Footer Placeholder 4"/>
          <p:cNvSpPr>
            <a:spLocks noGrp="1"/>
          </p:cNvSpPr>
          <p:nvPr>
            <p:ph type="ftr" sz="quarter" idx="11"/>
          </p:nvPr>
        </p:nvSpPr>
        <p:spPr/>
        <p:txBody>
          <a:bodyPr/>
          <a:lstStyle>
            <a:lvl1pPr>
              <a:defRPr/>
            </a:lvl1pPr>
          </a:lstStyle>
          <a:p>
            <a:r>
              <a:rPr lang="en-US" dirty="0"/>
              <a:t>Joint Center for Political and Economic Studies</a:t>
            </a:r>
          </a:p>
        </p:txBody>
      </p:sp>
      <p:sp>
        <p:nvSpPr>
          <p:cNvPr id="7" name="Slide Number Placeholder 5"/>
          <p:cNvSpPr>
            <a:spLocks noGrp="1"/>
          </p:cNvSpPr>
          <p:nvPr>
            <p:ph type="sldNum" sz="quarter" idx="12"/>
          </p:nvPr>
        </p:nvSpPr>
        <p:spPr/>
        <p:txBody>
          <a:bodyPr/>
          <a:lstStyle>
            <a:lvl1pPr>
              <a:defRPr/>
            </a:lvl1pPr>
          </a:lstStyle>
          <a:p>
            <a:fld id="{E254056A-1CB1-4D80-8CAC-E47181F2312C}" type="slidenum">
              <a:rPr lang="en-US"/>
              <a:pPr/>
              <a:t>‹#›</a:t>
            </a:fld>
            <a:endParaRPr lang="en-US" dirty="0"/>
          </a:p>
        </p:txBody>
      </p:sp>
    </p:spTree>
    <p:extLst>
      <p:ext uri="{BB962C8B-B14F-4D97-AF65-F5344CB8AC3E}">
        <p14:creationId xmlns:p14="http://schemas.microsoft.com/office/powerpoint/2010/main" val="233378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7" charset="0"/>
              </a:defRPr>
            </a:lvl1pPr>
          </a:lstStyle>
          <a:p>
            <a:fld id="{96248520-FD4F-43D7-BEB4-E7B68069A824}" type="datetime1">
              <a:rPr lang="en-US" smtClean="0"/>
              <a:t>6/20/2014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7" charset="0"/>
              </a:defRPr>
            </a:lvl1pPr>
          </a:lstStyle>
          <a:p>
            <a:r>
              <a:rPr lang="en-US" dirty="0"/>
              <a:t>Joint Center for Political and Economic Studies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7" charset="0"/>
              </a:defRPr>
            </a:lvl1pPr>
          </a:lstStyle>
          <a:p>
            <a:fld id="{02E910F4-0603-4B09-B87B-07551FF1234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Times New Roman" pitchFamily="18" charset="0"/>
          <a:ea typeface="ＭＳ Ｐゴシック" pitchFamily="-107" charset="-128"/>
          <a:cs typeface="Times New Roman" pitchFamily="18" charset="0"/>
        </a:defRPr>
      </a:lvl1pPr>
      <a:lvl2pPr algn="ctr" rtl="0" fontAlgn="base">
        <a:spcBef>
          <a:spcPct val="0"/>
        </a:spcBef>
        <a:spcAft>
          <a:spcPct val="0"/>
        </a:spcAft>
        <a:defRPr sz="4400">
          <a:solidFill>
            <a:schemeClr val="tx1"/>
          </a:solidFill>
          <a:latin typeface="Times New Roman" pitchFamily="-107" charset="0"/>
          <a:ea typeface="ＭＳ Ｐゴシック" pitchFamily="-107" charset="-128"/>
        </a:defRPr>
      </a:lvl2pPr>
      <a:lvl3pPr algn="ctr" rtl="0" fontAlgn="base">
        <a:spcBef>
          <a:spcPct val="0"/>
        </a:spcBef>
        <a:spcAft>
          <a:spcPct val="0"/>
        </a:spcAft>
        <a:defRPr sz="4400">
          <a:solidFill>
            <a:schemeClr val="tx1"/>
          </a:solidFill>
          <a:latin typeface="Times New Roman" pitchFamily="-107" charset="0"/>
          <a:ea typeface="ＭＳ Ｐゴシック" pitchFamily="-107" charset="-128"/>
        </a:defRPr>
      </a:lvl3pPr>
      <a:lvl4pPr algn="ctr" rtl="0" fontAlgn="base">
        <a:spcBef>
          <a:spcPct val="0"/>
        </a:spcBef>
        <a:spcAft>
          <a:spcPct val="0"/>
        </a:spcAft>
        <a:defRPr sz="4400">
          <a:solidFill>
            <a:schemeClr val="tx1"/>
          </a:solidFill>
          <a:latin typeface="Times New Roman" pitchFamily="-107" charset="0"/>
          <a:ea typeface="ＭＳ Ｐゴシック" pitchFamily="-107" charset="-128"/>
        </a:defRPr>
      </a:lvl4pPr>
      <a:lvl5pPr algn="ctr" rtl="0" fontAlgn="base">
        <a:spcBef>
          <a:spcPct val="0"/>
        </a:spcBef>
        <a:spcAft>
          <a:spcPct val="0"/>
        </a:spcAft>
        <a:defRPr sz="4400">
          <a:solidFill>
            <a:schemeClr val="tx1"/>
          </a:solidFill>
          <a:latin typeface="Times New Roman" pitchFamily="-107" charset="0"/>
          <a:ea typeface="ＭＳ Ｐゴシック" pitchFamily="-107" charset="-128"/>
        </a:defRPr>
      </a:lvl5pPr>
      <a:lvl6pPr marL="457200" algn="ctr" rtl="0" fontAlgn="base">
        <a:spcBef>
          <a:spcPct val="0"/>
        </a:spcBef>
        <a:spcAft>
          <a:spcPct val="0"/>
        </a:spcAft>
        <a:defRPr sz="4400">
          <a:solidFill>
            <a:schemeClr val="tx1"/>
          </a:solidFill>
          <a:latin typeface="Times New Roman" pitchFamily="-107" charset="0"/>
          <a:ea typeface="ＭＳ Ｐゴシック" pitchFamily="-107" charset="-128"/>
        </a:defRPr>
      </a:lvl6pPr>
      <a:lvl7pPr marL="914400" algn="ctr" rtl="0" fontAlgn="base">
        <a:spcBef>
          <a:spcPct val="0"/>
        </a:spcBef>
        <a:spcAft>
          <a:spcPct val="0"/>
        </a:spcAft>
        <a:defRPr sz="4400">
          <a:solidFill>
            <a:schemeClr val="tx1"/>
          </a:solidFill>
          <a:latin typeface="Times New Roman" pitchFamily="-107" charset="0"/>
          <a:ea typeface="ＭＳ Ｐゴシック" pitchFamily="-107" charset="-128"/>
        </a:defRPr>
      </a:lvl7pPr>
      <a:lvl8pPr marL="1371600" algn="ctr" rtl="0" fontAlgn="base">
        <a:spcBef>
          <a:spcPct val="0"/>
        </a:spcBef>
        <a:spcAft>
          <a:spcPct val="0"/>
        </a:spcAft>
        <a:defRPr sz="4400">
          <a:solidFill>
            <a:schemeClr val="tx1"/>
          </a:solidFill>
          <a:latin typeface="Times New Roman" pitchFamily="-107" charset="0"/>
          <a:ea typeface="ＭＳ Ｐゴシック" pitchFamily="-107" charset="-128"/>
        </a:defRPr>
      </a:lvl8pPr>
      <a:lvl9pPr marL="1828800" algn="ctr" rtl="0" fontAlgn="base">
        <a:spcBef>
          <a:spcPct val="0"/>
        </a:spcBef>
        <a:spcAft>
          <a:spcPct val="0"/>
        </a:spcAft>
        <a:defRPr sz="4400">
          <a:solidFill>
            <a:schemeClr val="tx1"/>
          </a:solidFill>
          <a:latin typeface="Times New Roman" pitchFamily="-107" charset="0"/>
          <a:ea typeface="ＭＳ Ｐゴシック" pitchFamily="-107"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Times New Roman" pitchFamily="18" charset="0"/>
          <a:ea typeface="ＭＳ Ｐゴシック" pitchFamily="-107" charset="-128"/>
          <a:cs typeface="Times New Roman" pitchFamily="18" charset="0"/>
        </a:defRPr>
      </a:lvl1pPr>
      <a:lvl2pPr marL="742950" indent="-285750" algn="l" rtl="0" fontAlgn="base">
        <a:spcBef>
          <a:spcPct val="20000"/>
        </a:spcBef>
        <a:spcAft>
          <a:spcPct val="0"/>
        </a:spcAft>
        <a:buFont typeface="Arial" charset="0"/>
        <a:buChar char="–"/>
        <a:defRPr sz="2800" kern="1200">
          <a:solidFill>
            <a:schemeClr val="tx1"/>
          </a:solidFill>
          <a:latin typeface="Times New Roman" pitchFamily="18" charset="0"/>
          <a:ea typeface="ＭＳ Ｐゴシック" pitchFamily="-107" charset="-128"/>
          <a:cs typeface="Times New Roman" pitchFamily="18" charset="0"/>
        </a:defRPr>
      </a:lvl2pPr>
      <a:lvl3pPr marL="1143000" indent="-228600" algn="l" rtl="0" fontAlgn="base">
        <a:spcBef>
          <a:spcPct val="20000"/>
        </a:spcBef>
        <a:spcAft>
          <a:spcPct val="0"/>
        </a:spcAft>
        <a:buFont typeface="Arial" charset="0"/>
        <a:buChar char="•"/>
        <a:defRPr sz="2400" kern="1200">
          <a:solidFill>
            <a:schemeClr val="tx1"/>
          </a:solidFill>
          <a:latin typeface="Times New Roman" pitchFamily="18" charset="0"/>
          <a:ea typeface="ＭＳ Ｐゴシック" pitchFamily="-107" charset="-128"/>
          <a:cs typeface="Times New Roman" pitchFamily="18" charset="0"/>
        </a:defRPr>
      </a:lvl3pPr>
      <a:lvl4pPr marL="1600200" indent="-228600" algn="l" rtl="0" fontAlgn="base">
        <a:spcBef>
          <a:spcPct val="20000"/>
        </a:spcBef>
        <a:spcAft>
          <a:spcPct val="0"/>
        </a:spcAft>
        <a:buFont typeface="Arial" charset="0"/>
        <a:buChar char="–"/>
        <a:defRPr sz="2000" kern="1200">
          <a:solidFill>
            <a:schemeClr val="tx1"/>
          </a:solidFill>
          <a:latin typeface="Times New Roman" pitchFamily="18" charset="0"/>
          <a:ea typeface="ＭＳ Ｐゴシック" pitchFamily="-107" charset="-128"/>
          <a:cs typeface="Times New Roman" pitchFamily="18" charset="0"/>
        </a:defRPr>
      </a:lvl4pPr>
      <a:lvl5pPr marL="2057400" indent="-228600" algn="l" rtl="0" fontAlgn="base">
        <a:spcBef>
          <a:spcPct val="20000"/>
        </a:spcBef>
        <a:spcAft>
          <a:spcPct val="0"/>
        </a:spcAft>
        <a:buFont typeface="Arial" charset="0"/>
        <a:buChar char="»"/>
        <a:defRPr sz="2000" kern="1200">
          <a:solidFill>
            <a:schemeClr val="tx1"/>
          </a:solidFill>
          <a:latin typeface="Times New Roman" pitchFamily="18" charset="0"/>
          <a:ea typeface="ＭＳ Ｐゴシック" pitchFamily="-107" charset="-128"/>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D3DD789-6034-45E5-865A-0AE7E77B3464}" type="datetime1">
              <a:rPr lang="en-US" smtClean="0">
                <a:solidFill>
                  <a:prstClr val="black">
                    <a:tint val="75000"/>
                  </a:prstClr>
                </a:solidFill>
                <a:latin typeface="Calibri"/>
                <a:ea typeface="+mn-ea"/>
              </a:rPr>
              <a:t>6/20/2014</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ea typeface="+mn-ea"/>
              </a:rPr>
              <a:t>Joint Center for Political and Economic Studies</a:t>
            </a: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7DC0D88-84D8-4843-B3BF-C8349F978C16}"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803605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6555132-F4E0-4ABC-B694-0D2A9085EA0E}" type="datetime1">
              <a:rPr lang="en-US" smtClean="0">
                <a:solidFill>
                  <a:prstClr val="black">
                    <a:tint val="75000"/>
                  </a:prstClr>
                </a:solidFill>
                <a:latin typeface="Calibri"/>
                <a:ea typeface="+mn-ea"/>
              </a:rPr>
              <a:t>6/20/2014</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ea typeface="+mn-ea"/>
              </a:rPr>
              <a:t>Joint Center for Political and Economic Studies</a:t>
            </a: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pPr fontAlgn="auto">
              <a:spcBef>
                <a:spcPts val="0"/>
              </a:spcBef>
              <a:spcAft>
                <a:spcPts val="0"/>
              </a:spcAft>
            </a:pPr>
            <a:fld id="{B96843B2-8B39-41DA-80DC-55F600E6B970}" type="slidenum">
              <a:rPr lang="en-US" smtClean="0">
                <a:solidFill>
                  <a:prstClr val="black">
                    <a:tint val="75000"/>
                  </a:prstClr>
                </a:solidFill>
                <a:ea typeface="+mn-ea"/>
              </a:rPr>
              <a:pPr fontAlgn="auto">
                <a:spcBef>
                  <a:spcPts val="0"/>
                </a:spcBef>
                <a:spcAft>
                  <a:spcPts val="0"/>
                </a:spcAft>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57042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3C62D40-EFE0-45D6-9185-731D5BEBB364}" type="datetime1">
              <a:rPr lang="en-US" smtClean="0">
                <a:solidFill>
                  <a:prstClr val="black">
                    <a:tint val="75000"/>
                  </a:prstClr>
                </a:solidFill>
                <a:latin typeface="Calibri"/>
                <a:ea typeface="+mn-ea"/>
              </a:rPr>
              <a:t>6/20/2014</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ea typeface="+mn-ea"/>
              </a:rPr>
              <a:t>Joint Center for Political and Economic Studies</a:t>
            </a: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7DC0D88-84D8-4843-B3BF-C8349F978C16}"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431087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EBC39A3-165D-4C67-96E1-2F491D6042EF}" type="datetime1">
              <a:rPr lang="en-US" smtClean="0">
                <a:solidFill>
                  <a:prstClr val="black">
                    <a:tint val="75000"/>
                  </a:prstClr>
                </a:solidFill>
                <a:latin typeface="Calibri"/>
                <a:ea typeface="+mn-ea"/>
              </a:rPr>
              <a:pPr fontAlgn="auto">
                <a:spcBef>
                  <a:spcPts val="0"/>
                </a:spcBef>
                <a:spcAft>
                  <a:spcPts val="0"/>
                </a:spcAft>
              </a:pPr>
              <a:t>6/20/2014</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7DC0D88-84D8-4843-B3BF-C8349F978C16}"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499346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www.citizenshandbook.com/"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0.xml"/><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4.xml"/><Relationship Id="rId1" Type="http://schemas.openxmlformats.org/officeDocument/2006/relationships/slideLayout" Target="../slideLayouts/slideLayout46.xml"/><Relationship Id="rId5" Type="http://schemas.openxmlformats.org/officeDocument/2006/relationships/image" Target="../media/image48.jpeg"/><Relationship Id="rId4" Type="http://schemas.openxmlformats.org/officeDocument/2006/relationships/image" Target="../media/image47.jpeg"/></Relationships>
</file>

<file path=ppt/slides/_rels/slide85.xml.rels><?xml version="1.0" encoding="UTF-8" standalone="yes"?>
<Relationships xmlns="http://schemas.openxmlformats.org/package/2006/relationships"><Relationship Id="rId3" Type="http://schemas.openxmlformats.org/officeDocument/2006/relationships/hyperlink" Target="http://www.focusorlando.org/" TargetMode="External"/><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3" Type="http://schemas.openxmlformats.org/officeDocument/2006/relationships/hyperlink" Target="mailto:wleigh@jointcenter.org" TargetMode="External"/><Relationship Id="rId7" Type="http://schemas.openxmlformats.org/officeDocument/2006/relationships/image" Target="../media/image6.png"/><Relationship Id="rId2" Type="http://schemas.openxmlformats.org/officeDocument/2006/relationships/hyperlink" Target="mailto:klandry@waronpoverty.org" TargetMode="External"/><Relationship Id="rId1" Type="http://schemas.openxmlformats.org/officeDocument/2006/relationships/slideLayout" Target="../slideLayouts/slideLayout46.xml"/><Relationship Id="rId6" Type="http://schemas.openxmlformats.org/officeDocument/2006/relationships/image" Target="../media/image2.jpeg"/><Relationship Id="rId5" Type="http://schemas.openxmlformats.org/officeDocument/2006/relationships/image" Target="../media/image49.png"/><Relationship Id="rId4" Type="http://schemas.openxmlformats.org/officeDocument/2006/relationships/hyperlink" Target="mailto:pphillips@picoflorida.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86200"/>
            <a:ext cx="2743200" cy="2068219"/>
          </a:xfrm>
          <a:prstGeom prst="rect">
            <a:avLst/>
          </a:prstGeom>
        </p:spPr>
      </p:pic>
      <p:sp>
        <p:nvSpPr>
          <p:cNvPr id="2" name="Title 1"/>
          <p:cNvSpPr>
            <a:spLocks noGrp="1"/>
          </p:cNvSpPr>
          <p:nvPr>
            <p:ph type="ctrTitle"/>
          </p:nvPr>
        </p:nvSpPr>
        <p:spPr>
          <a:xfrm>
            <a:off x="609600" y="-228600"/>
            <a:ext cx="7772400" cy="2438400"/>
          </a:xfrm>
        </p:spPr>
        <p:txBody>
          <a:bodyPr>
            <a:normAutofit/>
          </a:bodyPr>
          <a:lstStyle/>
          <a:p>
            <a:r>
              <a:rPr lang="en-US" sz="3600" dirty="0" smtClean="0"/>
              <a:t>Developing A State Legislative Strategy for Asset Building: The Case of Florida</a:t>
            </a:r>
            <a:endParaRPr lang="en-US" sz="3600" dirty="0"/>
          </a:p>
        </p:txBody>
      </p:sp>
      <p:sp>
        <p:nvSpPr>
          <p:cNvPr id="3" name="Subtitle 2"/>
          <p:cNvSpPr>
            <a:spLocks noGrp="1"/>
          </p:cNvSpPr>
          <p:nvPr>
            <p:ph type="subTitle" idx="1"/>
          </p:nvPr>
        </p:nvSpPr>
        <p:spPr>
          <a:xfrm>
            <a:off x="1295400" y="2209800"/>
            <a:ext cx="6400800" cy="1371600"/>
          </a:xfrm>
        </p:spPr>
        <p:txBody>
          <a:bodyPr>
            <a:normAutofit fontScale="92500" lnSpcReduction="10000"/>
          </a:bodyPr>
          <a:lstStyle/>
          <a:p>
            <a:r>
              <a:rPr lang="en-US" sz="2200" dirty="0" smtClean="0"/>
              <a:t>Webinar Hosted by</a:t>
            </a:r>
          </a:p>
          <a:p>
            <a:r>
              <a:rPr lang="en-US" sz="2200" dirty="0" smtClean="0"/>
              <a:t>Joint Center for Political and Economic Studies</a:t>
            </a:r>
          </a:p>
          <a:p>
            <a:r>
              <a:rPr lang="en-US" sz="2200" dirty="0" smtClean="0"/>
              <a:t>In Collaboration with the RAISE Florida Network</a:t>
            </a:r>
          </a:p>
          <a:p>
            <a:r>
              <a:rPr lang="en-US" sz="2200" dirty="0" smtClean="0"/>
              <a:t>February 15, 2013</a:t>
            </a:r>
            <a:endParaRPr lang="en-US" sz="2200" dirty="0"/>
          </a:p>
        </p:txBody>
      </p:sp>
      <p:sp>
        <p:nvSpPr>
          <p:cNvPr id="6" name="TextBox 5"/>
          <p:cNvSpPr txBox="1"/>
          <p:nvPr/>
        </p:nvSpPr>
        <p:spPr>
          <a:xfrm>
            <a:off x="1219200" y="5105400"/>
            <a:ext cx="5791200" cy="923330"/>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Times New Roman" pitchFamily="18" charset="0"/>
                <a:ea typeface="+mn-ea"/>
                <a:cs typeface="Times New Roman" pitchFamily="18" charset="0"/>
              </a:rPr>
              <a:t>With Support from the Ford </a:t>
            </a:r>
            <a:r>
              <a:rPr lang="en-US" b="1" dirty="0" smtClean="0">
                <a:solidFill>
                  <a:prstClr val="black"/>
                </a:solidFill>
                <a:latin typeface="Times New Roman" pitchFamily="18" charset="0"/>
                <a:ea typeface="+mn-ea"/>
                <a:cs typeface="Times New Roman" pitchFamily="18" charset="0"/>
              </a:rPr>
              <a:t>Foundation’s </a:t>
            </a:r>
          </a:p>
          <a:p>
            <a:pPr algn="ctr" fontAlgn="auto">
              <a:spcBef>
                <a:spcPts val="0"/>
              </a:spcBef>
              <a:spcAft>
                <a:spcPts val="0"/>
              </a:spcAft>
            </a:pPr>
            <a:r>
              <a:rPr lang="en-US" b="1" dirty="0" smtClean="0">
                <a:solidFill>
                  <a:prstClr val="black"/>
                </a:solidFill>
                <a:latin typeface="Times New Roman" pitchFamily="18" charset="0"/>
                <a:ea typeface="+mn-ea"/>
                <a:cs typeface="Times New Roman" pitchFamily="18" charset="0"/>
              </a:rPr>
              <a:t>Building </a:t>
            </a:r>
            <a:r>
              <a:rPr lang="en-US" b="1" dirty="0">
                <a:solidFill>
                  <a:prstClr val="black"/>
                </a:solidFill>
                <a:latin typeface="Times New Roman" pitchFamily="18" charset="0"/>
                <a:ea typeface="+mn-ea"/>
                <a:cs typeface="Times New Roman" pitchFamily="18" charset="0"/>
              </a:rPr>
              <a:t>Economic Security </a:t>
            </a:r>
          </a:p>
          <a:p>
            <a:pPr algn="ctr" fontAlgn="auto">
              <a:spcBef>
                <a:spcPts val="0"/>
              </a:spcBef>
              <a:spcAft>
                <a:spcPts val="0"/>
              </a:spcAft>
            </a:pPr>
            <a:r>
              <a:rPr lang="en-US" b="1" dirty="0">
                <a:solidFill>
                  <a:prstClr val="black"/>
                </a:solidFill>
                <a:latin typeface="Times New Roman" pitchFamily="18" charset="0"/>
                <a:ea typeface="+mn-ea"/>
                <a:cs typeface="Times New Roman" pitchFamily="18" charset="0"/>
              </a:rPr>
              <a:t>Over a Lifetime (BESOL) Initiative</a:t>
            </a:r>
            <a:endParaRPr lang="en-US" dirty="0">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28965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76200"/>
            <a:ext cx="8229600" cy="1143000"/>
          </a:xfrm>
        </p:spPr>
        <p:txBody>
          <a:bodyPr/>
          <a:lstStyle/>
          <a:p>
            <a:r>
              <a:rPr lang="en-US" dirty="0" smtClean="0">
                <a:latin typeface="Times New Roman" pitchFamily="-107" charset="0"/>
              </a:rPr>
              <a:t>Florida State Government</a:t>
            </a:r>
          </a:p>
        </p:txBody>
      </p:sp>
      <p:pic>
        <p:nvPicPr>
          <p:cNvPr id="3277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914400"/>
            <a:ext cx="8915400" cy="5791200"/>
          </a:xfrm>
        </p:spPr>
      </p:pic>
      <p:sp>
        <p:nvSpPr>
          <p:cNvPr id="2" name="Slide Number Placeholder 1"/>
          <p:cNvSpPr>
            <a:spLocks noGrp="1"/>
          </p:cNvSpPr>
          <p:nvPr>
            <p:ph type="sldNum" sz="quarter" idx="12"/>
          </p:nvPr>
        </p:nvSpPr>
        <p:spPr/>
        <p:txBody>
          <a:bodyPr/>
          <a:lstStyle/>
          <a:p>
            <a:fld id="{EE25BB75-E86D-4A17-94E1-D6030E101F2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Florida’s Legislative Branch</a:t>
            </a:r>
            <a:endParaRPr lang="en-US"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11</a:t>
            </a:fld>
            <a:endParaRPr lang="en-US" dirty="0">
              <a:solidFill>
                <a:prstClr val="black">
                  <a:tint val="75000"/>
                </a:prst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2214563"/>
            <a:ext cx="35909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55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04800"/>
            <a:ext cx="8229600" cy="1143000"/>
          </a:xfrm>
        </p:spPr>
        <p:txBody>
          <a:bodyPr/>
          <a:lstStyle/>
          <a:p>
            <a:r>
              <a:rPr lang="en-US" dirty="0" smtClean="0">
                <a:latin typeface="Times New Roman" pitchFamily="-107" charset="0"/>
              </a:rPr>
              <a:t>Legislative Committee Structure</a:t>
            </a:r>
          </a:p>
        </p:txBody>
      </p:sp>
      <p:pic>
        <p:nvPicPr>
          <p:cNvPr id="43011"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573463" y="1600200"/>
            <a:ext cx="1608137" cy="898525"/>
          </a:xfrm>
        </p:spPr>
      </p:pic>
      <p:cxnSp>
        <p:nvCxnSpPr>
          <p:cNvPr id="7" name="Straight Connector 6"/>
          <p:cNvCxnSpPr>
            <a:stCxn id="5" idx="2"/>
          </p:cNvCxnSpPr>
          <p:nvPr/>
        </p:nvCxnSpPr>
        <p:spPr>
          <a:xfrm>
            <a:off x="4378325" y="2498725"/>
            <a:ext cx="0" cy="45720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97213" y="2955925"/>
            <a:ext cx="1281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78325" y="2955925"/>
            <a:ext cx="1279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97213" y="2955925"/>
            <a:ext cx="0" cy="366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57850" y="2968625"/>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182813" y="3321050"/>
            <a:ext cx="1828800" cy="63976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schemeClr val="tx1"/>
                </a:solidFill>
                <a:ea typeface="ＭＳ Ｐゴシック" pitchFamily="-107" charset="-128"/>
              </a:rPr>
              <a:t>HOUSE OF REPRESENTATIVES</a:t>
            </a:r>
          </a:p>
        </p:txBody>
      </p:sp>
      <p:sp>
        <p:nvSpPr>
          <p:cNvPr id="27" name="Rounded Rectangle 26"/>
          <p:cNvSpPr/>
          <p:nvPr/>
        </p:nvSpPr>
        <p:spPr>
          <a:xfrm>
            <a:off x="4745038" y="3322638"/>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schemeClr val="tx1"/>
                </a:solidFill>
                <a:ea typeface="ＭＳ Ｐゴシック" pitchFamily="-107" charset="-128"/>
              </a:rPr>
              <a:t>SENATE</a:t>
            </a:r>
          </a:p>
        </p:txBody>
      </p:sp>
      <p:cxnSp>
        <p:nvCxnSpPr>
          <p:cNvPr id="21" name="Straight Connector 20"/>
          <p:cNvCxnSpPr/>
          <p:nvPr/>
        </p:nvCxnSpPr>
        <p:spPr>
          <a:xfrm flipH="1">
            <a:off x="2185988" y="3960813"/>
            <a:ext cx="22860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295400" y="4327525"/>
            <a:ext cx="1295400" cy="6413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ea typeface="ＭＳ Ｐゴシック" pitchFamily="-107" charset="-128"/>
              </a:rPr>
              <a:t>Committee on ___</a:t>
            </a:r>
          </a:p>
        </p:txBody>
      </p:sp>
      <p:cxnSp>
        <p:nvCxnSpPr>
          <p:cNvPr id="38" name="Straight Connector 37"/>
          <p:cNvCxnSpPr>
            <a:stCxn id="26" idx="2"/>
            <a:endCxn id="26" idx="2"/>
          </p:cNvCxnSpPr>
          <p:nvPr/>
        </p:nvCxnSpPr>
        <p:spPr>
          <a:xfrm>
            <a:off x="3097213" y="396081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71800" y="3960813"/>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70288" y="3962400"/>
            <a:ext cx="103187" cy="374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2"/>
          </p:cNvCxnSpPr>
          <p:nvPr/>
        </p:nvCxnSpPr>
        <p:spPr>
          <a:xfrm>
            <a:off x="1943100" y="4968875"/>
            <a:ext cx="0"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120775" y="5349875"/>
            <a:ext cx="1644650" cy="63976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ea typeface="ＭＳ Ｐゴシック" pitchFamily="-107" charset="-128"/>
              </a:rPr>
              <a:t>Subcommittee on ___</a:t>
            </a:r>
          </a:p>
        </p:txBody>
      </p:sp>
      <p:cxnSp>
        <p:nvCxnSpPr>
          <p:cNvPr id="58" name="Straight Connector 57"/>
          <p:cNvCxnSpPr/>
          <p:nvPr/>
        </p:nvCxnSpPr>
        <p:spPr>
          <a:xfrm flipH="1">
            <a:off x="4903788" y="3971925"/>
            <a:ext cx="22860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4095750" y="4337050"/>
            <a:ext cx="1298575" cy="6413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ea typeface="ＭＳ Ｐゴシック" pitchFamily="-107" charset="-128"/>
            </a:endParaRPr>
          </a:p>
          <a:p>
            <a:pPr algn="ctr"/>
            <a:r>
              <a:rPr lang="en-US" dirty="0">
                <a:solidFill>
                  <a:schemeClr val="tx1"/>
                </a:solidFill>
                <a:ea typeface="ＭＳ Ｐゴシック" pitchFamily="-107" charset="-128"/>
              </a:rPr>
              <a:t>Committee on ___</a:t>
            </a:r>
          </a:p>
          <a:p>
            <a:pPr algn="ctr"/>
            <a:endParaRPr lang="en-US" dirty="0">
              <a:solidFill>
                <a:srgbClr val="FFFFFF"/>
              </a:solidFill>
              <a:ea typeface="ＭＳ Ｐゴシック" pitchFamily="-107" charset="-128"/>
            </a:endParaRPr>
          </a:p>
        </p:txBody>
      </p:sp>
      <p:cxnSp>
        <p:nvCxnSpPr>
          <p:cNvPr id="63" name="Straight Connector 62"/>
          <p:cNvCxnSpPr>
            <a:stCxn id="60" idx="2"/>
          </p:cNvCxnSpPr>
          <p:nvPr/>
        </p:nvCxnSpPr>
        <p:spPr>
          <a:xfrm>
            <a:off x="4745038" y="4978400"/>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3922713" y="5349875"/>
            <a:ext cx="1646237" cy="6413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ea typeface="ＭＳ Ｐゴシック" pitchFamily="-107" charset="-128"/>
              </a:rPr>
              <a:t>Subcommittee on ___</a:t>
            </a:r>
          </a:p>
        </p:txBody>
      </p:sp>
      <p:cxnSp>
        <p:nvCxnSpPr>
          <p:cNvPr id="67" name="Straight Connector 66"/>
          <p:cNvCxnSpPr/>
          <p:nvPr/>
        </p:nvCxnSpPr>
        <p:spPr>
          <a:xfrm>
            <a:off x="5715000" y="3968750"/>
            <a:ext cx="0" cy="366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48400" y="3960813"/>
            <a:ext cx="228600" cy="376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E25BB75-E86D-4A17-94E1-D6030E101F2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Times New Roman" pitchFamily="-107" charset="0"/>
              </a:rPr>
              <a:t>How A Bill Becomes A Law: </a:t>
            </a:r>
            <a:br>
              <a:rPr lang="en-US" sz="4000" dirty="0" smtClean="0">
                <a:latin typeface="Times New Roman" pitchFamily="-107" charset="0"/>
              </a:rPr>
            </a:br>
            <a:r>
              <a:rPr lang="en-US" sz="4000" dirty="0" smtClean="0">
                <a:latin typeface="Times New Roman" pitchFamily="-107" charset="0"/>
              </a:rPr>
              <a:t>The Legislature</a:t>
            </a:r>
          </a:p>
        </p:txBody>
      </p:sp>
      <p:pic>
        <p:nvPicPr>
          <p:cNvPr id="3481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89200" y="1600200"/>
            <a:ext cx="4165600" cy="4525963"/>
          </a:xfrm>
        </p:spPr>
      </p:pic>
      <p:sp>
        <p:nvSpPr>
          <p:cNvPr id="3" name="Slide Number Placeholder 2"/>
          <p:cNvSpPr>
            <a:spLocks noGrp="1"/>
          </p:cNvSpPr>
          <p:nvPr>
            <p:ph type="sldNum" sz="quarter" idx="12"/>
          </p:nvPr>
        </p:nvSpPr>
        <p:spPr/>
        <p:txBody>
          <a:bodyPr/>
          <a:lstStyle/>
          <a:p>
            <a:fld id="{EE25BB75-E86D-4A17-94E1-D6030E101F2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Times New Roman" pitchFamily="-107" charset="0"/>
              </a:rPr>
              <a:t>How A Bill Becomes a Law: </a:t>
            </a:r>
            <a:br>
              <a:rPr lang="en-US" sz="4000" dirty="0" smtClean="0">
                <a:latin typeface="Times New Roman" pitchFamily="-107" charset="0"/>
              </a:rPr>
            </a:br>
            <a:r>
              <a:rPr lang="en-US" sz="4000" dirty="0" smtClean="0">
                <a:latin typeface="Times New Roman" pitchFamily="-107" charset="0"/>
              </a:rPr>
              <a:t>The State Governor</a:t>
            </a:r>
          </a:p>
        </p:txBody>
      </p:sp>
      <p:pic>
        <p:nvPicPr>
          <p:cNvPr id="3686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06488" y="1600200"/>
            <a:ext cx="6931025" cy="4525963"/>
          </a:xfrm>
        </p:spPr>
      </p:pic>
      <p:sp>
        <p:nvSpPr>
          <p:cNvPr id="3" name="Slide Number Placeholder 2"/>
          <p:cNvSpPr>
            <a:spLocks noGrp="1"/>
          </p:cNvSpPr>
          <p:nvPr>
            <p:ph type="sldNum" sz="quarter" idx="12"/>
          </p:nvPr>
        </p:nvSpPr>
        <p:spPr/>
        <p:txBody>
          <a:bodyPr/>
          <a:lstStyle/>
          <a:p>
            <a:fld id="{EE25BB75-E86D-4A17-94E1-D6030E101F2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498475"/>
            <a:ext cx="61626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ctrTitle"/>
          </p:nvPr>
        </p:nvSpPr>
        <p:spPr>
          <a:xfrm>
            <a:off x="685800" y="2209800"/>
            <a:ext cx="6248400" cy="936625"/>
          </a:xfrm>
        </p:spPr>
        <p:txBody>
          <a:bodyPr/>
          <a:lstStyle/>
          <a:p>
            <a:r>
              <a:rPr lang="en-US" dirty="0" smtClean="0">
                <a:latin typeface="Times New Roman" pitchFamily="-107" charset="0"/>
              </a:rPr>
              <a:t>How to Identify Legislative Champions</a:t>
            </a:r>
          </a:p>
        </p:txBody>
      </p:sp>
      <p:sp>
        <p:nvSpPr>
          <p:cNvPr id="3" name="Subtitle 2"/>
          <p:cNvSpPr>
            <a:spLocks noGrp="1"/>
          </p:cNvSpPr>
          <p:nvPr>
            <p:ph type="subTitle" idx="1"/>
          </p:nvPr>
        </p:nvSpPr>
        <p:spPr/>
        <p:txBody>
          <a:bodyPr>
            <a:normAutofit/>
          </a:bodyPr>
          <a:lstStyle/>
          <a:p>
            <a:endParaRPr lang="en-US" dirty="0" smtClean="0">
              <a:solidFill>
                <a:srgbClr val="898989"/>
              </a:solidFill>
              <a:latin typeface="Times New Roman" pitchFamily="-107"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6157913"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a:xfrm>
            <a:off x="457200" y="152400"/>
            <a:ext cx="8229600" cy="1143000"/>
          </a:xfrm>
        </p:spPr>
        <p:txBody>
          <a:bodyPr/>
          <a:lstStyle/>
          <a:p>
            <a:r>
              <a:rPr lang="en-US" dirty="0" smtClean="0">
                <a:latin typeface="Times New Roman" pitchFamily="-107" charset="0"/>
              </a:rPr>
              <a:t>Step One</a:t>
            </a:r>
          </a:p>
        </p:txBody>
      </p:sp>
      <p:sp>
        <p:nvSpPr>
          <p:cNvPr id="45060" name="Content Placeholder 2"/>
          <p:cNvSpPr>
            <a:spLocks noGrp="1"/>
          </p:cNvSpPr>
          <p:nvPr>
            <p:ph idx="1"/>
          </p:nvPr>
        </p:nvSpPr>
        <p:spPr>
          <a:xfrm>
            <a:off x="304800" y="2514600"/>
            <a:ext cx="7086600" cy="4068763"/>
          </a:xfrm>
        </p:spPr>
        <p:txBody>
          <a:bodyPr/>
          <a:lstStyle/>
          <a:p>
            <a:pPr marL="0" indent="0">
              <a:buNone/>
            </a:pPr>
            <a:r>
              <a:rPr lang="en-US" dirty="0" smtClean="0">
                <a:latin typeface="Times New Roman" pitchFamily="-107" charset="0"/>
              </a:rPr>
              <a:t>Determine the legislators who </a:t>
            </a:r>
            <a:endParaRPr lang="en-US" dirty="0">
              <a:latin typeface="Times New Roman" pitchFamily="-107" charset="0"/>
            </a:endParaRPr>
          </a:p>
          <a:p>
            <a:pPr marL="0" indent="0">
              <a:buNone/>
            </a:pPr>
            <a:r>
              <a:rPr lang="en-US" dirty="0" smtClean="0">
                <a:latin typeface="Times New Roman" pitchFamily="-107" charset="0"/>
              </a:rPr>
              <a:t>serve on the relevant committees </a:t>
            </a:r>
          </a:p>
          <a:p>
            <a:pPr marL="0" indent="0">
              <a:buNone/>
            </a:pPr>
            <a:r>
              <a:rPr lang="en-US" dirty="0" smtClean="0">
                <a:latin typeface="Times New Roman" pitchFamily="-107" charset="0"/>
              </a:rPr>
              <a:t>and subcommittees and note </a:t>
            </a:r>
          </a:p>
          <a:p>
            <a:pPr marL="0" indent="0">
              <a:buNone/>
            </a:pPr>
            <a:r>
              <a:rPr lang="en-US" dirty="0" smtClean="0">
                <a:latin typeface="Times New Roman" pitchFamily="-107" charset="0"/>
              </a:rPr>
              <a:t>their party affiliation and district</a:t>
            </a:r>
          </a:p>
        </p:txBody>
      </p:sp>
      <p:sp>
        <p:nvSpPr>
          <p:cNvPr id="2" name="Slide Number Placeholder 1"/>
          <p:cNvSpPr>
            <a:spLocks noGrp="1"/>
          </p:cNvSpPr>
          <p:nvPr>
            <p:ph type="sldNum" sz="quarter" idx="12"/>
          </p:nvPr>
        </p:nvSpPr>
        <p:spPr/>
        <p:txBody>
          <a:bodyPr/>
          <a:lstStyle/>
          <a:p>
            <a:fld id="{EE25BB75-E86D-4A17-94E1-D6030E101F2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latin typeface="Times New Roman" pitchFamily="-107" charset="0"/>
              </a:rPr>
              <a:t>Step Two</a:t>
            </a:r>
          </a:p>
        </p:txBody>
      </p:sp>
      <p:sp>
        <p:nvSpPr>
          <p:cNvPr id="47107" name="Content Placeholder 2"/>
          <p:cNvSpPr>
            <a:spLocks noGrp="1"/>
          </p:cNvSpPr>
          <p:nvPr>
            <p:ph idx="1"/>
          </p:nvPr>
        </p:nvSpPr>
        <p:spPr/>
        <p:txBody>
          <a:bodyPr/>
          <a:lstStyle/>
          <a:p>
            <a:r>
              <a:rPr lang="en-US" dirty="0" smtClean="0">
                <a:latin typeface="Times New Roman" pitchFamily="-107" charset="0"/>
              </a:rPr>
              <a:t>Do your “homework” on these legislators. Explore the following:</a:t>
            </a:r>
          </a:p>
          <a:p>
            <a:pPr lvl="1"/>
            <a:r>
              <a:rPr lang="en-US" dirty="0">
                <a:latin typeface="Times New Roman" pitchFamily="-107" charset="0"/>
              </a:rPr>
              <a:t>… population mix in districts of legislators</a:t>
            </a:r>
          </a:p>
          <a:p>
            <a:pPr lvl="1"/>
            <a:r>
              <a:rPr lang="en-US" dirty="0" smtClean="0">
                <a:latin typeface="Times New Roman" pitchFamily="-107" charset="0"/>
              </a:rPr>
              <a:t>… </a:t>
            </a:r>
            <a:r>
              <a:rPr lang="en-US" dirty="0">
                <a:latin typeface="Times New Roman" pitchFamily="-107" charset="0"/>
              </a:rPr>
              <a:t>needs in districts of legislators</a:t>
            </a:r>
          </a:p>
          <a:p>
            <a:pPr lvl="1"/>
            <a:r>
              <a:rPr lang="en-US" dirty="0" smtClean="0">
                <a:latin typeface="Times New Roman" pitchFamily="-107" charset="0"/>
              </a:rPr>
              <a:t>… previously sponsored relevant legislation</a:t>
            </a:r>
          </a:p>
          <a:p>
            <a:pPr lvl="1"/>
            <a:r>
              <a:rPr lang="en-US" dirty="0">
                <a:latin typeface="Times New Roman" pitchFamily="-107" charset="0"/>
              </a:rPr>
              <a:t>… personal and professional connections </a:t>
            </a:r>
          </a:p>
          <a:p>
            <a:pPr lvl="1"/>
            <a:r>
              <a:rPr lang="en-US" dirty="0" smtClean="0">
                <a:latin typeface="Times New Roman" pitchFamily="-107" charset="0"/>
              </a:rPr>
              <a:t>… information from other kindred organizations</a:t>
            </a:r>
          </a:p>
          <a:p>
            <a:pPr lvl="1"/>
            <a:endParaRPr lang="en-US" dirty="0" smtClean="0">
              <a:latin typeface="Times New Roman" pitchFamily="-107" charset="0"/>
            </a:endParaRPr>
          </a:p>
        </p:txBody>
      </p:sp>
      <p:sp>
        <p:nvSpPr>
          <p:cNvPr id="2" name="Slide Number Placeholder 1"/>
          <p:cNvSpPr>
            <a:spLocks noGrp="1"/>
          </p:cNvSpPr>
          <p:nvPr>
            <p:ph type="sldNum" sz="quarter" idx="12"/>
          </p:nvPr>
        </p:nvSpPr>
        <p:spPr/>
        <p:txBody>
          <a:bodyPr/>
          <a:lstStyle/>
          <a:p>
            <a:fld id="{EE25BB75-E86D-4A17-94E1-D6030E101F2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371600"/>
            <a:ext cx="61579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p:cNvSpPr>
            <a:spLocks noGrp="1"/>
          </p:cNvSpPr>
          <p:nvPr>
            <p:ph type="title"/>
          </p:nvPr>
        </p:nvSpPr>
        <p:spPr/>
        <p:txBody>
          <a:bodyPr/>
          <a:lstStyle/>
          <a:p>
            <a:r>
              <a:rPr lang="en-US" dirty="0" smtClean="0">
                <a:latin typeface="Times New Roman" pitchFamily="-107" charset="0"/>
              </a:rPr>
              <a:t>Step Three</a:t>
            </a:r>
          </a:p>
        </p:txBody>
      </p:sp>
      <p:sp>
        <p:nvSpPr>
          <p:cNvPr id="49156" name="Content Placeholder 2"/>
          <p:cNvSpPr>
            <a:spLocks noGrp="1"/>
          </p:cNvSpPr>
          <p:nvPr>
            <p:ph idx="1"/>
          </p:nvPr>
        </p:nvSpPr>
        <p:spPr>
          <a:xfrm>
            <a:off x="304800" y="1790700"/>
            <a:ext cx="8229600" cy="4525963"/>
          </a:xfrm>
        </p:spPr>
        <p:txBody>
          <a:bodyPr/>
          <a:lstStyle/>
          <a:p>
            <a:pPr marL="0" indent="0">
              <a:buNone/>
            </a:pPr>
            <a:endParaRPr lang="en-US" dirty="0" smtClean="0">
              <a:latin typeface="Times New Roman" pitchFamily="-107" charset="0"/>
            </a:endParaRPr>
          </a:p>
          <a:p>
            <a:pPr marL="0" indent="0">
              <a:buNone/>
            </a:pPr>
            <a:endParaRPr lang="en-US" dirty="0">
              <a:latin typeface="Times New Roman" pitchFamily="-107" charset="0"/>
            </a:endParaRPr>
          </a:p>
          <a:p>
            <a:pPr marL="0" indent="0">
              <a:buNone/>
            </a:pPr>
            <a:r>
              <a:rPr lang="en-US" dirty="0" smtClean="0">
                <a:latin typeface="Times New Roman" pitchFamily="-107" charset="0"/>
              </a:rPr>
              <a:t>Based on your “homework,” decide </a:t>
            </a:r>
          </a:p>
          <a:p>
            <a:pPr marL="0" indent="0">
              <a:buNone/>
            </a:pPr>
            <a:r>
              <a:rPr lang="en-US" dirty="0" smtClean="0">
                <a:latin typeface="Times New Roman" pitchFamily="-107" charset="0"/>
              </a:rPr>
              <a:t>which legislators to engage</a:t>
            </a:r>
          </a:p>
        </p:txBody>
      </p:sp>
      <p:sp>
        <p:nvSpPr>
          <p:cNvPr id="2" name="Slide Number Placeholder 1"/>
          <p:cNvSpPr>
            <a:spLocks noGrp="1"/>
          </p:cNvSpPr>
          <p:nvPr>
            <p:ph type="sldNum" sz="quarter" idx="12"/>
          </p:nvPr>
        </p:nvSpPr>
        <p:spPr/>
        <p:txBody>
          <a:bodyPr/>
          <a:lstStyle/>
          <a:p>
            <a:fld id="{EE25BB75-E86D-4A17-94E1-D6030E101F2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4200" dirty="0" smtClean="0">
                <a:latin typeface="Times New Roman" pitchFamily="-107" charset="0"/>
              </a:rPr>
              <a:t>RFN Policy Priority: IDA Funding</a:t>
            </a:r>
          </a:p>
        </p:txBody>
      </p:sp>
      <p:pic>
        <p:nvPicPr>
          <p:cNvPr id="512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2775" y="1600200"/>
            <a:ext cx="5378450" cy="4525963"/>
          </a:xfrm>
        </p:spPr>
      </p:pic>
      <p:sp>
        <p:nvSpPr>
          <p:cNvPr id="2" name="Slide Number Placeholder 1"/>
          <p:cNvSpPr>
            <a:spLocks noGrp="1"/>
          </p:cNvSpPr>
          <p:nvPr>
            <p:ph type="sldNum" sz="quarter" idx="12"/>
          </p:nvPr>
        </p:nvSpPr>
        <p:spPr/>
        <p:txBody>
          <a:bodyPr/>
          <a:lstStyle/>
          <a:p>
            <a:fld id="{EE25BB75-E86D-4A17-94E1-D6030E101F2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Webinar Collaborators</a:t>
            </a:r>
            <a:endParaRPr lang="en-US" sz="3600"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2</a:t>
            </a:fld>
            <a:endParaRPr lang="en-US" dirty="0">
              <a:solidFill>
                <a:prstClr val="black">
                  <a:tint val="75000"/>
                </a:prstClr>
              </a:solidFill>
            </a:endParaRPr>
          </a:p>
        </p:txBody>
      </p:sp>
      <p:sp>
        <p:nvSpPr>
          <p:cNvPr id="6" name="Content Placeholder 5"/>
          <p:cNvSpPr>
            <a:spLocks noGrp="1"/>
          </p:cNvSpPr>
          <p:nvPr>
            <p:ph idx="1"/>
          </p:nvPr>
        </p:nvSpPr>
        <p:spPr>
          <a:xfrm>
            <a:off x="457200" y="1066800"/>
            <a:ext cx="8229600" cy="5059363"/>
          </a:xfrm>
        </p:spPr>
        <p:txBody>
          <a:bodyPr>
            <a:normAutofit lnSpcReduction="10000"/>
          </a:bodyPr>
          <a:lstStyle/>
          <a:p>
            <a:pPr marL="0" lvl="1" indent="0">
              <a:buNone/>
            </a:pPr>
            <a:endParaRPr lang="en-US" sz="1400" dirty="0" smtClean="0"/>
          </a:p>
          <a:p>
            <a:pPr marL="0" lvl="1" indent="0">
              <a:buNone/>
            </a:pPr>
            <a:r>
              <a:rPr lang="en-US" b="1" dirty="0" smtClean="0">
                <a:latin typeface="Times New Roman" pitchFamily="-107" charset="0"/>
                <a:cs typeface="Times New Roman" pitchFamily="-107" charset="0"/>
              </a:rPr>
              <a:t>Joint Center for Political and Economic Studies</a:t>
            </a:r>
          </a:p>
          <a:p>
            <a:pPr marL="0" lvl="1" indent="0">
              <a:buNone/>
            </a:pPr>
            <a:endParaRPr lang="en-US" sz="1800" dirty="0" smtClean="0">
              <a:latin typeface="Times New Roman" pitchFamily="-107" charset="0"/>
              <a:cs typeface="Times New Roman" pitchFamily="-107" charset="0"/>
            </a:endParaRPr>
          </a:p>
          <a:p>
            <a:pPr marL="0" lvl="1" indent="0">
              <a:buNone/>
            </a:pPr>
            <a:r>
              <a:rPr lang="en-US" sz="1800" dirty="0" smtClean="0">
                <a:latin typeface="Times New Roman" pitchFamily="-107" charset="0"/>
                <a:cs typeface="Times New Roman" pitchFamily="-107" charset="0"/>
              </a:rPr>
              <a:t>… supports </a:t>
            </a:r>
            <a:r>
              <a:rPr lang="en-US" sz="1800" dirty="0">
                <a:latin typeface="Times New Roman" pitchFamily="-107" charset="0"/>
                <a:cs typeface="Times New Roman" pitchFamily="-107" charset="0"/>
              </a:rPr>
              <a:t>policy education efforts of BESOL coalitions </a:t>
            </a:r>
            <a:endParaRPr lang="en-US" sz="1800" dirty="0" smtClean="0">
              <a:latin typeface="Times New Roman" pitchFamily="-107" charset="0"/>
              <a:cs typeface="Times New Roman" pitchFamily="-107" charset="0"/>
            </a:endParaRPr>
          </a:p>
          <a:p>
            <a:pPr marL="0" lvl="1" indent="0">
              <a:buNone/>
            </a:pPr>
            <a:r>
              <a:rPr lang="en-US" sz="1800" dirty="0" smtClean="0">
                <a:latin typeface="Times New Roman" pitchFamily="-107" charset="0"/>
                <a:cs typeface="Times New Roman" pitchFamily="-107" charset="0"/>
              </a:rPr>
              <a:t>regarding </a:t>
            </a:r>
            <a:r>
              <a:rPr lang="en-US" sz="1800" dirty="0">
                <a:latin typeface="Times New Roman" pitchFamily="-107" charset="0"/>
                <a:cs typeface="Times New Roman" pitchFamily="-107" charset="0"/>
              </a:rPr>
              <a:t>best practices and effective strategies for asset building</a:t>
            </a:r>
          </a:p>
          <a:p>
            <a:pPr marL="285750" lvl="1">
              <a:buFont typeface="Arial" pitchFamily="34" charset="0"/>
              <a:buChar char="•"/>
            </a:pPr>
            <a:endParaRPr lang="en-US" sz="1400" b="1" dirty="0">
              <a:latin typeface="Times New Roman" pitchFamily="-107" charset="0"/>
              <a:cs typeface="Times New Roman" pitchFamily="-107" charset="0"/>
            </a:endParaRPr>
          </a:p>
          <a:p>
            <a:pPr marL="0" lvl="1" indent="0">
              <a:buNone/>
            </a:pPr>
            <a:endParaRPr lang="en-US" b="1" dirty="0" smtClean="0">
              <a:latin typeface="Times New Roman" pitchFamily="-107" charset="0"/>
              <a:cs typeface="Times New Roman" pitchFamily="-107" charset="0"/>
            </a:endParaRPr>
          </a:p>
          <a:p>
            <a:pPr marL="0" lvl="1" indent="0">
              <a:buNone/>
            </a:pPr>
            <a:r>
              <a:rPr lang="en-US" b="1" dirty="0" smtClean="0">
                <a:latin typeface="Times New Roman" pitchFamily="-107" charset="0"/>
                <a:cs typeface="Times New Roman" pitchFamily="-107" charset="0"/>
              </a:rPr>
              <a:t>RAISE </a:t>
            </a:r>
            <a:r>
              <a:rPr lang="en-US" b="1" dirty="0">
                <a:latin typeface="Times New Roman" pitchFamily="-107" charset="0"/>
                <a:cs typeface="Times New Roman" pitchFamily="-107" charset="0"/>
              </a:rPr>
              <a:t>Florida </a:t>
            </a:r>
            <a:r>
              <a:rPr lang="en-US" b="1" dirty="0" smtClean="0">
                <a:latin typeface="Times New Roman" pitchFamily="-107" charset="0"/>
                <a:cs typeface="Times New Roman" pitchFamily="-107" charset="0"/>
              </a:rPr>
              <a:t>Network (RFN)</a:t>
            </a:r>
            <a:endParaRPr lang="en-US" b="1" dirty="0">
              <a:latin typeface="Times New Roman" pitchFamily="-107" charset="0"/>
              <a:cs typeface="Times New Roman" pitchFamily="-107" charset="0"/>
            </a:endParaRPr>
          </a:p>
          <a:p>
            <a:pPr marL="0" lvl="1" indent="0">
              <a:buNone/>
            </a:pPr>
            <a:endParaRPr lang="en-US" sz="1800" dirty="0" smtClean="0"/>
          </a:p>
          <a:p>
            <a:pPr marL="0" lvl="1" indent="0">
              <a:buNone/>
            </a:pPr>
            <a:r>
              <a:rPr lang="en-US" sz="1800" dirty="0" smtClean="0"/>
              <a:t>… is </a:t>
            </a:r>
            <a:r>
              <a:rPr lang="en-US" sz="1800" dirty="0"/>
              <a:t>a statewide network of grassroots, </a:t>
            </a:r>
            <a:r>
              <a:rPr lang="en-US" sz="1800" dirty="0" smtClean="0"/>
              <a:t>community </a:t>
            </a:r>
          </a:p>
          <a:p>
            <a:pPr marL="0" lvl="1" indent="0">
              <a:buNone/>
            </a:pPr>
            <a:r>
              <a:rPr lang="en-US" sz="1800" dirty="0" smtClean="0"/>
              <a:t>and </a:t>
            </a:r>
            <a:r>
              <a:rPr lang="en-US" sz="1800" dirty="0"/>
              <a:t>faith-based organizations, public and private </a:t>
            </a:r>
            <a:r>
              <a:rPr lang="en-US" sz="1800" dirty="0" smtClean="0"/>
              <a:t>institutions</a:t>
            </a:r>
            <a:r>
              <a:rPr lang="en-US" sz="1800" dirty="0"/>
              <a:t>, </a:t>
            </a:r>
            <a:endParaRPr lang="en-US" sz="1800" dirty="0" smtClean="0"/>
          </a:p>
          <a:p>
            <a:pPr marL="0" lvl="1" indent="0">
              <a:buNone/>
            </a:pPr>
            <a:r>
              <a:rPr lang="en-US" sz="1800" dirty="0" smtClean="0"/>
              <a:t>legislators </a:t>
            </a:r>
            <a:r>
              <a:rPr lang="en-US" sz="1800" dirty="0"/>
              <a:t>and coalition leaders working together </a:t>
            </a:r>
            <a:r>
              <a:rPr lang="en-US" sz="1800" dirty="0" smtClean="0"/>
              <a:t>across </a:t>
            </a:r>
          </a:p>
          <a:p>
            <a:pPr marL="0" lvl="1" indent="0">
              <a:buNone/>
            </a:pPr>
            <a:r>
              <a:rPr lang="en-US" sz="1800" dirty="0" smtClean="0"/>
              <a:t>the </a:t>
            </a:r>
            <a:r>
              <a:rPr lang="en-US" sz="1800" dirty="0"/>
              <a:t>State of Florida to </a:t>
            </a:r>
            <a:r>
              <a:rPr lang="en-US" sz="1800" dirty="0" smtClean="0"/>
              <a:t>develop, support, </a:t>
            </a:r>
            <a:r>
              <a:rPr lang="en-US" sz="1800" dirty="0"/>
              <a:t>and expand equitable </a:t>
            </a:r>
            <a:endParaRPr lang="en-US" sz="1800" dirty="0" smtClean="0"/>
          </a:p>
          <a:p>
            <a:pPr marL="0" lvl="1" indent="0">
              <a:buNone/>
            </a:pPr>
            <a:r>
              <a:rPr lang="en-US" sz="1800" dirty="0" smtClean="0"/>
              <a:t>asset </a:t>
            </a:r>
            <a:r>
              <a:rPr lang="en-US" sz="1800" dirty="0"/>
              <a:t>building </a:t>
            </a:r>
            <a:r>
              <a:rPr lang="en-US" sz="1800" dirty="0" smtClean="0"/>
              <a:t>opportunities</a:t>
            </a:r>
            <a:endParaRPr lang="en-US" sz="1800" b="1" dirty="0">
              <a:latin typeface="Times New Roman" pitchFamily="-107" charset="0"/>
              <a:cs typeface="Times New Roman" pitchFamily="-107" charset="0"/>
            </a:endParaRPr>
          </a:p>
          <a:p>
            <a:pPr marL="0" lvl="1" indent="0">
              <a:buNone/>
            </a:pPr>
            <a:endParaRPr lang="en-US" sz="1800" dirty="0" smtClean="0"/>
          </a:p>
          <a:p>
            <a:pPr marL="285750" lvl="1">
              <a:buFont typeface="Arial" pitchFamily="34" charset="0"/>
              <a:buChar char="•"/>
            </a:pPr>
            <a:endParaRPr lang="en-US" sz="1400" dirty="0"/>
          </a:p>
          <a:p>
            <a:pPr marL="0" indent="0">
              <a:buNone/>
            </a:pPr>
            <a:endParaRPr lang="en-US" sz="2400" dirty="0"/>
          </a:p>
        </p:txBody>
      </p:sp>
      <p:pic>
        <p:nvPicPr>
          <p:cNvPr id="7"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620" y="1905000"/>
            <a:ext cx="1739788" cy="1371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7363" y="3886200"/>
            <a:ext cx="1472045" cy="1905000"/>
          </a:xfrm>
          <a:prstGeom prst="rect">
            <a:avLst/>
          </a:prstGeom>
        </p:spPr>
      </p:pic>
    </p:spTree>
    <p:extLst>
      <p:ext uri="{BB962C8B-B14F-4D97-AF65-F5344CB8AC3E}">
        <p14:creationId xmlns:p14="http://schemas.microsoft.com/office/powerpoint/2010/main" val="118013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lstStyle/>
          <a:p>
            <a:r>
              <a:rPr lang="en-US" sz="4200" dirty="0" smtClean="0">
                <a:latin typeface="Times New Roman" pitchFamily="-107" charset="0"/>
              </a:rPr>
              <a:t>IDA Funding: Relevant Committees</a:t>
            </a:r>
          </a:p>
        </p:txBody>
      </p:sp>
      <p:pic>
        <p:nvPicPr>
          <p:cNvPr id="77827"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573463" y="1447800"/>
            <a:ext cx="1608137" cy="898525"/>
          </a:xfrm>
        </p:spPr>
      </p:pic>
      <p:cxnSp>
        <p:nvCxnSpPr>
          <p:cNvPr id="7" name="Straight Connector 6"/>
          <p:cNvCxnSpPr>
            <a:stCxn id="5" idx="2"/>
          </p:cNvCxnSpPr>
          <p:nvPr/>
        </p:nvCxnSpPr>
        <p:spPr>
          <a:xfrm>
            <a:off x="4378325" y="2346325"/>
            <a:ext cx="0" cy="45720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74888" y="2797175"/>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92613" y="2803525"/>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74888" y="2803525"/>
            <a:ext cx="0"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3988" y="2803525"/>
            <a:ext cx="0"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419225" y="3090863"/>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schemeClr val="tx1"/>
                </a:solidFill>
                <a:ea typeface="ＭＳ Ｐゴシック" pitchFamily="-107" charset="-128"/>
              </a:rPr>
              <a:t>HOUSE OF REPRESENTATIVES</a:t>
            </a:r>
          </a:p>
        </p:txBody>
      </p:sp>
      <p:sp>
        <p:nvSpPr>
          <p:cNvPr id="27" name="Rounded Rectangle 26"/>
          <p:cNvSpPr/>
          <p:nvPr/>
        </p:nvSpPr>
        <p:spPr>
          <a:xfrm>
            <a:off x="5589588" y="3090863"/>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schemeClr val="tx1"/>
                </a:solidFill>
                <a:ea typeface="ＭＳ Ｐゴシック" pitchFamily="-107" charset="-128"/>
              </a:rPr>
              <a:t>SENATE</a:t>
            </a:r>
          </a:p>
        </p:txBody>
      </p:sp>
      <p:cxnSp>
        <p:nvCxnSpPr>
          <p:cNvPr id="21" name="Straight Connector 20"/>
          <p:cNvCxnSpPr/>
          <p:nvPr/>
        </p:nvCxnSpPr>
        <p:spPr>
          <a:xfrm flipH="1">
            <a:off x="1466850" y="3730625"/>
            <a:ext cx="228600" cy="280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77875" y="4011613"/>
            <a:ext cx="1462088"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ea typeface="ＭＳ Ｐゴシック" pitchFamily="-107" charset="-128"/>
              </a:rPr>
              <a:t>Economic Affairs </a:t>
            </a:r>
          </a:p>
          <a:p>
            <a:pPr algn="ctr"/>
            <a:r>
              <a:rPr lang="en-US" dirty="0">
                <a:solidFill>
                  <a:schemeClr val="tx1"/>
                </a:solidFill>
                <a:ea typeface="ＭＳ Ｐゴシック" pitchFamily="-107" charset="-128"/>
              </a:rPr>
              <a:t>Committee </a:t>
            </a:r>
          </a:p>
        </p:txBody>
      </p:sp>
      <p:cxnSp>
        <p:nvCxnSpPr>
          <p:cNvPr id="38" name="Straight Connector 37"/>
          <p:cNvCxnSpPr>
            <a:stCxn id="26" idx="2"/>
            <a:endCxn id="26" idx="2"/>
          </p:cNvCxnSpPr>
          <p:nvPr/>
        </p:nvCxnSpPr>
        <p:spPr>
          <a:xfrm>
            <a:off x="2333625" y="37306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68638" y="3730625"/>
            <a:ext cx="228600" cy="28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08125" y="5127625"/>
            <a:ext cx="0" cy="968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12750" y="5411788"/>
            <a:ext cx="201295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ea typeface="ＭＳ Ｐゴシック" pitchFamily="-107" charset="-128"/>
              </a:rPr>
              <a:t>Economic Development and Tourism Subcommittee </a:t>
            </a:r>
          </a:p>
        </p:txBody>
      </p:sp>
      <p:cxnSp>
        <p:nvCxnSpPr>
          <p:cNvPr id="58" name="Straight Connector 57"/>
          <p:cNvCxnSpPr/>
          <p:nvPr/>
        </p:nvCxnSpPr>
        <p:spPr>
          <a:xfrm flipH="1">
            <a:off x="5948363" y="3730625"/>
            <a:ext cx="228600" cy="28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105400" y="4014788"/>
            <a:ext cx="1646238"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ea typeface="ＭＳ Ｐゴシック" pitchFamily="-107" charset="-128"/>
            </a:endParaRPr>
          </a:p>
          <a:p>
            <a:pPr algn="ctr"/>
            <a:r>
              <a:rPr lang="en-US" dirty="0">
                <a:solidFill>
                  <a:schemeClr val="tx1"/>
                </a:solidFill>
                <a:ea typeface="ＭＳ Ｐゴシック" pitchFamily="-107" charset="-128"/>
              </a:rPr>
              <a:t>Committee on Commerce and Tourism</a:t>
            </a:r>
          </a:p>
          <a:p>
            <a:pPr algn="ctr"/>
            <a:endParaRPr lang="en-US" dirty="0">
              <a:solidFill>
                <a:srgbClr val="FFFFFF"/>
              </a:solidFill>
              <a:ea typeface="ＭＳ Ｐゴシック" pitchFamily="-107" charset="-128"/>
            </a:endParaRPr>
          </a:p>
        </p:txBody>
      </p:sp>
      <p:sp>
        <p:nvSpPr>
          <p:cNvPr id="10" name="Rounded Rectangle 9"/>
          <p:cNvSpPr/>
          <p:nvPr/>
        </p:nvSpPr>
        <p:spPr>
          <a:xfrm>
            <a:off x="2595563" y="4030663"/>
            <a:ext cx="1462087"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ea typeface="ＭＳ Ｐゴシック" pitchFamily="-107" charset="-128"/>
              </a:rPr>
              <a:t>Health and Human Services Committee</a:t>
            </a:r>
          </a:p>
        </p:txBody>
      </p:sp>
      <p:sp>
        <p:nvSpPr>
          <p:cNvPr id="11" name="Rounded Rectangle 10"/>
          <p:cNvSpPr/>
          <p:nvPr/>
        </p:nvSpPr>
        <p:spPr>
          <a:xfrm>
            <a:off x="2667000" y="5411788"/>
            <a:ext cx="2011363"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ea typeface="ＭＳ Ｐゴシック" pitchFamily="-107" charset="-128"/>
              </a:rPr>
              <a:t>Healthy </a:t>
            </a:r>
          </a:p>
          <a:p>
            <a:pPr algn="ctr"/>
            <a:r>
              <a:rPr lang="en-US" dirty="0">
                <a:solidFill>
                  <a:schemeClr val="tx1"/>
                </a:solidFill>
                <a:ea typeface="ＭＳ Ｐゴシック" pitchFamily="-107" charset="-128"/>
              </a:rPr>
              <a:t>Families Subcommittee</a:t>
            </a:r>
          </a:p>
        </p:txBody>
      </p:sp>
      <p:cxnSp>
        <p:nvCxnSpPr>
          <p:cNvPr id="14" name="Straight Connector 13"/>
          <p:cNvCxnSpPr/>
          <p:nvPr/>
        </p:nvCxnSpPr>
        <p:spPr>
          <a:xfrm>
            <a:off x="3338513" y="5118100"/>
            <a:ext cx="0" cy="29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E25BB75-E86D-4A17-94E1-D6030E101F21}" type="slidenum">
              <a:rPr lang="en-US" smtClean="0"/>
              <a:pPr/>
              <a:t>20</a:t>
            </a:fld>
            <a:endParaRPr lang="en-US" dirty="0"/>
          </a:p>
        </p:txBody>
      </p:sp>
      <p:sp>
        <p:nvSpPr>
          <p:cNvPr id="3" name="Oval 2"/>
          <p:cNvSpPr/>
          <p:nvPr/>
        </p:nvSpPr>
        <p:spPr>
          <a:xfrm>
            <a:off x="76200" y="3872706"/>
            <a:ext cx="2519363" cy="29090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839200" cy="1143000"/>
          </a:xfrm>
        </p:spPr>
        <p:txBody>
          <a:bodyPr/>
          <a:lstStyle/>
          <a:p>
            <a:r>
              <a:rPr lang="en-US" sz="3200" b="1" dirty="0" smtClean="0">
                <a:latin typeface="Times New Roman" pitchFamily="-107" charset="0"/>
              </a:rPr>
              <a:t>IDA Funding: Relevant House Committee (Economic Affairs)</a:t>
            </a:r>
          </a:p>
        </p:txBody>
      </p:sp>
      <p:sp>
        <p:nvSpPr>
          <p:cNvPr id="79875" name="Text Placeholder 2"/>
          <p:cNvSpPr>
            <a:spLocks noGrp="1"/>
          </p:cNvSpPr>
          <p:nvPr>
            <p:ph type="body" idx="1"/>
          </p:nvPr>
        </p:nvSpPr>
        <p:spPr>
          <a:xfrm>
            <a:off x="-838200" y="6829425"/>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152400" y="1371600"/>
            <a:ext cx="4038600" cy="4191000"/>
          </a:xfrm>
        </p:spPr>
        <p:txBody>
          <a:bodyPr>
            <a:normAutofit/>
          </a:bodyPr>
          <a:lstStyle/>
          <a:p>
            <a:pPr marL="0" indent="0">
              <a:lnSpc>
                <a:spcPct val="80000"/>
              </a:lnSpc>
              <a:buFont typeface="Arial" charset="0"/>
              <a:buNone/>
            </a:pPr>
            <a:r>
              <a:rPr lang="en-US" sz="1300" b="1" u="sng" dirty="0" smtClean="0">
                <a:solidFill>
                  <a:srgbClr val="002060"/>
                </a:solidFill>
                <a:latin typeface="Times New Roman" pitchFamily="-107" charset="0"/>
              </a:rPr>
              <a:t>Economic Affairs Committee</a:t>
            </a:r>
            <a:endParaRPr lang="en-US" sz="1300" dirty="0" smtClean="0">
              <a:latin typeface="Times New Roman" pitchFamily="-107" charset="0"/>
            </a:endParaRPr>
          </a:p>
          <a:p>
            <a:pPr marL="0" indent="0">
              <a:spcBef>
                <a:spcPts val="313"/>
              </a:spcBef>
              <a:buFont typeface="Arial" charset="0"/>
              <a:buNone/>
            </a:pPr>
            <a:r>
              <a:rPr lang="en-US" sz="1300" dirty="0" smtClean="0">
                <a:solidFill>
                  <a:srgbClr val="002060"/>
                </a:solidFill>
                <a:latin typeface="Times New Roman" pitchFamily="-107" charset="0"/>
              </a:rPr>
              <a:t>Jimmy Patronis [R-06] </a:t>
            </a:r>
            <a:r>
              <a:rPr lang="en-US" sz="1300" i="1" dirty="0" smtClean="0">
                <a:solidFill>
                  <a:srgbClr val="002060"/>
                </a:solidFill>
                <a:latin typeface="Times New Roman" pitchFamily="-107" charset="0"/>
              </a:rPr>
              <a:t>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Tom Goodson[R-50] </a:t>
            </a:r>
            <a:r>
              <a:rPr lang="en-US" sz="1300" i="1" dirty="0" smtClean="0">
                <a:solidFill>
                  <a:srgbClr val="002060"/>
                </a:solidFill>
                <a:latin typeface="Times New Roman" pitchFamily="-107" charset="0"/>
              </a:rPr>
              <a:t>  Vice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Alan B. Williams [D-08] </a:t>
            </a:r>
            <a:r>
              <a:rPr lang="en-US" sz="1300" i="1" dirty="0" smtClean="0">
                <a:solidFill>
                  <a:srgbClr val="002060"/>
                </a:solidFill>
                <a:latin typeface="Times New Roman" pitchFamily="-107" charset="0"/>
              </a:rPr>
              <a:t>  Democratic Ranking Member</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Douglas Vaughn "Doug" Broxson [R-03]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Michael Philip "Mike" Clelland [D-29]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W. Travis Cummings [R-18]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Mark Danish [D-63]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Daniel Davis [R-15]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Reggie Fullwood [D-13]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Joseph A. "Joe" Gibbons [D-100]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Ed Hooper [R-67]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Jose R. Oliva [R-110]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W. Keith Perry [R-21]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Sharon  Pritchett [D-102]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Holly Merrill Raschein [R-120]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Lake Ray,  [R-12]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Jimmie T. Smith [R-34]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Carlos Trujillo [R-105]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lnSpc>
                <a:spcPct val="80000"/>
              </a:lnSpc>
            </a:pPr>
            <a:endParaRPr lang="en-US" sz="1300" dirty="0" smtClean="0">
              <a:latin typeface="Times New Roman" pitchFamily="-107" charset="0"/>
            </a:endParaRPr>
          </a:p>
        </p:txBody>
      </p:sp>
      <p:sp>
        <p:nvSpPr>
          <p:cNvPr id="79877" name="Text Placeholder 4"/>
          <p:cNvSpPr>
            <a:spLocks noGrp="1"/>
          </p:cNvSpPr>
          <p:nvPr>
            <p:ph type="body" sz="quarter" idx="3"/>
          </p:nvPr>
        </p:nvSpPr>
        <p:spPr>
          <a:xfrm>
            <a:off x="2959100" y="3341688"/>
            <a:ext cx="5105400" cy="3581400"/>
          </a:xfrm>
        </p:spPr>
        <p:txBody>
          <a:bodyPr/>
          <a:lstStyle/>
          <a:p>
            <a:pPr>
              <a:spcBef>
                <a:spcPts val="313"/>
              </a:spcBef>
            </a:pPr>
            <a:r>
              <a:rPr lang="en-US" sz="1400" u="sng" dirty="0" smtClean="0">
                <a:solidFill>
                  <a:srgbClr val="002060"/>
                </a:solidFill>
                <a:latin typeface="Times New Roman" pitchFamily="-107" charset="0"/>
              </a:rPr>
              <a:t>Economic Development and Tourism Subcommittee </a:t>
            </a:r>
          </a:p>
          <a:p>
            <a:pPr>
              <a:spcBef>
                <a:spcPts val="313"/>
              </a:spcBef>
            </a:pPr>
            <a:r>
              <a:rPr lang="en-US" sz="1400" b="0" dirty="0" smtClean="0">
                <a:solidFill>
                  <a:srgbClr val="002060"/>
                </a:solidFill>
                <a:latin typeface="Times New Roman" pitchFamily="-107" charset="0"/>
              </a:rPr>
              <a:t>Carlos Trujillo [R-105] </a:t>
            </a:r>
            <a:r>
              <a:rPr lang="en-US" sz="1400" b="0" i="1" dirty="0" smtClean="0">
                <a:solidFill>
                  <a:srgbClr val="002060"/>
                </a:solidFill>
                <a:latin typeface="Times New Roman" pitchFamily="-107" charset="0"/>
              </a:rPr>
              <a:t>  Chair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Elizabeth W. Porter [R-10] </a:t>
            </a:r>
            <a:r>
              <a:rPr lang="en-US" sz="1400" b="0" i="1" dirty="0" smtClean="0">
                <a:solidFill>
                  <a:srgbClr val="002060"/>
                </a:solidFill>
                <a:latin typeface="Times New Roman" pitchFamily="-107" charset="0"/>
              </a:rPr>
              <a:t>  Vice Chair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Hazelle P. "Hazel" Rogers,  [D-95] </a:t>
            </a:r>
            <a:r>
              <a:rPr lang="en-US" sz="1400" b="0" i="1" dirty="0" smtClean="0">
                <a:solidFill>
                  <a:srgbClr val="002060"/>
                </a:solidFill>
                <a:latin typeface="Times New Roman" pitchFamily="-107" charset="0"/>
              </a:rPr>
              <a:t>  Democratic Ranking Member</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Ben Albritton, [R-56]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Bruce Antone [D-46]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Karen Castor Dentel [D-30]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Neil Combee [R-39]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Dane Eagle [R-77]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Matt Hudson [R-80]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Travis Hutson,  [R-24]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Betty Reed, [D-61]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Jimmie T. Smith [R-34] </a:t>
            </a:r>
            <a:r>
              <a:rPr lang="en-US" sz="1400" b="0" i="1" dirty="0" smtClean="0">
                <a:solidFill>
                  <a:srgbClr val="002060"/>
                </a:solidFill>
                <a:latin typeface="Times New Roman" pitchFamily="-107" charset="0"/>
              </a:rPr>
              <a:t>   </a:t>
            </a:r>
            <a:r>
              <a:rPr lang="en-US" sz="1400" b="0" dirty="0" smtClean="0">
                <a:solidFill>
                  <a:srgbClr val="002060"/>
                </a:solidFill>
                <a:latin typeface="Times New Roman" pitchFamily="-107" charset="0"/>
              </a:rPr>
              <a:t/>
            </a:r>
            <a:br>
              <a:rPr lang="en-US" sz="1400" b="0" dirty="0" smtClean="0">
                <a:solidFill>
                  <a:srgbClr val="002060"/>
                </a:solidFill>
                <a:latin typeface="Times New Roman" pitchFamily="-107" charset="0"/>
              </a:rPr>
            </a:br>
            <a:r>
              <a:rPr lang="en-US" sz="1400" b="0" dirty="0" smtClean="0">
                <a:solidFill>
                  <a:srgbClr val="002060"/>
                </a:solidFill>
                <a:latin typeface="Times New Roman" pitchFamily="-107" charset="0"/>
              </a:rPr>
              <a:t>Clovis Watson, Jr.,  [D-20] </a:t>
            </a:r>
            <a:r>
              <a:rPr lang="en-US" sz="1400" b="0" i="1" dirty="0" smtClean="0">
                <a:solidFill>
                  <a:srgbClr val="002060"/>
                </a:solidFill>
                <a:latin typeface="Times New Roman" pitchFamily="-107" charset="0"/>
              </a:rPr>
              <a:t> </a:t>
            </a:r>
            <a:r>
              <a:rPr lang="en-US" sz="1400" i="1" dirty="0" smtClean="0">
                <a:latin typeface="Times New Roman" pitchFamily="-107" charset="0"/>
              </a:rPr>
              <a:t> </a:t>
            </a:r>
            <a:r>
              <a:rPr lang="en-US" sz="1400" dirty="0" smtClean="0">
                <a:latin typeface="Times New Roman" pitchFamily="-107" charset="0"/>
              </a:rPr>
              <a:t> </a:t>
            </a:r>
          </a:p>
          <a:p>
            <a:endParaRPr lang="en-US" sz="1400" dirty="0" smtClean="0">
              <a:latin typeface="Times New Roman" pitchFamily="-107" charset="0"/>
            </a:endParaRPr>
          </a:p>
        </p:txBody>
      </p:sp>
      <p:pic>
        <p:nvPicPr>
          <p:cNvPr id="7987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562600" y="1447800"/>
            <a:ext cx="3505200" cy="2922836"/>
          </a:xfrm>
        </p:spPr>
      </p:pic>
      <p:sp>
        <p:nvSpPr>
          <p:cNvPr id="6" name="Right Arrow 5"/>
          <p:cNvSpPr/>
          <p:nvPr/>
        </p:nvSpPr>
        <p:spPr>
          <a:xfrm>
            <a:off x="1981200" y="4648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1295400"/>
            <a:ext cx="43624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itle 1"/>
          <p:cNvSpPr>
            <a:spLocks noGrp="1"/>
          </p:cNvSpPr>
          <p:nvPr>
            <p:ph type="title"/>
          </p:nvPr>
        </p:nvSpPr>
        <p:spPr/>
        <p:txBody>
          <a:bodyPr/>
          <a:lstStyle/>
          <a:p>
            <a:r>
              <a:rPr lang="en-US" sz="3200" dirty="0" smtClean="0">
                <a:latin typeface="Times New Roman" pitchFamily="-107" charset="0"/>
              </a:rPr>
              <a:t>IDA Funding: House Committee (EA) Members From Districts with Sizable Black Populations</a:t>
            </a:r>
          </a:p>
        </p:txBody>
      </p:sp>
      <p:sp>
        <p:nvSpPr>
          <p:cNvPr id="90116"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52400" y="1295400"/>
            <a:ext cx="5867400" cy="4240213"/>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900" b="1"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r>
              <a:rPr lang="en-US" sz="1300" b="1" u="sng" dirty="0" smtClean="0">
                <a:solidFill>
                  <a:srgbClr val="002060"/>
                </a:solidFill>
                <a:latin typeface="Times New Roman" pitchFamily="-107" charset="0"/>
              </a:rPr>
              <a:t>Economic Affairs Committee</a:t>
            </a:r>
            <a:endParaRPr lang="en-US" sz="1300" dirty="0" smtClean="0">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Tom Goodson[R-50] </a:t>
            </a:r>
            <a:r>
              <a:rPr lang="en-US" sz="1300" i="1" dirty="0" smtClean="0">
                <a:solidFill>
                  <a:srgbClr val="002060"/>
                </a:solidFill>
                <a:latin typeface="Times New Roman" pitchFamily="-107" charset="0"/>
              </a:rPr>
              <a:t>  Vice Chair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Alan B. Williams [D-08] </a:t>
            </a:r>
            <a:r>
              <a:rPr lang="en-US" sz="1300" i="1" dirty="0" smtClean="0">
                <a:solidFill>
                  <a:srgbClr val="002060"/>
                </a:solidFill>
                <a:latin typeface="Times New Roman" pitchFamily="-107" charset="0"/>
              </a:rPr>
              <a:t>  Democratic Ranking Member</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Daniel Davis [R-15]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Reggie Fullwood [D-13]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Joseph A. "Joe" Gibbons [D-100]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Jose R. Oliva [R-110]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W. Keith Perry [R-21]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Sharon  Pritchett [D-102]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Holly Merrill Raschein [R-120]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Lake Ray,  [R-12]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Carlos Trujillo [R-105]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90118" name="Text Placeholder 4"/>
          <p:cNvSpPr>
            <a:spLocks noGrp="1"/>
          </p:cNvSpPr>
          <p:nvPr>
            <p:ph type="body" sz="quarter" idx="3"/>
          </p:nvPr>
        </p:nvSpPr>
        <p:spPr>
          <a:xfrm>
            <a:off x="3490544" y="4343400"/>
            <a:ext cx="5486400"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3429000" y="4343400"/>
            <a:ext cx="4889500" cy="3427413"/>
          </a:xfrm>
        </p:spPr>
        <p:txBody>
          <a:bodyPr>
            <a:normAutofit/>
          </a:bodyPr>
          <a:lstStyle/>
          <a:p>
            <a:pPr marL="0" indent="0">
              <a:spcBef>
                <a:spcPts val="313"/>
              </a:spcBef>
              <a:buFont typeface="Arial" charset="0"/>
              <a:buNone/>
            </a:pPr>
            <a:r>
              <a:rPr lang="en-US" sz="1300" b="1" u="sng" dirty="0" smtClean="0">
                <a:solidFill>
                  <a:srgbClr val="002060"/>
                </a:solidFill>
                <a:latin typeface="Times New Roman" pitchFamily="-107" charset="0"/>
              </a:rPr>
              <a:t>Economic Development and Tourism Subcommittee </a:t>
            </a:r>
          </a:p>
          <a:p>
            <a:pPr marL="0" indent="0">
              <a:spcBef>
                <a:spcPts val="313"/>
              </a:spcBef>
              <a:buFont typeface="Arial" charset="0"/>
              <a:buNone/>
            </a:pPr>
            <a:r>
              <a:rPr lang="en-US" sz="1300" dirty="0" smtClean="0">
                <a:solidFill>
                  <a:srgbClr val="002060"/>
                </a:solidFill>
                <a:latin typeface="Times New Roman" pitchFamily="-107" charset="0"/>
              </a:rPr>
              <a:t>Carlos Trujillo [R-105] </a:t>
            </a:r>
            <a:r>
              <a:rPr lang="en-US" sz="1300" i="1" dirty="0" smtClean="0">
                <a:solidFill>
                  <a:srgbClr val="002060"/>
                </a:solidFill>
                <a:latin typeface="Times New Roman" pitchFamily="-107" charset="0"/>
              </a:rPr>
              <a:t>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Elizabeth W. Porter [R-10] </a:t>
            </a:r>
            <a:r>
              <a:rPr lang="en-US" sz="1300" i="1" dirty="0" smtClean="0">
                <a:solidFill>
                  <a:srgbClr val="002060"/>
                </a:solidFill>
                <a:latin typeface="Times New Roman" pitchFamily="-107" charset="0"/>
              </a:rPr>
              <a:t>  Vice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Hazelle P. "Hazel" Rogers,  [D-95] </a:t>
            </a:r>
            <a:r>
              <a:rPr lang="en-US" sz="1300" i="1" dirty="0" smtClean="0">
                <a:solidFill>
                  <a:srgbClr val="002060"/>
                </a:solidFill>
                <a:latin typeface="Times New Roman" pitchFamily="-107" charset="0"/>
              </a:rPr>
              <a:t>  Democratic Ranking Member</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Bruce Antone [D-46]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Karen Castor Dentel [D-30]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Clovis Watson, Jr.,  [D-20] </a:t>
            </a:r>
            <a:r>
              <a:rPr lang="en-US" sz="1300" i="1" dirty="0" smtClean="0">
                <a:solidFill>
                  <a:srgbClr val="002060"/>
                </a:solidFill>
                <a:latin typeface="Times New Roman" pitchFamily="-107" charset="0"/>
              </a:rPr>
              <a:t> </a:t>
            </a:r>
            <a:r>
              <a:rPr lang="en-US" sz="1200" i="1" dirty="0" smtClean="0">
                <a:latin typeface="Times New Roman" pitchFamily="-107" charset="0"/>
              </a:rPr>
              <a:t> </a:t>
            </a:r>
            <a:r>
              <a:rPr lang="en-US" sz="1200" dirty="0" smtClean="0">
                <a:latin typeface="Times New Roman" pitchFamily="-107" charset="0"/>
              </a:rPr>
              <a:t> </a:t>
            </a: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14" name="Right Arrow 13"/>
          <p:cNvSpPr/>
          <p:nvPr/>
        </p:nvSpPr>
        <p:spPr>
          <a:xfrm>
            <a:off x="2133600" y="4666623"/>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4100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itle 1"/>
          <p:cNvSpPr>
            <a:spLocks noGrp="1"/>
          </p:cNvSpPr>
          <p:nvPr>
            <p:ph type="title"/>
          </p:nvPr>
        </p:nvSpPr>
        <p:spPr/>
        <p:txBody>
          <a:bodyPr/>
          <a:lstStyle/>
          <a:p>
            <a:r>
              <a:rPr lang="en-US" sz="3200" dirty="0">
                <a:latin typeface="Times New Roman" pitchFamily="-107" charset="0"/>
              </a:rPr>
              <a:t>IDA Funding: House Committee (EA) </a:t>
            </a:r>
            <a:r>
              <a:rPr lang="en-US" sz="3200" dirty="0" smtClean="0">
                <a:latin typeface="Times New Roman" pitchFamily="-107" charset="0"/>
              </a:rPr>
              <a:t>Members From Districts with Sizable Latino Populations</a:t>
            </a:r>
          </a:p>
        </p:txBody>
      </p:sp>
      <p:sp>
        <p:nvSpPr>
          <p:cNvPr id="96260"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52400" y="1295400"/>
            <a:ext cx="5867400" cy="4240213"/>
          </a:xfrm>
        </p:spPr>
        <p:txBody>
          <a:bodyPr>
            <a:normAutofit/>
          </a:bodyPr>
          <a:lstStyle/>
          <a:p>
            <a:pPr>
              <a:lnSpc>
                <a:spcPct val="80000"/>
              </a:lnSpc>
              <a:buFont typeface="Arial" charset="0"/>
              <a:buNone/>
            </a:pPr>
            <a:endParaRPr lang="en-US" sz="15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marL="0" indent="0">
              <a:spcBef>
                <a:spcPts val="312"/>
              </a:spcBef>
              <a:buFont typeface="Arial" charset="0"/>
              <a:buNone/>
            </a:pPr>
            <a:r>
              <a:rPr lang="en-US" sz="1300" b="1" u="sng" dirty="0" smtClean="0">
                <a:solidFill>
                  <a:srgbClr val="002060"/>
                </a:solidFill>
                <a:latin typeface="Times New Roman" pitchFamily="-107" charset="0"/>
              </a:rPr>
              <a:t>Economic Affairs Committee</a:t>
            </a:r>
            <a:endParaRPr lang="en-US" sz="1300" dirty="0" smtClean="0">
              <a:latin typeface="Times New Roman" pitchFamily="-107" charset="0"/>
            </a:endParaRPr>
          </a:p>
          <a:p>
            <a:pPr marL="0" indent="0">
              <a:spcBef>
                <a:spcPts val="312"/>
              </a:spcBef>
              <a:buFont typeface="Arial" charset="0"/>
              <a:buNone/>
            </a:pPr>
            <a:r>
              <a:rPr lang="en-US" sz="1300" dirty="0" smtClean="0">
                <a:solidFill>
                  <a:srgbClr val="002060"/>
                </a:solidFill>
                <a:latin typeface="Times New Roman" pitchFamily="-107" charset="0"/>
              </a:rPr>
              <a:t>Tom Goodson[R-50] </a:t>
            </a:r>
            <a:r>
              <a:rPr lang="en-US" sz="1300" i="1" dirty="0" smtClean="0">
                <a:solidFill>
                  <a:srgbClr val="002060"/>
                </a:solidFill>
                <a:latin typeface="Times New Roman" pitchFamily="-107" charset="0"/>
              </a:rPr>
              <a:t>  Vice Chair </a:t>
            </a:r>
            <a:endParaRPr lang="en-US" sz="1300" dirty="0">
              <a:solidFill>
                <a:srgbClr val="002060"/>
              </a:solidFill>
              <a:latin typeface="Times New Roman" pitchFamily="-107" charset="0"/>
            </a:endParaRPr>
          </a:p>
          <a:p>
            <a:pPr marL="0" indent="0">
              <a:spcBef>
                <a:spcPts val="312"/>
              </a:spcBef>
              <a:buFont typeface="Arial" charset="0"/>
              <a:buNone/>
            </a:pPr>
            <a:r>
              <a:rPr lang="en-US" sz="1300" dirty="0" smtClean="0">
                <a:solidFill>
                  <a:srgbClr val="002060"/>
                </a:solidFill>
                <a:latin typeface="Times New Roman" pitchFamily="-107" charset="0"/>
              </a:rPr>
              <a:t>Mark Danish [D-63]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marL="0" indent="0">
              <a:spcBef>
                <a:spcPts val="312"/>
              </a:spcBef>
              <a:buFont typeface="Arial" charset="0"/>
              <a:buNone/>
            </a:pPr>
            <a:r>
              <a:rPr lang="en-US" sz="1300" dirty="0" smtClean="0">
                <a:solidFill>
                  <a:srgbClr val="002060"/>
                </a:solidFill>
                <a:latin typeface="Times New Roman" pitchFamily="-107" charset="0"/>
              </a:rPr>
              <a:t>Joseph A. "Joe" Gibbons [D-100]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marL="0" indent="0">
              <a:spcBef>
                <a:spcPts val="312"/>
              </a:spcBef>
              <a:buFont typeface="Arial" charset="0"/>
              <a:buNone/>
            </a:pPr>
            <a:r>
              <a:rPr lang="en-US" sz="1300" dirty="0" smtClean="0">
                <a:solidFill>
                  <a:srgbClr val="002060"/>
                </a:solidFill>
                <a:latin typeface="Times New Roman" pitchFamily="-107" charset="0"/>
              </a:rPr>
              <a:t>Jose R. Oliva [R-110]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marL="0" indent="0">
              <a:spcBef>
                <a:spcPts val="312"/>
              </a:spcBef>
              <a:buFont typeface="Arial" charset="0"/>
              <a:buNone/>
            </a:pPr>
            <a:r>
              <a:rPr lang="en-US" sz="1300" dirty="0" smtClean="0">
                <a:solidFill>
                  <a:srgbClr val="002060"/>
                </a:solidFill>
                <a:latin typeface="Times New Roman" pitchFamily="-107" charset="0"/>
              </a:rPr>
              <a:t>Sharon  Pritchett [D-102]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marL="0" indent="0">
              <a:spcBef>
                <a:spcPts val="312"/>
              </a:spcBef>
              <a:buFont typeface="Arial" charset="0"/>
              <a:buNone/>
            </a:pPr>
            <a:r>
              <a:rPr lang="en-US" sz="1300" dirty="0" smtClean="0">
                <a:solidFill>
                  <a:srgbClr val="002060"/>
                </a:solidFill>
                <a:latin typeface="Times New Roman" pitchFamily="-107" charset="0"/>
              </a:rPr>
              <a:t>Holly Merrill Raschein [R-120]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marL="0" indent="0">
              <a:spcBef>
                <a:spcPts val="312"/>
              </a:spcBef>
              <a:buFont typeface="Arial" charset="0"/>
              <a:buNone/>
            </a:pPr>
            <a:r>
              <a:rPr lang="en-US" sz="1300" dirty="0" smtClean="0">
                <a:solidFill>
                  <a:srgbClr val="002060"/>
                </a:solidFill>
                <a:latin typeface="Times New Roman" pitchFamily="-107" charset="0"/>
              </a:rPr>
              <a:t>Carlos Trujillo [R-105]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lnSpc>
                <a:spcPct val="80000"/>
              </a:lnSpc>
              <a:spcBef>
                <a:spcPts val="313"/>
              </a:spcBef>
              <a:buFont typeface="Arial" charset="0"/>
              <a:buNone/>
            </a:pP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900" dirty="0" smtClean="0">
              <a:solidFill>
                <a:srgbClr val="002060"/>
              </a:solidFill>
              <a:latin typeface="Times New Roman" pitchFamily="-107" charset="0"/>
            </a:endParaRPr>
          </a:p>
          <a:p>
            <a:pPr>
              <a:lnSpc>
                <a:spcPct val="80000"/>
              </a:lnSpc>
              <a:buFont typeface="Arial" charset="0"/>
              <a:buNone/>
            </a:pPr>
            <a:endParaRPr lang="en-US" sz="1900" dirty="0" smtClean="0">
              <a:solidFill>
                <a:srgbClr val="002060"/>
              </a:solidFill>
              <a:latin typeface="Times New Roman" pitchFamily="-107" charset="0"/>
            </a:endParaRPr>
          </a:p>
          <a:p>
            <a:pPr>
              <a:lnSpc>
                <a:spcPct val="80000"/>
              </a:lnSpc>
              <a:buFont typeface="Arial" charset="0"/>
              <a:buNone/>
            </a:pPr>
            <a:endParaRPr lang="en-US" sz="1900" dirty="0" smtClean="0">
              <a:solidFill>
                <a:srgbClr val="002060"/>
              </a:solidFill>
              <a:latin typeface="Times New Roman" pitchFamily="-107" charset="0"/>
            </a:endParaRPr>
          </a:p>
          <a:p>
            <a:pPr>
              <a:lnSpc>
                <a:spcPct val="80000"/>
              </a:lnSpc>
              <a:buFont typeface="Arial" charset="0"/>
              <a:buNone/>
            </a:pPr>
            <a:endParaRPr lang="en-US" sz="1000" dirty="0" smtClean="0">
              <a:solidFill>
                <a:srgbClr val="002060"/>
              </a:solidFill>
              <a:latin typeface="Times New Roman" pitchFamily="-107" charset="0"/>
            </a:endParaRPr>
          </a:p>
          <a:p>
            <a:pPr>
              <a:lnSpc>
                <a:spcPct val="80000"/>
              </a:lnSpc>
              <a:buFont typeface="Arial" charset="0"/>
              <a:buNone/>
            </a:pPr>
            <a:endParaRPr lang="en-US" sz="1900" dirty="0" smtClean="0">
              <a:latin typeface="Times New Roman" pitchFamily="-107" charset="0"/>
            </a:endParaRPr>
          </a:p>
        </p:txBody>
      </p:sp>
      <p:sp>
        <p:nvSpPr>
          <p:cNvPr id="96262" name="Text Placeholder 4"/>
          <p:cNvSpPr>
            <a:spLocks noGrp="1"/>
          </p:cNvSpPr>
          <p:nvPr>
            <p:ph type="body" sz="quarter" idx="3"/>
          </p:nvPr>
        </p:nvSpPr>
        <p:spPr>
          <a:xfrm>
            <a:off x="2438400" y="3962400"/>
            <a:ext cx="5486400"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3124200" y="4041775"/>
            <a:ext cx="4889500" cy="3427413"/>
          </a:xfrm>
        </p:spPr>
        <p:txBody>
          <a:bodyPr>
            <a:normAutofit/>
          </a:bodyPr>
          <a:lstStyle/>
          <a:p>
            <a:pPr marL="0" indent="0">
              <a:spcBef>
                <a:spcPts val="313"/>
              </a:spcBef>
              <a:buFont typeface="Arial" charset="0"/>
              <a:buNone/>
            </a:pPr>
            <a:r>
              <a:rPr lang="en-US" sz="1300" b="1" u="sng" dirty="0" smtClean="0">
                <a:solidFill>
                  <a:srgbClr val="002060"/>
                </a:solidFill>
                <a:latin typeface="Times New Roman" pitchFamily="-107" charset="0"/>
              </a:rPr>
              <a:t>Economic Development and Tourism Subcommittee </a:t>
            </a:r>
          </a:p>
          <a:p>
            <a:pPr marL="0" indent="0">
              <a:spcBef>
                <a:spcPts val="313"/>
              </a:spcBef>
              <a:buFont typeface="Arial" charset="0"/>
              <a:buNone/>
            </a:pPr>
            <a:r>
              <a:rPr lang="en-US" sz="1300" dirty="0" smtClean="0">
                <a:solidFill>
                  <a:srgbClr val="002060"/>
                </a:solidFill>
                <a:latin typeface="Times New Roman" pitchFamily="-107" charset="0"/>
              </a:rPr>
              <a:t>Carlos Trujillo [R-105] </a:t>
            </a:r>
            <a:r>
              <a:rPr lang="en-US" sz="1300" i="1" dirty="0" smtClean="0">
                <a:solidFill>
                  <a:srgbClr val="002060"/>
                </a:solidFill>
                <a:latin typeface="Times New Roman" pitchFamily="-107" charset="0"/>
              </a:rPr>
              <a:t>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Hazelle P. "Hazel" Rogers,  [D-95] </a:t>
            </a:r>
            <a:r>
              <a:rPr lang="en-US" sz="1300" i="1" dirty="0" smtClean="0">
                <a:solidFill>
                  <a:srgbClr val="002060"/>
                </a:solidFill>
                <a:latin typeface="Times New Roman" pitchFamily="-107" charset="0"/>
              </a:rPr>
              <a:t>  Democratic Ranking Member</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Ben Albritton, [R-56]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Bruce Antone [D-46]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Karen Castor Dentel [D-30]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Neil Combee [R-39]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Matt Hudson [R-80]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Betty Reed, [D-61] </a:t>
            </a:r>
            <a:r>
              <a:rPr lang="en-US" sz="1300" i="1" dirty="0" smtClean="0">
                <a:solidFill>
                  <a:srgbClr val="002060"/>
                </a:solidFill>
                <a:latin typeface="Times New Roman" pitchFamily="-107" charset="0"/>
              </a:rPr>
              <a:t>  </a:t>
            </a:r>
            <a:r>
              <a:rPr lang="en-US" sz="1200" dirty="0" smtClean="0">
                <a:solidFill>
                  <a:srgbClr val="002060"/>
                </a:solidFill>
                <a:latin typeface="Times New Roman" pitchFamily="-107" charset="0"/>
              </a:rPr>
              <a:t/>
            </a:r>
            <a:br>
              <a:rPr lang="en-US" sz="1200" dirty="0" smtClean="0">
                <a:solidFill>
                  <a:srgbClr val="002060"/>
                </a:solidFill>
                <a:latin typeface="Times New Roman" pitchFamily="-107" charset="0"/>
              </a:rPr>
            </a:br>
            <a:r>
              <a:rPr lang="en-US" sz="1200" i="1" dirty="0" smtClean="0">
                <a:solidFill>
                  <a:srgbClr val="002060"/>
                </a:solidFill>
                <a:latin typeface="Times New Roman" pitchFamily="-107" charset="0"/>
              </a:rPr>
              <a:t> </a:t>
            </a:r>
            <a:r>
              <a:rPr lang="en-US" sz="1200" i="1" dirty="0" smtClean="0">
                <a:latin typeface="Times New Roman" pitchFamily="-107" charset="0"/>
              </a:rPr>
              <a:t> </a:t>
            </a:r>
            <a:r>
              <a:rPr lang="en-US" sz="1200" dirty="0" smtClean="0">
                <a:latin typeface="Times New Roman" pitchFamily="-107" charset="0"/>
              </a:rPr>
              <a:t> </a:t>
            </a:r>
          </a:p>
          <a:p>
            <a:pPr marL="0" indent="0">
              <a:spcBef>
                <a:spcPts val="313"/>
              </a:spcBef>
              <a:buFont typeface="Arial" charset="0"/>
              <a:buNone/>
            </a:pPr>
            <a:r>
              <a:rPr lang="en-US" sz="1200" i="1" dirty="0" smtClean="0">
                <a:latin typeface="Times New Roman" pitchFamily="-107" charset="0"/>
              </a:rPr>
              <a:t> </a:t>
            </a:r>
            <a:r>
              <a:rPr lang="en-US" sz="1200" dirty="0" smtClean="0">
                <a:latin typeface="Times New Roman" pitchFamily="-107" charset="0"/>
              </a:rPr>
              <a:t> </a:t>
            </a: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14" name="Right Arrow 13"/>
          <p:cNvSpPr/>
          <p:nvPr/>
        </p:nvSpPr>
        <p:spPr>
          <a:xfrm>
            <a:off x="2032000" y="4387850"/>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545013"/>
            <a:ext cx="32385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itle 1"/>
          <p:cNvSpPr>
            <a:spLocks noGrp="1"/>
          </p:cNvSpPr>
          <p:nvPr>
            <p:ph type="title"/>
          </p:nvPr>
        </p:nvSpPr>
        <p:spPr/>
        <p:txBody>
          <a:bodyPr/>
          <a:lstStyle/>
          <a:p>
            <a:r>
              <a:rPr lang="en-US" sz="3200" dirty="0" smtClean="0">
                <a:latin typeface="Times New Roman" pitchFamily="-107" charset="0"/>
              </a:rPr>
              <a:t>IDA Funding: House Committee (EA) Members and Relevant Caucuses</a:t>
            </a:r>
          </a:p>
        </p:txBody>
      </p:sp>
      <p:sp>
        <p:nvSpPr>
          <p:cNvPr id="86020" name="Text Placeholder 2"/>
          <p:cNvSpPr>
            <a:spLocks noGrp="1"/>
          </p:cNvSpPr>
          <p:nvPr>
            <p:ph type="body" idx="1"/>
          </p:nvPr>
        </p:nvSpPr>
        <p:spPr>
          <a:xfrm>
            <a:off x="4343400" y="3276600"/>
            <a:ext cx="4040188" cy="1752600"/>
          </a:xfrm>
        </p:spPr>
        <p:txBody>
          <a:bodyPr/>
          <a:lstStyle/>
          <a:p>
            <a:pPr>
              <a:spcBef>
                <a:spcPts val="313"/>
              </a:spcBef>
            </a:pP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200" u="sng" dirty="0" smtClean="0">
                <a:solidFill>
                  <a:srgbClr val="002060"/>
                </a:solidFill>
                <a:latin typeface="Times New Roman" pitchFamily="-107" charset="0"/>
              </a:rPr>
              <a:t>Economic Development and Tourism Subcommittee </a:t>
            </a:r>
          </a:p>
          <a:p>
            <a:r>
              <a:rPr lang="en-US" sz="1300" b="0" dirty="0" smtClean="0">
                <a:solidFill>
                  <a:srgbClr val="002060"/>
                </a:solidFill>
                <a:latin typeface="Times New Roman" pitchFamily="-107" charset="0"/>
              </a:rPr>
              <a:t>Carlos Trujillo [R-105] </a:t>
            </a:r>
            <a:r>
              <a:rPr lang="en-US" sz="1300" b="0" i="1" dirty="0" smtClean="0">
                <a:solidFill>
                  <a:srgbClr val="002060"/>
                </a:solidFill>
                <a:latin typeface="Times New Roman" pitchFamily="-107" charset="0"/>
              </a:rPr>
              <a:t>  Chair</a:t>
            </a:r>
            <a:endParaRPr lang="en-US" sz="1300" b="0" dirty="0" smtClean="0">
              <a:solidFill>
                <a:srgbClr val="002060"/>
              </a:solidFill>
              <a:latin typeface="Times New Roman" pitchFamily="-107" charset="0"/>
            </a:endParaRPr>
          </a:p>
          <a:p>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6350" y="1143000"/>
            <a:ext cx="5867400" cy="4240212"/>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r>
              <a:rPr lang="en-US" sz="1900" b="1" dirty="0" smtClean="0">
                <a:solidFill>
                  <a:srgbClr val="002060"/>
                </a:solidFill>
                <a:latin typeface="Times New Roman" pitchFamily="-107" charset="0"/>
              </a:rPr>
              <a:t>Legislative Black Caucus</a:t>
            </a:r>
          </a:p>
          <a:p>
            <a:pPr>
              <a:buFont typeface="Arial" charset="0"/>
              <a:buNone/>
            </a:pPr>
            <a:endParaRPr lang="en-US" sz="1400" u="sng" dirty="0" smtClean="0">
              <a:solidFill>
                <a:srgbClr val="002060"/>
              </a:solidFill>
              <a:latin typeface="Times New Roman" pitchFamily="-107" charset="0"/>
            </a:endParaRPr>
          </a:p>
          <a:p>
            <a:pPr>
              <a:lnSpc>
                <a:spcPct val="120000"/>
              </a:lnSpc>
              <a:spcBef>
                <a:spcPts val="313"/>
              </a:spcBef>
              <a:buFont typeface="Arial" charset="0"/>
              <a:buNone/>
            </a:pPr>
            <a:r>
              <a:rPr lang="en-US" sz="1200" b="1" u="sng" dirty="0" smtClean="0">
                <a:solidFill>
                  <a:srgbClr val="002060"/>
                </a:solidFill>
                <a:latin typeface="Times New Roman" pitchFamily="-107" charset="0"/>
              </a:rPr>
              <a:t>Economic Affairs </a:t>
            </a:r>
            <a:r>
              <a:rPr lang="en-US" sz="1300" b="1" u="sng" dirty="0" smtClean="0">
                <a:solidFill>
                  <a:srgbClr val="002060"/>
                </a:solidFill>
                <a:latin typeface="Times New Roman" pitchFamily="-107" charset="0"/>
              </a:rPr>
              <a:t>Committee </a:t>
            </a:r>
            <a:r>
              <a:rPr lang="en-US" sz="1300" b="1" dirty="0" smtClean="0">
                <a:solidFill>
                  <a:srgbClr val="002060"/>
                </a:solidFill>
                <a:latin typeface="Times New Roman" pitchFamily="-107" charset="0"/>
              </a:rPr>
              <a:t>(House)</a:t>
            </a:r>
            <a:endParaRPr lang="en-US" sz="1300" dirty="0" smtClean="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Alan B. Williams [D-08] </a:t>
            </a:r>
            <a:r>
              <a:rPr lang="en-US" sz="1300" i="1" dirty="0" smtClean="0">
                <a:solidFill>
                  <a:srgbClr val="002060"/>
                </a:solidFill>
                <a:latin typeface="Times New Roman" pitchFamily="-107" charset="0"/>
              </a:rPr>
              <a:t>  Democratic Ranking Member</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Reggie Fullwood [D-13]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Joseph A. "Joe" Gibbons [D-100]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Sharon  Pritchett [D-102] </a:t>
            </a:r>
            <a:r>
              <a:rPr lang="en-US" sz="1300" i="1" dirty="0" smtClean="0">
                <a:solidFill>
                  <a:srgbClr val="002060"/>
                </a:solidFill>
                <a:latin typeface="Times New Roman" pitchFamily="-107" charset="0"/>
              </a:rPr>
              <a:t>  </a:t>
            </a:r>
            <a:endParaRPr lang="en-US" sz="1400"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86022" name="Text Placeholder 4"/>
          <p:cNvSpPr>
            <a:spLocks noGrp="1"/>
          </p:cNvSpPr>
          <p:nvPr>
            <p:ph type="body" sz="quarter" idx="3"/>
          </p:nvPr>
        </p:nvSpPr>
        <p:spPr>
          <a:xfrm>
            <a:off x="0" y="2128838"/>
            <a:ext cx="4041775" cy="2514600"/>
          </a:xfrm>
        </p:spPr>
        <p:txBody>
          <a:bodyPr/>
          <a:lstStyle/>
          <a:p>
            <a:r>
              <a:rPr lang="en-US" sz="1900" dirty="0" smtClean="0">
                <a:solidFill>
                  <a:srgbClr val="002060"/>
                </a:solidFill>
                <a:latin typeface="Times New Roman" pitchFamily="-107" charset="0"/>
              </a:rPr>
              <a:t>Hispanic Legislative Caucus</a:t>
            </a:r>
          </a:p>
          <a:p>
            <a:r>
              <a:rPr lang="en-US" sz="1300" u="sng" dirty="0" smtClean="0">
                <a:solidFill>
                  <a:srgbClr val="002060"/>
                </a:solidFill>
                <a:latin typeface="Times New Roman" pitchFamily="-107" charset="0"/>
              </a:rPr>
              <a:t>Economic Affairs  Committee </a:t>
            </a:r>
            <a:r>
              <a:rPr lang="en-US" sz="1300" dirty="0" smtClean="0">
                <a:solidFill>
                  <a:srgbClr val="002060"/>
                </a:solidFill>
                <a:latin typeface="Times New Roman" pitchFamily="-107" charset="0"/>
              </a:rPr>
              <a:t> (House)</a:t>
            </a:r>
          </a:p>
          <a:p>
            <a:r>
              <a:rPr lang="en-US" sz="1200" b="0" dirty="0" smtClean="0">
                <a:solidFill>
                  <a:srgbClr val="002060"/>
                </a:solidFill>
                <a:latin typeface="Times New Roman" pitchFamily="-107" charset="0"/>
              </a:rPr>
              <a:t>Carlos Trujillo [R-105]  </a:t>
            </a:r>
            <a:endParaRPr lang="en-US" sz="1300" b="0" dirty="0" smtClean="0">
              <a:solidFill>
                <a:srgbClr val="002060"/>
              </a:solidFill>
              <a:latin typeface="Times New Roman" pitchFamily="-107" charset="0"/>
            </a:endParaRPr>
          </a:p>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4456113" y="2169319"/>
            <a:ext cx="4687887" cy="1814512"/>
          </a:xfrm>
        </p:spPr>
        <p:txBody>
          <a:bodyPr>
            <a:normAutofit/>
          </a:bodyPr>
          <a:lstStyle/>
          <a:p>
            <a:pPr marL="0" indent="0">
              <a:spcBef>
                <a:spcPts val="313"/>
              </a:spcBef>
              <a:buFont typeface="Arial" charset="0"/>
              <a:buNone/>
            </a:pPr>
            <a:r>
              <a:rPr lang="en-US" sz="1300" b="1" u="sng" dirty="0" smtClean="0">
                <a:solidFill>
                  <a:srgbClr val="002060"/>
                </a:solidFill>
                <a:latin typeface="Times New Roman" pitchFamily="-107" charset="0"/>
              </a:rPr>
              <a:t>Economic Development and Tourism Subcommittee </a:t>
            </a:r>
          </a:p>
          <a:p>
            <a:pPr marL="0" indent="0">
              <a:spcBef>
                <a:spcPts val="313"/>
              </a:spcBef>
              <a:buFont typeface="Arial" charset="0"/>
              <a:buNone/>
            </a:pPr>
            <a:r>
              <a:rPr lang="en-US" sz="1300" dirty="0" smtClean="0">
                <a:solidFill>
                  <a:srgbClr val="002060"/>
                </a:solidFill>
                <a:latin typeface="Times New Roman" pitchFamily="-107" charset="0"/>
              </a:rPr>
              <a:t>Hazelle P. "Hazel" Rogers,  [D-95] </a:t>
            </a:r>
            <a:r>
              <a:rPr lang="en-US" sz="1300" i="1" dirty="0" smtClean="0">
                <a:solidFill>
                  <a:srgbClr val="002060"/>
                </a:solidFill>
                <a:latin typeface="Times New Roman" pitchFamily="-107" charset="0"/>
              </a:rPr>
              <a:t>  Democratic Ranking Member</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Bruce Antone [D-46]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Betty Reed, [D-61]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Clovis Watson, Jr.,  [D-20] </a:t>
            </a:r>
            <a:r>
              <a:rPr lang="en-US" sz="1300" i="1" dirty="0" smtClean="0">
                <a:solidFill>
                  <a:srgbClr val="002060"/>
                </a:solidFill>
                <a:latin typeface="Times New Roman" pitchFamily="-107" charset="0"/>
              </a:rPr>
              <a:t> </a:t>
            </a:r>
            <a:r>
              <a:rPr lang="en-US" sz="1200" i="1" dirty="0" smtClean="0">
                <a:latin typeface="Times New Roman" pitchFamily="-107" charset="0"/>
              </a:rPr>
              <a:t> </a:t>
            </a:r>
            <a:r>
              <a:rPr lang="en-US" sz="1200" dirty="0" smtClean="0">
                <a:latin typeface="Times New Roman" pitchFamily="-107" charset="0"/>
              </a:rPr>
              <a:t> </a:t>
            </a: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b="1"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8" name="Right Arrow 7"/>
          <p:cNvSpPr/>
          <p:nvPr/>
        </p:nvSpPr>
        <p:spPr>
          <a:xfrm>
            <a:off x="3224619" y="259080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9" name="Right Arrow 8"/>
          <p:cNvSpPr/>
          <p:nvPr/>
        </p:nvSpPr>
        <p:spPr>
          <a:xfrm>
            <a:off x="3224619" y="3998246"/>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233" y="4047458"/>
            <a:ext cx="3124199" cy="2707681"/>
          </a:xfrm>
          <a:prstGeom prst="rect">
            <a:avLst/>
          </a:prstGeom>
        </p:spPr>
      </p:pic>
      <p:sp>
        <p:nvSpPr>
          <p:cNvPr id="102402" name="Title 1"/>
          <p:cNvSpPr>
            <a:spLocks noGrp="1"/>
          </p:cNvSpPr>
          <p:nvPr>
            <p:ph type="title"/>
          </p:nvPr>
        </p:nvSpPr>
        <p:spPr/>
        <p:txBody>
          <a:bodyPr/>
          <a:lstStyle/>
          <a:p>
            <a:r>
              <a:rPr lang="en-US" sz="3200" dirty="0" smtClean="0">
                <a:latin typeface="Times New Roman" pitchFamily="-107" charset="0"/>
              </a:rPr>
              <a:t>IDA Funding: House Committee Members (EA) and Sponsored Legislation</a:t>
            </a:r>
          </a:p>
        </p:txBody>
      </p:sp>
      <p:sp>
        <p:nvSpPr>
          <p:cNvPr id="4" name="Content Placeholder 3"/>
          <p:cNvSpPr>
            <a:spLocks noGrp="1"/>
          </p:cNvSpPr>
          <p:nvPr>
            <p:ph sz="half" idx="2"/>
          </p:nvPr>
        </p:nvSpPr>
        <p:spPr>
          <a:xfrm>
            <a:off x="304800" y="1143000"/>
            <a:ext cx="6689725" cy="4191000"/>
          </a:xfrm>
        </p:spPr>
        <p:txBody>
          <a:bodyPr>
            <a:normAutofit/>
          </a:bodyPr>
          <a:lstStyle/>
          <a:p>
            <a:pPr>
              <a:lnSpc>
                <a:spcPct val="80000"/>
              </a:lnSpc>
              <a:buFont typeface="Arial" charset="0"/>
              <a:buNone/>
            </a:pPr>
            <a:endParaRPr lang="en-US" sz="18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r>
              <a:rPr lang="en-US" sz="1300" b="1" u="sng" dirty="0" smtClean="0">
                <a:solidFill>
                  <a:srgbClr val="002060"/>
                </a:solidFill>
                <a:latin typeface="Times New Roman" pitchFamily="-107" charset="0"/>
              </a:rPr>
              <a:t>Economic Affairs Committee </a:t>
            </a:r>
            <a:endParaRPr lang="en-US" sz="1300" dirty="0" smtClean="0">
              <a:solidFill>
                <a:srgbClr val="002060"/>
              </a:solidFill>
              <a:latin typeface="Times New Roman" pitchFamily="-107" charset="0"/>
            </a:endParaRPr>
          </a:p>
          <a:p>
            <a:pPr>
              <a:lnSpc>
                <a:spcPct val="80000"/>
              </a:lnSpc>
              <a:buFont typeface="Arial" charset="0"/>
              <a:buNone/>
            </a:pPr>
            <a:endParaRPr lang="en-US" sz="1300" b="1" dirty="0" smtClean="0">
              <a:solidFill>
                <a:srgbClr val="002060"/>
              </a:solidFill>
              <a:latin typeface="Times New Roman" pitchFamily="-107" charset="0"/>
            </a:endParaRPr>
          </a:p>
          <a:p>
            <a:pPr>
              <a:lnSpc>
                <a:spcPct val="80000"/>
              </a:lnSpc>
              <a:buFont typeface="Arial" charset="0"/>
              <a:buNone/>
            </a:pPr>
            <a:r>
              <a:rPr lang="en-US" sz="1300" b="1" dirty="0" smtClean="0">
                <a:solidFill>
                  <a:srgbClr val="002060"/>
                </a:solidFill>
                <a:latin typeface="Times New Roman" pitchFamily="-107" charset="0"/>
              </a:rPr>
              <a:t>Debt Buyer Industry Regulation (HB 1399) </a:t>
            </a:r>
          </a:p>
          <a:p>
            <a:pPr>
              <a:lnSpc>
                <a:spcPct val="80000"/>
              </a:lnSpc>
              <a:buFont typeface="Wingdings" pitchFamily="-107" charset="2"/>
              <a:buChar char="q"/>
            </a:pPr>
            <a:r>
              <a:rPr lang="en-US" sz="1300" dirty="0" smtClean="0">
                <a:solidFill>
                  <a:srgbClr val="002060"/>
                </a:solidFill>
                <a:latin typeface="Times New Roman" pitchFamily="-107" charset="0"/>
              </a:rPr>
              <a:t>Alan B. Williams [D-08]</a:t>
            </a:r>
          </a:p>
          <a:p>
            <a:pPr>
              <a:lnSpc>
                <a:spcPct val="80000"/>
              </a:lnSpc>
              <a:buFont typeface="Arial" charset="0"/>
              <a:buNone/>
            </a:pPr>
            <a:endParaRPr lang="en-US" sz="1300" b="1" dirty="0" smtClean="0">
              <a:solidFill>
                <a:srgbClr val="002060"/>
              </a:solidFill>
              <a:latin typeface="Times New Roman" pitchFamily="-107" charset="0"/>
            </a:endParaRPr>
          </a:p>
          <a:p>
            <a:pPr>
              <a:lnSpc>
                <a:spcPct val="80000"/>
              </a:lnSpc>
              <a:buFont typeface="Arial" charset="0"/>
              <a:buNone/>
            </a:pPr>
            <a:r>
              <a:rPr lang="en-US" sz="1300" b="1" dirty="0" smtClean="0">
                <a:solidFill>
                  <a:srgbClr val="002060"/>
                </a:solidFill>
                <a:latin typeface="Times New Roman" pitchFamily="-107" charset="0"/>
              </a:rPr>
              <a:t>Community Development (HB 437)</a:t>
            </a:r>
          </a:p>
          <a:p>
            <a:pPr>
              <a:lnSpc>
                <a:spcPct val="80000"/>
              </a:lnSpc>
              <a:buFont typeface="Wingdings" pitchFamily="-107" charset="2"/>
              <a:buChar char="q"/>
            </a:pPr>
            <a:r>
              <a:rPr lang="en-US" sz="1300" dirty="0" smtClean="0">
                <a:solidFill>
                  <a:srgbClr val="002060"/>
                </a:solidFill>
                <a:latin typeface="Times New Roman" pitchFamily="-107" charset="0"/>
              </a:rPr>
              <a:t>Daniel Davis [R-15]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lnSpc>
                <a:spcPct val="80000"/>
              </a:lnSpc>
              <a:buFont typeface="Arial" charset="0"/>
              <a:buNone/>
            </a:pPr>
            <a:endParaRPr lang="en-US" sz="1300" b="1" dirty="0" smtClean="0">
              <a:solidFill>
                <a:srgbClr val="002060"/>
              </a:solidFill>
              <a:latin typeface="Times New Roman" pitchFamily="-107" charset="0"/>
            </a:endParaRPr>
          </a:p>
          <a:p>
            <a:pPr>
              <a:lnSpc>
                <a:spcPct val="80000"/>
              </a:lnSpc>
              <a:buFont typeface="Arial" charset="0"/>
              <a:buNone/>
            </a:pPr>
            <a:r>
              <a:rPr lang="en-US" sz="1300" b="1" dirty="0" smtClean="0">
                <a:solidFill>
                  <a:srgbClr val="002060"/>
                </a:solidFill>
                <a:latin typeface="Times New Roman" pitchFamily="-107" charset="0"/>
              </a:rPr>
              <a:t>Children’s Initiatives (HB 411)</a:t>
            </a:r>
          </a:p>
          <a:p>
            <a:pPr>
              <a:lnSpc>
                <a:spcPct val="80000"/>
              </a:lnSpc>
              <a:buFont typeface="Wingdings" pitchFamily="-107" charset="2"/>
              <a:buChar char="q"/>
            </a:pPr>
            <a:r>
              <a:rPr lang="en-US" sz="1300" dirty="0" smtClean="0">
                <a:solidFill>
                  <a:srgbClr val="002060"/>
                </a:solidFill>
                <a:latin typeface="Times New Roman" pitchFamily="-107" charset="0"/>
              </a:rPr>
              <a:t>Reggie Fullwood [D-13] </a:t>
            </a:r>
          </a:p>
          <a:p>
            <a:pPr>
              <a:lnSpc>
                <a:spcPct val="80000"/>
              </a:lnSpc>
              <a:buFont typeface="Arial" charset="0"/>
              <a:buNone/>
            </a:pPr>
            <a:endParaRPr lang="en-US" sz="1300" dirty="0" smtClean="0">
              <a:solidFill>
                <a:srgbClr val="002060"/>
              </a:solidFill>
              <a:latin typeface="Times New Roman" pitchFamily="-107" charset="0"/>
            </a:endParaRPr>
          </a:p>
          <a:p>
            <a:pPr>
              <a:lnSpc>
                <a:spcPct val="80000"/>
              </a:lnSpc>
              <a:buFont typeface="Arial" charset="0"/>
              <a:buNone/>
            </a:pPr>
            <a:r>
              <a:rPr lang="en-US" sz="1300" b="1" dirty="0" smtClean="0">
                <a:solidFill>
                  <a:srgbClr val="002060"/>
                </a:solidFill>
                <a:latin typeface="Times New Roman" pitchFamily="-107" charset="0"/>
              </a:rPr>
              <a:t>Title Loans (HB 877) </a:t>
            </a:r>
          </a:p>
          <a:p>
            <a:pPr>
              <a:lnSpc>
                <a:spcPct val="80000"/>
              </a:lnSpc>
              <a:buFont typeface="Wingdings" pitchFamily="-107" charset="2"/>
              <a:buChar char="q"/>
            </a:pPr>
            <a:r>
              <a:rPr lang="en-US" sz="1300" dirty="0" smtClean="0">
                <a:solidFill>
                  <a:srgbClr val="002060"/>
                </a:solidFill>
                <a:latin typeface="Times New Roman" pitchFamily="-107" charset="0"/>
                <a:cs typeface="Times New Roman" pitchFamily="-107" charset="0"/>
              </a:rPr>
              <a:t>Joseph A. "Joe" Gibbons  [D-100] </a:t>
            </a:r>
          </a:p>
          <a:p>
            <a:pPr>
              <a:lnSpc>
                <a:spcPct val="80000"/>
              </a:lnSpc>
              <a:buFont typeface="Arial" charset="0"/>
              <a:buNone/>
            </a:pPr>
            <a:endParaRPr lang="en-US" sz="1300" b="1" dirty="0" smtClean="0">
              <a:solidFill>
                <a:srgbClr val="002060"/>
              </a:solidFill>
              <a:latin typeface="Times New Roman" pitchFamily="-107" charset="0"/>
            </a:endParaRPr>
          </a:p>
          <a:p>
            <a:pPr>
              <a:lnSpc>
                <a:spcPct val="80000"/>
              </a:lnSpc>
              <a:buFont typeface="Arial" charset="0"/>
              <a:buNone/>
            </a:pPr>
            <a:r>
              <a:rPr lang="en-US" sz="1300" b="1" dirty="0" smtClean="0">
                <a:solidFill>
                  <a:srgbClr val="002060"/>
                </a:solidFill>
                <a:latin typeface="Times New Roman" pitchFamily="-107" charset="0"/>
              </a:rPr>
              <a:t>Department of Economic Opportunity (HB 7007)</a:t>
            </a:r>
          </a:p>
          <a:p>
            <a:pPr>
              <a:lnSpc>
                <a:spcPct val="80000"/>
              </a:lnSpc>
              <a:buFont typeface="Arial" charset="0"/>
              <a:buNone/>
            </a:pPr>
            <a:r>
              <a:rPr lang="en-US" sz="1300" b="1" dirty="0" smtClean="0">
                <a:solidFill>
                  <a:srgbClr val="002060"/>
                </a:solidFill>
                <a:latin typeface="Times New Roman" pitchFamily="-107" charset="0"/>
              </a:rPr>
              <a:t>Unemployment Compensation Benefits (HB 319)</a:t>
            </a:r>
          </a:p>
          <a:p>
            <a:pPr>
              <a:lnSpc>
                <a:spcPct val="80000"/>
              </a:lnSpc>
              <a:buFont typeface="Wingdings" pitchFamily="-107" charset="2"/>
              <a:buChar char="q"/>
            </a:pPr>
            <a:r>
              <a:rPr lang="en-US" sz="1300" dirty="0" smtClean="0">
                <a:solidFill>
                  <a:srgbClr val="002060"/>
                </a:solidFill>
                <a:latin typeface="Times New Roman" pitchFamily="-107" charset="0"/>
              </a:rPr>
              <a:t>Carlos Trujillo [R-105] </a:t>
            </a:r>
            <a:endParaRPr lang="en-US" sz="1300" b="1" dirty="0" smtClean="0">
              <a:solidFill>
                <a:srgbClr val="002060"/>
              </a:solidFill>
              <a:latin typeface="Times New Roman" pitchFamily="-107" charset="0"/>
            </a:endParaRPr>
          </a:p>
          <a:p>
            <a:pPr>
              <a:lnSpc>
                <a:spcPct val="80000"/>
              </a:lnSpc>
              <a:buFont typeface="Wingdings" pitchFamily="-107" charset="2"/>
              <a:buChar char="q"/>
            </a:pPr>
            <a:endParaRPr lang="en-US" sz="1200" b="1"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1200" dirty="0" smtClean="0">
              <a:solidFill>
                <a:srgbClr val="002060"/>
              </a:solidFill>
              <a:latin typeface="Times New Roman" pitchFamily="-107" charset="0"/>
            </a:endParaRPr>
          </a:p>
        </p:txBody>
      </p:sp>
      <p:sp>
        <p:nvSpPr>
          <p:cNvPr id="102404" name="Text Placeholder 4"/>
          <p:cNvSpPr>
            <a:spLocks noGrp="1"/>
          </p:cNvSpPr>
          <p:nvPr>
            <p:ph type="body" sz="quarter" idx="3"/>
          </p:nvPr>
        </p:nvSpPr>
        <p:spPr>
          <a:xfrm>
            <a:off x="3048000" y="5486400"/>
            <a:ext cx="5867400" cy="2514600"/>
          </a:xfrm>
        </p:spPr>
        <p:txBody>
          <a:bodyPr/>
          <a:lstStyle/>
          <a:p>
            <a:endParaRPr lang="en-US" sz="1300" b="0" dirty="0" smtClean="0">
              <a:latin typeface="Times New Roman" pitchFamily="-107" charset="0"/>
            </a:endParaRPr>
          </a:p>
          <a:p>
            <a:endParaRPr lang="en-US" sz="1300" b="0" dirty="0" smtClean="0">
              <a:latin typeface="Times New Roman" pitchFamily="-107" charset="0"/>
            </a:endParaRPr>
          </a:p>
        </p:txBody>
      </p:sp>
      <p:sp>
        <p:nvSpPr>
          <p:cNvPr id="6" name="Content Placeholder 5"/>
          <p:cNvSpPr>
            <a:spLocks noGrp="1"/>
          </p:cNvSpPr>
          <p:nvPr>
            <p:ph sz="quarter" idx="4"/>
          </p:nvPr>
        </p:nvSpPr>
        <p:spPr>
          <a:xfrm>
            <a:off x="3886200" y="1981200"/>
            <a:ext cx="5257800" cy="4648200"/>
          </a:xfrm>
        </p:spPr>
        <p:txBody>
          <a:bodyPr>
            <a:normAutofit/>
          </a:bodyPr>
          <a:lstStyle/>
          <a:p>
            <a:pPr marL="0" indent="0">
              <a:buFont typeface="Arial" charset="0"/>
              <a:buNone/>
            </a:pPr>
            <a:r>
              <a:rPr lang="en-US" sz="1300" b="1" u="sng" dirty="0" smtClean="0">
                <a:solidFill>
                  <a:srgbClr val="002060"/>
                </a:solidFill>
                <a:latin typeface="Times New Roman" pitchFamily="-107" charset="0"/>
              </a:rPr>
              <a:t>Economic Development and Tourism  Subcommittee</a:t>
            </a:r>
          </a:p>
          <a:p>
            <a:pPr marL="0" indent="0">
              <a:buFont typeface="Arial" charset="0"/>
              <a:buNone/>
            </a:pP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b="1" dirty="0" smtClean="0">
                <a:solidFill>
                  <a:srgbClr val="002060"/>
                </a:solidFill>
                <a:latin typeface="Times New Roman" pitchFamily="-107" charset="0"/>
              </a:rPr>
              <a:t>Resident Status for Tuition Purposes (HB 11)</a:t>
            </a:r>
          </a:p>
          <a:p>
            <a:pPr marL="0" indent="0">
              <a:buFont typeface="Wingdings" pitchFamily="-107" charset="2"/>
              <a:buChar char="q"/>
            </a:pPr>
            <a:r>
              <a:rPr lang="en-US" sz="1300" dirty="0" smtClean="0">
                <a:solidFill>
                  <a:srgbClr val="002060"/>
                </a:solidFill>
                <a:latin typeface="Times New Roman" pitchFamily="-107" charset="0"/>
              </a:rPr>
              <a:t>     Hazelle P. "Hazel" Rogers  [D-95] </a:t>
            </a:r>
            <a:r>
              <a:rPr lang="en-US" sz="1300" i="1" dirty="0" smtClean="0">
                <a:solidFill>
                  <a:srgbClr val="002060"/>
                </a:solidFill>
                <a:latin typeface="Times New Roman" pitchFamily="-107" charset="0"/>
              </a:rPr>
              <a:t>  Democratic Ranking Member</a:t>
            </a:r>
          </a:p>
          <a:p>
            <a:pPr marL="0" indent="0">
              <a:buFont typeface="Wingdings" pitchFamily="-107" charset="2"/>
              <a:buChar char="q"/>
            </a:pPr>
            <a:r>
              <a:rPr lang="en-US" sz="1300" dirty="0" smtClean="0">
                <a:solidFill>
                  <a:srgbClr val="002060"/>
                </a:solidFill>
                <a:latin typeface="Times New Roman" pitchFamily="-107" charset="0"/>
              </a:rPr>
              <a:t>     Reggie Fullwood [D-13] </a:t>
            </a:r>
          </a:p>
          <a:p>
            <a:pPr marL="0" indent="0">
              <a:buFont typeface="Arial" charset="0"/>
              <a:buNone/>
            </a:pP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buFont typeface="Arial" charset="0"/>
              <a:buNone/>
            </a:pPr>
            <a:r>
              <a:rPr lang="en-US" sz="1300" b="1" dirty="0" smtClean="0">
                <a:solidFill>
                  <a:srgbClr val="002060"/>
                </a:solidFill>
                <a:latin typeface="Times New Roman" pitchFamily="-107" charset="0"/>
              </a:rPr>
              <a:t>Credit Counseling Services (HB 67)</a:t>
            </a:r>
          </a:p>
          <a:p>
            <a:pPr marL="0" indent="0">
              <a:buFont typeface="Wingdings" pitchFamily="-107" charset="2"/>
              <a:buChar char="q"/>
            </a:pPr>
            <a:r>
              <a:rPr lang="en-US" sz="1300" dirty="0" smtClean="0">
                <a:solidFill>
                  <a:srgbClr val="002060"/>
                </a:solidFill>
                <a:latin typeface="Times New Roman" pitchFamily="-107" charset="0"/>
              </a:rPr>
              <a:t>     Elizabeth W. Porter [R-10] </a:t>
            </a:r>
            <a:r>
              <a:rPr lang="en-US" sz="1300" i="1" dirty="0" smtClean="0">
                <a:solidFill>
                  <a:srgbClr val="002060"/>
                </a:solidFill>
                <a:latin typeface="Times New Roman" pitchFamily="-107" charset="0"/>
              </a:rPr>
              <a:t>  Vice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7" name="Right Arrow 6"/>
          <p:cNvSpPr/>
          <p:nvPr/>
        </p:nvSpPr>
        <p:spPr>
          <a:xfrm>
            <a:off x="2759740" y="312420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3" name="Slide Number Placeholder 2"/>
          <p:cNvSpPr>
            <a:spLocks noGrp="1"/>
          </p:cNvSpPr>
          <p:nvPr>
            <p:ph type="sldNum" sz="quarter" idx="12"/>
          </p:nvPr>
        </p:nvSpPr>
        <p:spPr/>
        <p:txBody>
          <a:bodyPr/>
          <a:lstStyle/>
          <a:p>
            <a:fld id="{1538993E-0A0A-4F45-BE39-98126E5B561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IDA Funding: Potential Champion (House EA)</a:t>
            </a:r>
            <a:endParaRPr lang="en-US" sz="3200" dirty="0"/>
          </a:p>
        </p:txBody>
      </p:sp>
      <p:sp>
        <p:nvSpPr>
          <p:cNvPr id="3" name="Content Placeholder 2"/>
          <p:cNvSpPr>
            <a:spLocks noGrp="1"/>
          </p:cNvSpPr>
          <p:nvPr>
            <p:ph sz="half" idx="1"/>
          </p:nvPr>
        </p:nvSpPr>
        <p:spPr>
          <a:xfrm>
            <a:off x="304800" y="1447800"/>
            <a:ext cx="4267200" cy="4724400"/>
          </a:xfrm>
        </p:spPr>
        <p:txBody>
          <a:bodyPr/>
          <a:lstStyle/>
          <a:p>
            <a:pPr marL="0" indent="0">
              <a:buNone/>
            </a:pPr>
            <a:r>
              <a:rPr lang="en-US" sz="2000" b="1" i="1" dirty="0"/>
              <a:t>Economic Affairs Committee</a:t>
            </a:r>
          </a:p>
          <a:p>
            <a:pPr marL="0" indent="0">
              <a:buNone/>
            </a:pPr>
            <a:endParaRPr lang="en-US" sz="2000" dirty="0" smtClean="0"/>
          </a:p>
          <a:p>
            <a:pPr marL="0" indent="0">
              <a:buNone/>
            </a:pPr>
            <a:r>
              <a:rPr lang="en-US" sz="2000" dirty="0" smtClean="0"/>
              <a:t>Alan B Williams [D-08]</a:t>
            </a:r>
          </a:p>
          <a:p>
            <a:pPr marL="0" indent="0">
              <a:spcBef>
                <a:spcPts val="312"/>
              </a:spcBef>
              <a:buNone/>
            </a:pPr>
            <a:endParaRPr lang="en-US" sz="1600" b="1" dirty="0" smtClean="0"/>
          </a:p>
          <a:p>
            <a:pPr marL="0" indent="0">
              <a:spcBef>
                <a:spcPts val="312"/>
              </a:spcBef>
              <a:buNone/>
            </a:pPr>
            <a:r>
              <a:rPr lang="en-US" sz="1600" b="1" dirty="0" smtClean="0"/>
              <a:t>Influence</a:t>
            </a:r>
            <a:endParaRPr lang="en-US" sz="1600" b="1" dirty="0"/>
          </a:p>
          <a:p>
            <a:pPr>
              <a:spcBef>
                <a:spcPts val="312"/>
              </a:spcBef>
              <a:buFont typeface="Wingdings" pitchFamily="2" charset="2"/>
              <a:buChar char="q"/>
            </a:pPr>
            <a:r>
              <a:rPr lang="en-US" sz="1600" dirty="0"/>
              <a:t>Senior Policy Leader – Democratic Whip</a:t>
            </a:r>
          </a:p>
          <a:p>
            <a:pPr marL="0" indent="0">
              <a:spcBef>
                <a:spcPts val="312"/>
              </a:spcBef>
              <a:buNone/>
            </a:pPr>
            <a:endParaRPr lang="en-US" sz="1600" u="sng"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 </a:t>
            </a:r>
            <a:r>
              <a:rPr lang="en-US" sz="1600" dirty="0" smtClean="0"/>
              <a:t>bill to regulate the debt buyer industry and collection practices (HB 1399)</a:t>
            </a:r>
          </a:p>
          <a:p>
            <a:pPr marL="0" indent="0">
              <a:spcBef>
                <a:spcPts val="312"/>
              </a:spcBef>
              <a:buNone/>
            </a:pPr>
            <a:endParaRPr lang="en-US" sz="1600" b="1"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large proportion of African Americans (Gadsden)</a:t>
            </a:r>
          </a:p>
          <a:p>
            <a:pPr>
              <a:spcBef>
                <a:spcPts val="312"/>
              </a:spcBef>
              <a:buFont typeface="Wingdings" pitchFamily="2" charset="2"/>
              <a:buChar char="q"/>
            </a:pPr>
            <a:r>
              <a:rPr lang="en-US" sz="1600" dirty="0" smtClean="0"/>
              <a:t>High foreclosure rates</a:t>
            </a:r>
          </a:p>
          <a:p>
            <a:pPr>
              <a:spcBef>
                <a:spcPts val="312"/>
              </a:spcBef>
              <a:buFont typeface="Wingdings" pitchFamily="2" charset="2"/>
              <a:buChar char="q"/>
            </a:pPr>
            <a:r>
              <a:rPr lang="en-US" sz="1600" dirty="0" smtClean="0"/>
              <a:t>Northwest Florida   </a:t>
            </a:r>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1981200"/>
            <a:ext cx="2362200" cy="3149600"/>
          </a:xfrm>
        </p:spPr>
      </p:pic>
      <p:sp>
        <p:nvSpPr>
          <p:cNvPr id="4" name="Slide Number Placeholder 3"/>
          <p:cNvSpPr>
            <a:spLocks noGrp="1"/>
          </p:cNvSpPr>
          <p:nvPr>
            <p:ph type="sldNum" sz="quarter" idx="12"/>
          </p:nvPr>
        </p:nvSpPr>
        <p:spPr/>
        <p:txBody>
          <a:bodyPr/>
          <a:lstStyle/>
          <a:p>
            <a:fld id="{00E4C065-74C1-44F7-8289-D28EA92E3163}" type="slidenum">
              <a:rPr lang="en-US" smtClean="0"/>
              <a:pPr/>
              <a:t>26</a:t>
            </a:fld>
            <a:endParaRPr lang="en-US" dirty="0"/>
          </a:p>
        </p:txBody>
      </p:sp>
    </p:spTree>
    <p:extLst>
      <p:ext uri="{BB962C8B-B14F-4D97-AF65-F5344CB8AC3E}">
        <p14:creationId xmlns:p14="http://schemas.microsoft.com/office/powerpoint/2010/main" val="292948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EA)</a:t>
            </a:r>
          </a:p>
        </p:txBody>
      </p:sp>
      <p:sp>
        <p:nvSpPr>
          <p:cNvPr id="3" name="Content Placeholder 2"/>
          <p:cNvSpPr>
            <a:spLocks noGrp="1"/>
          </p:cNvSpPr>
          <p:nvPr>
            <p:ph sz="half" idx="1"/>
          </p:nvPr>
        </p:nvSpPr>
        <p:spPr>
          <a:xfrm>
            <a:off x="457200" y="1600200"/>
            <a:ext cx="4495800" cy="4525963"/>
          </a:xfrm>
        </p:spPr>
        <p:txBody>
          <a:bodyPr/>
          <a:lstStyle/>
          <a:p>
            <a:pPr marL="0" indent="0">
              <a:buNone/>
            </a:pPr>
            <a:r>
              <a:rPr lang="en-US" sz="2000" b="1" i="1" dirty="0" smtClean="0"/>
              <a:t>Economic Affairs Committee</a:t>
            </a:r>
            <a:endParaRPr lang="en-US" sz="2000" b="1" i="1" dirty="0"/>
          </a:p>
          <a:p>
            <a:pPr marL="0" indent="0">
              <a:buNone/>
            </a:pPr>
            <a:endParaRPr lang="en-US" sz="2000" dirty="0" smtClean="0"/>
          </a:p>
          <a:p>
            <a:pPr marL="0" indent="0">
              <a:spcBef>
                <a:spcPts val="312"/>
              </a:spcBef>
              <a:buNone/>
            </a:pPr>
            <a:r>
              <a:rPr lang="en-US" sz="2000" dirty="0" smtClean="0"/>
              <a:t>Reggie Fullwood [D-13]</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 </a:t>
            </a:r>
            <a:r>
              <a:rPr lang="en-US" sz="1600" dirty="0" smtClean="0"/>
              <a:t>children’s initiative bill (HB 441)</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(Duval)</a:t>
            </a:r>
          </a:p>
          <a:p>
            <a:pPr>
              <a:spcBef>
                <a:spcPts val="312"/>
              </a:spcBef>
              <a:buFont typeface="Wingdings" pitchFamily="2" charset="2"/>
              <a:buChar char="q"/>
            </a:pPr>
            <a:r>
              <a:rPr lang="en-US" sz="1600" dirty="0" smtClean="0"/>
              <a:t>Northeast Florida </a:t>
            </a:r>
            <a:endParaRPr lang="en-US" sz="1600" dirty="0"/>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2209800"/>
            <a:ext cx="2286000" cy="3048000"/>
          </a:xfrm>
        </p:spPr>
      </p:pic>
      <p:sp>
        <p:nvSpPr>
          <p:cNvPr id="4" name="Slide Number Placeholder 3"/>
          <p:cNvSpPr>
            <a:spLocks noGrp="1"/>
          </p:cNvSpPr>
          <p:nvPr>
            <p:ph type="sldNum" sz="quarter" idx="12"/>
          </p:nvPr>
        </p:nvSpPr>
        <p:spPr/>
        <p:txBody>
          <a:bodyPr/>
          <a:lstStyle/>
          <a:p>
            <a:fld id="{00E4C065-74C1-44F7-8289-D28EA92E3163}" type="slidenum">
              <a:rPr lang="en-US" smtClean="0"/>
              <a:pPr/>
              <a:t>27</a:t>
            </a:fld>
            <a:endParaRPr lang="en-US" dirty="0"/>
          </a:p>
        </p:txBody>
      </p:sp>
    </p:spTree>
    <p:extLst>
      <p:ext uri="{BB962C8B-B14F-4D97-AF65-F5344CB8AC3E}">
        <p14:creationId xmlns:p14="http://schemas.microsoft.com/office/powerpoint/2010/main" val="851963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EA) </a:t>
            </a:r>
          </a:p>
        </p:txBody>
      </p:sp>
      <p:sp>
        <p:nvSpPr>
          <p:cNvPr id="3" name="Content Placeholder 2"/>
          <p:cNvSpPr>
            <a:spLocks noGrp="1"/>
          </p:cNvSpPr>
          <p:nvPr>
            <p:ph sz="half" idx="1"/>
          </p:nvPr>
        </p:nvSpPr>
        <p:spPr>
          <a:xfrm>
            <a:off x="457200" y="1600200"/>
            <a:ext cx="4953000" cy="4525963"/>
          </a:xfrm>
        </p:spPr>
        <p:txBody>
          <a:bodyPr/>
          <a:lstStyle/>
          <a:p>
            <a:pPr marL="0" indent="0">
              <a:buNone/>
            </a:pPr>
            <a:r>
              <a:rPr lang="en-US" sz="2000" b="1" i="1" dirty="0"/>
              <a:t>Economic Affairs Committee</a:t>
            </a:r>
          </a:p>
          <a:p>
            <a:pPr marL="0" indent="0">
              <a:buNone/>
            </a:pPr>
            <a:endParaRPr lang="en-US" sz="2000" dirty="0" smtClean="0"/>
          </a:p>
          <a:p>
            <a:pPr marL="0" indent="0">
              <a:spcBef>
                <a:spcPts val="312"/>
              </a:spcBef>
              <a:buNone/>
            </a:pPr>
            <a:r>
              <a:rPr lang="en-US" sz="2000" dirty="0" smtClean="0"/>
              <a:t>Daniel Davis [R-15]</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 </a:t>
            </a:r>
            <a:r>
              <a:rPr lang="en-US" sz="1600" dirty="0" smtClean="0"/>
              <a:t>community development bill (HB 437)</a:t>
            </a:r>
          </a:p>
          <a:p>
            <a:pPr lvl="1">
              <a:spcBef>
                <a:spcPts val="312"/>
              </a:spcBef>
              <a:buFont typeface="Wingdings" pitchFamily="2" charset="2"/>
              <a:buChar char="q"/>
            </a:pPr>
            <a:r>
              <a:rPr lang="en-US" sz="1200" dirty="0" smtClean="0"/>
              <a:t>Co-Sponsored by Rep. Fullwood [D-13]</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(Duval)</a:t>
            </a:r>
          </a:p>
          <a:p>
            <a:pPr>
              <a:spcBef>
                <a:spcPts val="312"/>
              </a:spcBef>
              <a:buFont typeface="Wingdings" pitchFamily="2" charset="2"/>
              <a:buChar char="q"/>
            </a:pPr>
            <a:r>
              <a:rPr lang="en-US" sz="1600" dirty="0" smtClean="0"/>
              <a:t>Northeast Florida </a:t>
            </a:r>
            <a:endParaRPr lang="en-US" sz="1600" dirty="0"/>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8800" y="2057400"/>
            <a:ext cx="2362200" cy="3149600"/>
          </a:xfrm>
        </p:spPr>
      </p:pic>
      <p:sp>
        <p:nvSpPr>
          <p:cNvPr id="4" name="Slide Number Placeholder 3"/>
          <p:cNvSpPr>
            <a:spLocks noGrp="1"/>
          </p:cNvSpPr>
          <p:nvPr>
            <p:ph type="sldNum" sz="quarter" idx="12"/>
          </p:nvPr>
        </p:nvSpPr>
        <p:spPr/>
        <p:txBody>
          <a:bodyPr/>
          <a:lstStyle/>
          <a:p>
            <a:fld id="{00E4C065-74C1-44F7-8289-D28EA92E3163}" type="slidenum">
              <a:rPr lang="en-US" smtClean="0"/>
              <a:pPr/>
              <a:t>28</a:t>
            </a:fld>
            <a:endParaRPr lang="en-US" dirty="0"/>
          </a:p>
        </p:txBody>
      </p:sp>
    </p:spTree>
    <p:extLst>
      <p:ext uri="{BB962C8B-B14F-4D97-AF65-F5344CB8AC3E}">
        <p14:creationId xmlns:p14="http://schemas.microsoft.com/office/powerpoint/2010/main" val="117418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EA)</a:t>
            </a:r>
          </a:p>
        </p:txBody>
      </p:sp>
      <p:sp>
        <p:nvSpPr>
          <p:cNvPr id="3" name="Content Placeholder 2"/>
          <p:cNvSpPr>
            <a:spLocks noGrp="1"/>
          </p:cNvSpPr>
          <p:nvPr>
            <p:ph sz="half" idx="1"/>
          </p:nvPr>
        </p:nvSpPr>
        <p:spPr>
          <a:xfrm>
            <a:off x="457200" y="1600200"/>
            <a:ext cx="4495800" cy="4525963"/>
          </a:xfrm>
        </p:spPr>
        <p:txBody>
          <a:bodyPr/>
          <a:lstStyle/>
          <a:p>
            <a:pPr marL="0" indent="0">
              <a:buNone/>
            </a:pPr>
            <a:r>
              <a:rPr lang="en-US" sz="2000" b="1" i="1" dirty="0"/>
              <a:t>Economic Affairs Committee</a:t>
            </a:r>
          </a:p>
          <a:p>
            <a:pPr marL="0" indent="0">
              <a:buNone/>
            </a:pPr>
            <a:endParaRPr lang="en-US" sz="2000" dirty="0" smtClean="0"/>
          </a:p>
          <a:p>
            <a:pPr marL="0" indent="0">
              <a:spcBef>
                <a:spcPts val="312"/>
              </a:spcBef>
              <a:buNone/>
            </a:pPr>
            <a:r>
              <a:rPr lang="en-US" sz="2000" dirty="0" smtClean="0"/>
              <a:t>Joseph A. Gibbons [D-100]</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 </a:t>
            </a:r>
            <a:r>
              <a:rPr lang="en-US" sz="1600" dirty="0" smtClean="0"/>
              <a:t>bill to regulate the title loans industry (HB 877)</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and Latinos (</a:t>
            </a:r>
            <a:r>
              <a:rPr lang="en-US" sz="1600" dirty="0"/>
              <a:t>B</a:t>
            </a:r>
            <a:r>
              <a:rPr lang="en-US" sz="1600" dirty="0" smtClean="0"/>
              <a:t>roward &amp; Miami-Dade)</a:t>
            </a:r>
          </a:p>
          <a:p>
            <a:pPr>
              <a:spcBef>
                <a:spcPts val="312"/>
              </a:spcBef>
              <a:buFont typeface="Wingdings" pitchFamily="2" charset="2"/>
              <a:buChar char="q"/>
            </a:pPr>
            <a:r>
              <a:rPr lang="en-US" sz="1600" dirty="0" smtClean="0"/>
              <a:t>Southeast Florida </a:t>
            </a:r>
            <a:endParaRPr lang="en-US" sz="1600" dirty="0"/>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8800" y="2057400"/>
            <a:ext cx="2343150" cy="3124200"/>
          </a:xfrm>
        </p:spPr>
      </p:pic>
      <p:sp>
        <p:nvSpPr>
          <p:cNvPr id="4" name="Slide Number Placeholder 3"/>
          <p:cNvSpPr>
            <a:spLocks noGrp="1"/>
          </p:cNvSpPr>
          <p:nvPr>
            <p:ph type="sldNum" sz="quarter" idx="12"/>
          </p:nvPr>
        </p:nvSpPr>
        <p:spPr/>
        <p:txBody>
          <a:bodyPr/>
          <a:lstStyle/>
          <a:p>
            <a:fld id="{00E4C065-74C1-44F7-8289-D28EA92E3163}" type="slidenum">
              <a:rPr lang="en-US" smtClean="0"/>
              <a:pPr/>
              <a:t>29</a:t>
            </a:fld>
            <a:endParaRPr lang="en-US" dirty="0"/>
          </a:p>
        </p:txBody>
      </p:sp>
    </p:spTree>
    <p:extLst>
      <p:ext uri="{BB962C8B-B14F-4D97-AF65-F5344CB8AC3E}">
        <p14:creationId xmlns:p14="http://schemas.microsoft.com/office/powerpoint/2010/main" val="373028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r>
              <a:rPr lang="en-US" dirty="0" smtClean="0">
                <a:latin typeface="Times New Roman" pitchFamily="-107" charset="0"/>
              </a:rPr>
              <a:t>Featured Speakers</a:t>
            </a:r>
          </a:p>
        </p:txBody>
      </p:sp>
      <p:sp>
        <p:nvSpPr>
          <p:cNvPr id="18435" name="TextBox 11"/>
          <p:cNvSpPr txBox="1">
            <a:spLocks noChangeArrowheads="1"/>
          </p:cNvSpPr>
          <p:nvPr/>
        </p:nvSpPr>
        <p:spPr bwMode="auto">
          <a:xfrm>
            <a:off x="1219200" y="5029200"/>
            <a:ext cx="263636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07" charset="0"/>
                <a:ea typeface="ＭＳ Ｐゴシック" pitchFamily="-107" charset="-128"/>
              </a:defRPr>
            </a:lvl1pPr>
            <a:lvl2pPr marL="37931725" indent="-37474525">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200" fontAlgn="base">
              <a:spcBef>
                <a:spcPct val="0"/>
              </a:spcBef>
              <a:spcAft>
                <a:spcPct val="0"/>
              </a:spcAft>
              <a:defRPr>
                <a:solidFill>
                  <a:schemeClr val="tx1"/>
                </a:solidFill>
                <a:latin typeface="Calibri" pitchFamily="-107" charset="0"/>
                <a:ea typeface="ＭＳ Ｐゴシック" pitchFamily="-107" charset="-128"/>
              </a:defRPr>
            </a:lvl6pPr>
            <a:lvl7pPr marL="914400" fontAlgn="base">
              <a:spcBef>
                <a:spcPct val="0"/>
              </a:spcBef>
              <a:spcAft>
                <a:spcPct val="0"/>
              </a:spcAft>
              <a:defRPr>
                <a:solidFill>
                  <a:schemeClr val="tx1"/>
                </a:solidFill>
                <a:latin typeface="Calibri" pitchFamily="-107" charset="0"/>
                <a:ea typeface="ＭＳ Ｐゴシック" pitchFamily="-107" charset="-128"/>
              </a:defRPr>
            </a:lvl7pPr>
            <a:lvl8pPr marL="1371600" fontAlgn="base">
              <a:spcBef>
                <a:spcPct val="0"/>
              </a:spcBef>
              <a:spcAft>
                <a:spcPct val="0"/>
              </a:spcAft>
              <a:defRPr>
                <a:solidFill>
                  <a:schemeClr val="tx1"/>
                </a:solidFill>
                <a:latin typeface="Calibri" pitchFamily="-107" charset="0"/>
                <a:ea typeface="ＭＳ Ｐゴシック" pitchFamily="-107" charset="-128"/>
              </a:defRPr>
            </a:lvl8pPr>
            <a:lvl9pPr marL="1828800" fontAlgn="base">
              <a:spcBef>
                <a:spcPct val="0"/>
              </a:spcBef>
              <a:spcAft>
                <a:spcPct val="0"/>
              </a:spcAft>
              <a:defRPr>
                <a:solidFill>
                  <a:schemeClr val="tx1"/>
                </a:solidFill>
                <a:latin typeface="Calibri" pitchFamily="-107" charset="0"/>
                <a:ea typeface="ＭＳ Ｐゴシック" pitchFamily="-107" charset="-128"/>
              </a:defRPr>
            </a:lvl9pPr>
          </a:lstStyle>
          <a:p>
            <a:pPr>
              <a:lnSpc>
                <a:spcPct val="150000"/>
              </a:lnSpc>
            </a:pPr>
            <a:r>
              <a:rPr lang="en-US" b="1" dirty="0">
                <a:latin typeface="Times New Roman" pitchFamily="-107" charset="0"/>
                <a:cs typeface="Times New Roman" pitchFamily="-107" charset="0"/>
              </a:rPr>
              <a:t>Wilhelmina A. </a:t>
            </a:r>
            <a:r>
              <a:rPr lang="en-US" b="1" dirty="0" smtClean="0">
                <a:latin typeface="Times New Roman" pitchFamily="-107" charset="0"/>
                <a:cs typeface="Times New Roman" pitchFamily="-107" charset="0"/>
              </a:rPr>
              <a:t>Leigh</a:t>
            </a:r>
            <a:endParaRPr lang="en-US" b="1" dirty="0">
              <a:latin typeface="Times New Roman" pitchFamily="-107" charset="0"/>
              <a:cs typeface="Times New Roman" pitchFamily="-107" charset="0"/>
            </a:endParaRPr>
          </a:p>
          <a:p>
            <a:r>
              <a:rPr lang="en-US" dirty="0">
                <a:latin typeface="Times New Roman" pitchFamily="-107" charset="0"/>
                <a:cs typeface="Times New Roman" pitchFamily="-107" charset="0"/>
              </a:rPr>
              <a:t>Senior Research Associate</a:t>
            </a:r>
          </a:p>
          <a:p>
            <a:r>
              <a:rPr lang="en-US" dirty="0">
                <a:latin typeface="Times New Roman" pitchFamily="-107" charset="0"/>
                <a:cs typeface="Times New Roman" pitchFamily="-107" charset="0"/>
              </a:rPr>
              <a:t>Joint Center for Political </a:t>
            </a:r>
          </a:p>
          <a:p>
            <a:r>
              <a:rPr lang="en-US" dirty="0">
                <a:latin typeface="Times New Roman" pitchFamily="-107" charset="0"/>
                <a:cs typeface="Times New Roman" pitchFamily="-107" charset="0"/>
              </a:rPr>
              <a:t>and Economic Studies</a:t>
            </a:r>
          </a:p>
        </p:txBody>
      </p:sp>
      <p:sp>
        <p:nvSpPr>
          <p:cNvPr id="18436" name="TextBox 12"/>
          <p:cNvSpPr txBox="1">
            <a:spLocks noChangeArrowheads="1"/>
          </p:cNvSpPr>
          <p:nvPr/>
        </p:nvSpPr>
        <p:spPr bwMode="auto">
          <a:xfrm>
            <a:off x="5257800" y="5029200"/>
            <a:ext cx="25193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107" charset="0"/>
                <a:ea typeface="ＭＳ Ｐゴシック" pitchFamily="-107" charset="-128"/>
              </a:defRPr>
            </a:lvl1pPr>
            <a:lvl2pPr marL="37931725" indent="-37474525">
              <a:defRPr>
                <a:solidFill>
                  <a:schemeClr val="tx1"/>
                </a:solidFill>
                <a:latin typeface="Calibri" pitchFamily="-107" charset="0"/>
                <a:ea typeface="ＭＳ Ｐゴシック" pitchFamily="-107" charset="-128"/>
              </a:defRPr>
            </a:lvl2pPr>
            <a:lvl3pPr>
              <a:defRPr>
                <a:solidFill>
                  <a:schemeClr val="tx1"/>
                </a:solidFill>
                <a:latin typeface="Calibri" pitchFamily="-107" charset="0"/>
                <a:ea typeface="ＭＳ Ｐゴシック" pitchFamily="-107" charset="-128"/>
              </a:defRPr>
            </a:lvl3pPr>
            <a:lvl4pPr>
              <a:defRPr>
                <a:solidFill>
                  <a:schemeClr val="tx1"/>
                </a:solidFill>
                <a:latin typeface="Calibri" pitchFamily="-107" charset="0"/>
                <a:ea typeface="ＭＳ Ｐゴシック" pitchFamily="-107" charset="-128"/>
              </a:defRPr>
            </a:lvl4pPr>
            <a:lvl5pPr>
              <a:defRPr>
                <a:solidFill>
                  <a:schemeClr val="tx1"/>
                </a:solidFill>
                <a:latin typeface="Calibri" pitchFamily="-107" charset="0"/>
                <a:ea typeface="ＭＳ Ｐゴシック" pitchFamily="-107" charset="-128"/>
              </a:defRPr>
            </a:lvl5pPr>
            <a:lvl6pPr marL="457200" fontAlgn="base">
              <a:spcBef>
                <a:spcPct val="0"/>
              </a:spcBef>
              <a:spcAft>
                <a:spcPct val="0"/>
              </a:spcAft>
              <a:defRPr>
                <a:solidFill>
                  <a:schemeClr val="tx1"/>
                </a:solidFill>
                <a:latin typeface="Calibri" pitchFamily="-107" charset="0"/>
                <a:ea typeface="ＭＳ Ｐゴシック" pitchFamily="-107" charset="-128"/>
              </a:defRPr>
            </a:lvl6pPr>
            <a:lvl7pPr marL="914400" fontAlgn="base">
              <a:spcBef>
                <a:spcPct val="0"/>
              </a:spcBef>
              <a:spcAft>
                <a:spcPct val="0"/>
              </a:spcAft>
              <a:defRPr>
                <a:solidFill>
                  <a:schemeClr val="tx1"/>
                </a:solidFill>
                <a:latin typeface="Calibri" pitchFamily="-107" charset="0"/>
                <a:ea typeface="ＭＳ Ｐゴシック" pitchFamily="-107" charset="-128"/>
              </a:defRPr>
            </a:lvl7pPr>
            <a:lvl8pPr marL="1371600" fontAlgn="base">
              <a:spcBef>
                <a:spcPct val="0"/>
              </a:spcBef>
              <a:spcAft>
                <a:spcPct val="0"/>
              </a:spcAft>
              <a:defRPr>
                <a:solidFill>
                  <a:schemeClr val="tx1"/>
                </a:solidFill>
                <a:latin typeface="Calibri" pitchFamily="-107" charset="0"/>
                <a:ea typeface="ＭＳ Ｐゴシック" pitchFamily="-107" charset="-128"/>
              </a:defRPr>
            </a:lvl8pPr>
            <a:lvl9pPr marL="1828800" fontAlgn="base">
              <a:spcBef>
                <a:spcPct val="0"/>
              </a:spcBef>
              <a:spcAft>
                <a:spcPct val="0"/>
              </a:spcAft>
              <a:defRPr>
                <a:solidFill>
                  <a:schemeClr val="tx1"/>
                </a:solidFill>
                <a:latin typeface="Calibri" pitchFamily="-107" charset="0"/>
                <a:ea typeface="ＭＳ Ｐゴシック" pitchFamily="-107" charset="-128"/>
              </a:defRPr>
            </a:lvl9pPr>
          </a:lstStyle>
          <a:p>
            <a:pPr>
              <a:lnSpc>
                <a:spcPct val="150000"/>
              </a:lnSpc>
            </a:pPr>
            <a:r>
              <a:rPr lang="en-US" b="1" dirty="0">
                <a:latin typeface="Times New Roman" pitchFamily="-107" charset="0"/>
                <a:cs typeface="Times New Roman" pitchFamily="-107" charset="0"/>
              </a:rPr>
              <a:t>Melissa R. Wells</a:t>
            </a:r>
          </a:p>
          <a:p>
            <a:r>
              <a:rPr lang="en-US" dirty="0">
                <a:latin typeface="Times New Roman" pitchFamily="-107" charset="0"/>
                <a:cs typeface="Times New Roman" pitchFamily="-107" charset="0"/>
              </a:rPr>
              <a:t>Policy Assistant</a:t>
            </a:r>
          </a:p>
          <a:p>
            <a:r>
              <a:rPr lang="en-US" dirty="0">
                <a:latin typeface="Times New Roman" pitchFamily="-107" charset="0"/>
                <a:cs typeface="Times New Roman" pitchFamily="-107" charset="0"/>
              </a:rPr>
              <a:t>Joint Center for Political </a:t>
            </a:r>
          </a:p>
          <a:p>
            <a:r>
              <a:rPr lang="en-US" dirty="0">
                <a:latin typeface="Times New Roman" pitchFamily="-107" charset="0"/>
                <a:cs typeface="Times New Roman" pitchFamily="-107" charset="0"/>
              </a:rPr>
              <a:t>and Economic Studies</a:t>
            </a:r>
          </a:p>
        </p:txBody>
      </p:sp>
      <p:pic>
        <p:nvPicPr>
          <p:cNvPr id="1843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144588"/>
            <a:ext cx="3325813" cy="3883025"/>
          </a:xfrm>
        </p:spPr>
      </p:pic>
      <p:pic>
        <p:nvPicPr>
          <p:cNvPr id="18438" name="Content Placeholder 8"/>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9788" y="1195388"/>
            <a:ext cx="3481387" cy="3886200"/>
          </a:xfrm>
        </p:spPr>
      </p:pic>
      <p:sp>
        <p:nvSpPr>
          <p:cNvPr id="2" name="Slide Number Placeholder 1"/>
          <p:cNvSpPr>
            <a:spLocks noGrp="1"/>
          </p:cNvSpPr>
          <p:nvPr>
            <p:ph type="sldNum" sz="quarter" idx="12"/>
          </p:nvPr>
        </p:nvSpPr>
        <p:spPr/>
        <p:txBody>
          <a:bodyPr/>
          <a:lstStyle/>
          <a:p>
            <a:fld id="{00E4C065-74C1-44F7-8289-D28EA92E3163}"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EA)</a:t>
            </a:r>
          </a:p>
        </p:txBody>
      </p:sp>
      <p:sp>
        <p:nvSpPr>
          <p:cNvPr id="3" name="Content Placeholder 2"/>
          <p:cNvSpPr>
            <a:spLocks noGrp="1"/>
          </p:cNvSpPr>
          <p:nvPr>
            <p:ph sz="half" idx="1"/>
          </p:nvPr>
        </p:nvSpPr>
        <p:spPr>
          <a:xfrm>
            <a:off x="457200" y="1600200"/>
            <a:ext cx="4495800" cy="4525963"/>
          </a:xfrm>
        </p:spPr>
        <p:txBody>
          <a:bodyPr/>
          <a:lstStyle/>
          <a:p>
            <a:pPr marL="0" indent="0">
              <a:buNone/>
            </a:pPr>
            <a:r>
              <a:rPr lang="en-US" sz="2000" b="1" i="1" dirty="0"/>
              <a:t>Economic Affairs Committee</a:t>
            </a:r>
          </a:p>
          <a:p>
            <a:pPr marL="0" indent="0">
              <a:buNone/>
            </a:pPr>
            <a:endParaRPr lang="en-US" sz="2000" dirty="0" smtClean="0"/>
          </a:p>
          <a:p>
            <a:pPr marL="0" indent="0">
              <a:spcBef>
                <a:spcPts val="312"/>
              </a:spcBef>
              <a:buNone/>
            </a:pPr>
            <a:r>
              <a:rPr lang="en-US" sz="2000" dirty="0" smtClean="0"/>
              <a:t>Carlos Trujillo [D-105]</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Department of Economic Opportunity bill (HB 7007)</a:t>
            </a:r>
          </a:p>
          <a:p>
            <a:pPr>
              <a:spcBef>
                <a:spcPts val="312"/>
              </a:spcBef>
              <a:buFont typeface="Wingdings" pitchFamily="2" charset="2"/>
              <a:buChar char="q"/>
            </a:pPr>
            <a:r>
              <a:rPr lang="en-US" sz="1600" dirty="0" smtClean="0"/>
              <a:t>Sponsored Unemployment Compensation Benefits bill (HB 319)</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and Latinos (</a:t>
            </a:r>
            <a:r>
              <a:rPr lang="en-US" sz="1600" dirty="0"/>
              <a:t>B</a:t>
            </a:r>
            <a:r>
              <a:rPr lang="en-US" sz="1600" dirty="0" smtClean="0"/>
              <a:t>roward , Collier and Miami-Dade)</a:t>
            </a:r>
          </a:p>
          <a:p>
            <a:pPr>
              <a:spcBef>
                <a:spcPts val="312"/>
              </a:spcBef>
              <a:buFont typeface="Wingdings" pitchFamily="2" charset="2"/>
              <a:buChar char="q"/>
            </a:pPr>
            <a:r>
              <a:rPr lang="en-US" sz="1600" dirty="0" smtClean="0"/>
              <a:t>Southeast and Southwest Florida </a:t>
            </a:r>
            <a:endParaRPr lang="en-US" sz="1600" dirty="0"/>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981200"/>
            <a:ext cx="2400300" cy="3200400"/>
          </a:xfrm>
        </p:spPr>
      </p:pic>
      <p:sp>
        <p:nvSpPr>
          <p:cNvPr id="4" name="Slide Number Placeholder 3"/>
          <p:cNvSpPr>
            <a:spLocks noGrp="1"/>
          </p:cNvSpPr>
          <p:nvPr>
            <p:ph type="sldNum" sz="quarter" idx="12"/>
          </p:nvPr>
        </p:nvSpPr>
        <p:spPr/>
        <p:txBody>
          <a:bodyPr/>
          <a:lstStyle/>
          <a:p>
            <a:fld id="{00E4C065-74C1-44F7-8289-D28EA92E3163}" type="slidenum">
              <a:rPr lang="en-US" smtClean="0"/>
              <a:pPr/>
              <a:t>30</a:t>
            </a:fld>
            <a:endParaRPr lang="en-US" dirty="0"/>
          </a:p>
        </p:txBody>
      </p:sp>
    </p:spTree>
    <p:extLst>
      <p:ext uri="{BB962C8B-B14F-4D97-AF65-F5344CB8AC3E}">
        <p14:creationId xmlns:p14="http://schemas.microsoft.com/office/powerpoint/2010/main" val="1724130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EA)</a:t>
            </a:r>
          </a:p>
        </p:txBody>
      </p:sp>
      <p:sp>
        <p:nvSpPr>
          <p:cNvPr id="3" name="Content Placeholder 2"/>
          <p:cNvSpPr>
            <a:spLocks noGrp="1"/>
          </p:cNvSpPr>
          <p:nvPr>
            <p:ph sz="half" idx="1"/>
          </p:nvPr>
        </p:nvSpPr>
        <p:spPr>
          <a:xfrm>
            <a:off x="304800" y="1600200"/>
            <a:ext cx="4876800" cy="4724400"/>
          </a:xfrm>
        </p:spPr>
        <p:txBody>
          <a:bodyPr/>
          <a:lstStyle/>
          <a:p>
            <a:pPr marL="0" indent="0">
              <a:buNone/>
            </a:pPr>
            <a:r>
              <a:rPr lang="en-US" sz="2000" b="1" i="1" dirty="0"/>
              <a:t>Economic </a:t>
            </a:r>
            <a:r>
              <a:rPr lang="en-US" sz="2000" b="1" i="1" dirty="0" smtClean="0"/>
              <a:t>Development and Tourism Subcommittee</a:t>
            </a:r>
            <a:endParaRPr lang="en-US" sz="2000" b="1" i="1" dirty="0"/>
          </a:p>
          <a:p>
            <a:pPr marL="0" indent="0">
              <a:buNone/>
            </a:pPr>
            <a:endParaRPr lang="en-US" sz="2000" dirty="0" smtClean="0"/>
          </a:p>
          <a:p>
            <a:pPr marL="0" indent="0">
              <a:spcBef>
                <a:spcPts val="312"/>
              </a:spcBef>
              <a:buNone/>
            </a:pPr>
            <a:r>
              <a:rPr lang="en-US" sz="2000" dirty="0" smtClean="0"/>
              <a:t>Elizabeth W. Porter [R-10]</a:t>
            </a:r>
          </a:p>
          <a:p>
            <a:pPr marL="0" indent="0">
              <a:spcBef>
                <a:spcPts val="312"/>
              </a:spcBef>
              <a:buNone/>
            </a:pPr>
            <a:endParaRPr lang="en-US" sz="1600" b="1" dirty="0" smtClean="0"/>
          </a:p>
          <a:p>
            <a:pPr marL="0" indent="0">
              <a:spcBef>
                <a:spcPts val="312"/>
              </a:spcBef>
              <a:buNone/>
            </a:pPr>
            <a:r>
              <a:rPr lang="en-US" sz="1600" b="1" dirty="0" smtClean="0"/>
              <a:t>Influence</a:t>
            </a:r>
          </a:p>
          <a:p>
            <a:pPr>
              <a:spcBef>
                <a:spcPts val="312"/>
              </a:spcBef>
              <a:buFont typeface="Wingdings" pitchFamily="2" charset="2"/>
              <a:buChar char="q"/>
            </a:pPr>
            <a:r>
              <a:rPr lang="en-US" sz="1600" dirty="0" smtClean="0"/>
              <a:t>Vice Chair on Economic Development and Tourism Subcommittee</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Credit Counseling Services bill (HB 67)</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(Hamilton and Alachua)</a:t>
            </a:r>
          </a:p>
          <a:p>
            <a:pPr>
              <a:spcBef>
                <a:spcPts val="312"/>
              </a:spcBef>
              <a:buFont typeface="Wingdings" pitchFamily="2" charset="2"/>
              <a:buChar char="q"/>
            </a:pPr>
            <a:r>
              <a:rPr lang="en-US" sz="1600" dirty="0" smtClean="0"/>
              <a:t> North and Northwest Florida </a:t>
            </a:r>
            <a:endParaRPr lang="en-US" sz="1600" dirty="0"/>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2133600"/>
            <a:ext cx="2438400" cy="3251200"/>
          </a:xfrm>
        </p:spPr>
      </p:pic>
      <p:sp>
        <p:nvSpPr>
          <p:cNvPr id="4" name="Slide Number Placeholder 3"/>
          <p:cNvSpPr>
            <a:spLocks noGrp="1"/>
          </p:cNvSpPr>
          <p:nvPr>
            <p:ph type="sldNum" sz="quarter" idx="12"/>
          </p:nvPr>
        </p:nvSpPr>
        <p:spPr/>
        <p:txBody>
          <a:bodyPr/>
          <a:lstStyle/>
          <a:p>
            <a:fld id="{00E4C065-74C1-44F7-8289-D28EA92E3163}" type="slidenum">
              <a:rPr lang="en-US" smtClean="0"/>
              <a:pPr/>
              <a:t>31</a:t>
            </a:fld>
            <a:endParaRPr lang="en-US" dirty="0"/>
          </a:p>
        </p:txBody>
      </p:sp>
    </p:spTree>
    <p:extLst>
      <p:ext uri="{BB962C8B-B14F-4D97-AF65-F5344CB8AC3E}">
        <p14:creationId xmlns:p14="http://schemas.microsoft.com/office/powerpoint/2010/main" val="262039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EA)</a:t>
            </a:r>
          </a:p>
        </p:txBody>
      </p:sp>
      <p:sp>
        <p:nvSpPr>
          <p:cNvPr id="3" name="Content Placeholder 2"/>
          <p:cNvSpPr>
            <a:spLocks noGrp="1"/>
          </p:cNvSpPr>
          <p:nvPr>
            <p:ph sz="half" idx="1"/>
          </p:nvPr>
        </p:nvSpPr>
        <p:spPr>
          <a:xfrm>
            <a:off x="457200" y="1600200"/>
            <a:ext cx="4495800" cy="4525963"/>
          </a:xfrm>
        </p:spPr>
        <p:txBody>
          <a:bodyPr/>
          <a:lstStyle/>
          <a:p>
            <a:pPr marL="0" indent="0">
              <a:buNone/>
            </a:pPr>
            <a:r>
              <a:rPr lang="en-US" sz="2000" b="1" i="1" dirty="0"/>
              <a:t>Economic Development and Tourism Subcommittee</a:t>
            </a:r>
          </a:p>
          <a:p>
            <a:pPr marL="0" indent="0">
              <a:buNone/>
            </a:pPr>
            <a:endParaRPr lang="en-US" sz="2000" dirty="0" smtClean="0"/>
          </a:p>
          <a:p>
            <a:pPr marL="0" indent="0">
              <a:spcBef>
                <a:spcPts val="312"/>
              </a:spcBef>
              <a:buNone/>
            </a:pPr>
            <a:r>
              <a:rPr lang="en-US" sz="2000" dirty="0" smtClean="0"/>
              <a:t>Reggie Fullwood [D-13]</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 the Resident Status for Tuition Purposes bill (HB 11)</a:t>
            </a:r>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(Duval)</a:t>
            </a:r>
          </a:p>
          <a:p>
            <a:pPr>
              <a:spcBef>
                <a:spcPts val="312"/>
              </a:spcBef>
              <a:buFont typeface="Wingdings" pitchFamily="2" charset="2"/>
              <a:buChar char="q"/>
            </a:pPr>
            <a:r>
              <a:rPr lang="en-US" sz="1600" dirty="0" smtClean="0"/>
              <a:t>Northeast Florida </a:t>
            </a:r>
            <a:endParaRPr lang="en-US" sz="1600" dirty="0"/>
          </a:p>
          <a:p>
            <a:pPr marL="0" indent="0">
              <a:buNone/>
            </a:pPr>
            <a:endParaRPr lang="en-US" dirty="0" smtClean="0"/>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2209800"/>
            <a:ext cx="2286000" cy="3048000"/>
          </a:xfrm>
        </p:spPr>
      </p:pic>
      <p:sp>
        <p:nvSpPr>
          <p:cNvPr id="4" name="Slide Number Placeholder 3"/>
          <p:cNvSpPr>
            <a:spLocks noGrp="1"/>
          </p:cNvSpPr>
          <p:nvPr>
            <p:ph type="sldNum" sz="quarter" idx="12"/>
          </p:nvPr>
        </p:nvSpPr>
        <p:spPr/>
        <p:txBody>
          <a:bodyPr/>
          <a:lstStyle/>
          <a:p>
            <a:fld id="{00E4C065-74C1-44F7-8289-D28EA92E3163}" type="slidenum">
              <a:rPr lang="en-US" smtClean="0"/>
              <a:pPr/>
              <a:t>32</a:t>
            </a:fld>
            <a:endParaRPr lang="en-US" dirty="0"/>
          </a:p>
        </p:txBody>
      </p:sp>
    </p:spTree>
    <p:extLst>
      <p:ext uri="{BB962C8B-B14F-4D97-AF65-F5344CB8AC3E}">
        <p14:creationId xmlns:p14="http://schemas.microsoft.com/office/powerpoint/2010/main" val="455523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EA)</a:t>
            </a:r>
          </a:p>
        </p:txBody>
      </p:sp>
      <p:sp>
        <p:nvSpPr>
          <p:cNvPr id="3" name="Content Placeholder 2"/>
          <p:cNvSpPr>
            <a:spLocks noGrp="1"/>
          </p:cNvSpPr>
          <p:nvPr>
            <p:ph sz="half" idx="1"/>
          </p:nvPr>
        </p:nvSpPr>
        <p:spPr>
          <a:xfrm>
            <a:off x="304800" y="1600200"/>
            <a:ext cx="4876800" cy="4876800"/>
          </a:xfrm>
        </p:spPr>
        <p:txBody>
          <a:bodyPr/>
          <a:lstStyle/>
          <a:p>
            <a:pPr marL="0" indent="0">
              <a:buNone/>
            </a:pPr>
            <a:r>
              <a:rPr lang="en-US" sz="2000" b="1" i="1" dirty="0"/>
              <a:t>Economic </a:t>
            </a:r>
            <a:r>
              <a:rPr lang="en-US" sz="2000" b="1" i="1" dirty="0" smtClean="0"/>
              <a:t>Development and Tourism Subcommittee</a:t>
            </a:r>
            <a:endParaRPr lang="en-US" sz="2000" b="1" i="1" dirty="0"/>
          </a:p>
          <a:p>
            <a:pPr marL="0" indent="0">
              <a:buNone/>
            </a:pPr>
            <a:endParaRPr lang="en-US" sz="2000" dirty="0" smtClean="0"/>
          </a:p>
          <a:p>
            <a:pPr marL="0" indent="0">
              <a:spcBef>
                <a:spcPts val="312"/>
              </a:spcBef>
              <a:buNone/>
            </a:pPr>
            <a:r>
              <a:rPr lang="en-US" sz="2000" dirty="0" smtClean="0"/>
              <a:t>Hazelle P. Rogers [D-95]</a:t>
            </a:r>
          </a:p>
          <a:p>
            <a:pPr marL="0" indent="0">
              <a:spcBef>
                <a:spcPts val="312"/>
              </a:spcBef>
              <a:buNone/>
            </a:pPr>
            <a:endParaRPr lang="en-US" sz="1600" b="1" dirty="0" smtClean="0"/>
          </a:p>
          <a:p>
            <a:pPr marL="0" indent="0">
              <a:spcBef>
                <a:spcPts val="312"/>
              </a:spcBef>
              <a:buNone/>
            </a:pPr>
            <a:r>
              <a:rPr lang="en-US" sz="1600" b="1" dirty="0" smtClean="0"/>
              <a:t>Influence</a:t>
            </a:r>
            <a:endParaRPr lang="en-US" sz="1600" b="1" dirty="0"/>
          </a:p>
          <a:p>
            <a:pPr>
              <a:spcBef>
                <a:spcPts val="312"/>
              </a:spcBef>
              <a:buFont typeface="Wingdings" pitchFamily="2" charset="2"/>
              <a:buChar char="q"/>
            </a:pPr>
            <a:r>
              <a:rPr lang="en-US" sz="1600" dirty="0"/>
              <a:t>Democratic Ranking Member on the Economic Development and Tourism Subcommittee</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the Resident Status for Tuition Purposes bill (HB 11)</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and Latinos (Broward)</a:t>
            </a:r>
          </a:p>
          <a:p>
            <a:pPr>
              <a:spcBef>
                <a:spcPts val="312"/>
              </a:spcBef>
              <a:buFont typeface="Wingdings" pitchFamily="2" charset="2"/>
              <a:buChar char="q"/>
            </a:pPr>
            <a:r>
              <a:rPr lang="en-US" sz="1600" dirty="0" smtClean="0"/>
              <a:t> Southwest Florida </a:t>
            </a:r>
            <a:endParaRPr lang="en-US" sz="1600" dirty="0"/>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8800" y="1981200"/>
            <a:ext cx="2438400" cy="3251200"/>
          </a:xfrm>
        </p:spPr>
      </p:pic>
      <p:sp>
        <p:nvSpPr>
          <p:cNvPr id="4" name="Slide Number Placeholder 3"/>
          <p:cNvSpPr>
            <a:spLocks noGrp="1"/>
          </p:cNvSpPr>
          <p:nvPr>
            <p:ph type="sldNum" sz="quarter" idx="12"/>
          </p:nvPr>
        </p:nvSpPr>
        <p:spPr/>
        <p:txBody>
          <a:bodyPr/>
          <a:lstStyle/>
          <a:p>
            <a:fld id="{00E4C065-74C1-44F7-8289-D28EA92E3163}" type="slidenum">
              <a:rPr lang="en-US" smtClean="0"/>
              <a:pPr/>
              <a:t>33</a:t>
            </a:fld>
            <a:endParaRPr lang="en-US" dirty="0"/>
          </a:p>
        </p:txBody>
      </p:sp>
    </p:spTree>
    <p:extLst>
      <p:ext uri="{BB962C8B-B14F-4D97-AF65-F5344CB8AC3E}">
        <p14:creationId xmlns:p14="http://schemas.microsoft.com/office/powerpoint/2010/main" val="4201672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lstStyle/>
          <a:p>
            <a:r>
              <a:rPr lang="en-US" sz="4200" dirty="0" smtClean="0">
                <a:latin typeface="Times New Roman" pitchFamily="-107" charset="0"/>
              </a:rPr>
              <a:t>IDA Funding: Relevant Committees</a:t>
            </a:r>
          </a:p>
        </p:txBody>
      </p:sp>
      <p:pic>
        <p:nvPicPr>
          <p:cNvPr id="77827"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573463" y="1447800"/>
            <a:ext cx="1608137" cy="898525"/>
          </a:xfrm>
        </p:spPr>
      </p:pic>
      <p:cxnSp>
        <p:nvCxnSpPr>
          <p:cNvPr id="7" name="Straight Connector 6"/>
          <p:cNvCxnSpPr/>
          <p:nvPr/>
        </p:nvCxnSpPr>
        <p:spPr>
          <a:xfrm>
            <a:off x="4378325" y="2346325"/>
            <a:ext cx="0" cy="45720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74888" y="2797175"/>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92613" y="2803525"/>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74888" y="2803525"/>
            <a:ext cx="0"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3988" y="2803525"/>
            <a:ext cx="0"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419225" y="3090863"/>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HOUSE OF REPRESENTATIVES</a:t>
            </a:r>
          </a:p>
        </p:txBody>
      </p:sp>
      <p:sp>
        <p:nvSpPr>
          <p:cNvPr id="27" name="Rounded Rectangle 26"/>
          <p:cNvSpPr/>
          <p:nvPr/>
        </p:nvSpPr>
        <p:spPr>
          <a:xfrm>
            <a:off x="5589588" y="3090863"/>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SENATE</a:t>
            </a:r>
          </a:p>
        </p:txBody>
      </p:sp>
      <p:cxnSp>
        <p:nvCxnSpPr>
          <p:cNvPr id="21" name="Straight Connector 20"/>
          <p:cNvCxnSpPr/>
          <p:nvPr/>
        </p:nvCxnSpPr>
        <p:spPr>
          <a:xfrm flipH="1">
            <a:off x="1466850" y="3730625"/>
            <a:ext cx="228600" cy="280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77875" y="4011613"/>
            <a:ext cx="1462088"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Economic Affairs </a:t>
            </a:r>
          </a:p>
          <a:p>
            <a:pPr algn="ctr"/>
            <a:r>
              <a:rPr lang="en-US" dirty="0">
                <a:solidFill>
                  <a:prstClr val="black"/>
                </a:solidFill>
                <a:ea typeface="ＭＳ Ｐゴシック" pitchFamily="-107" charset="-128"/>
              </a:rPr>
              <a:t>Committee </a:t>
            </a:r>
          </a:p>
        </p:txBody>
      </p:sp>
      <p:cxnSp>
        <p:nvCxnSpPr>
          <p:cNvPr id="38" name="Straight Connector 37"/>
          <p:cNvCxnSpPr>
            <a:stCxn id="26" idx="2"/>
            <a:endCxn id="26" idx="2"/>
          </p:cNvCxnSpPr>
          <p:nvPr/>
        </p:nvCxnSpPr>
        <p:spPr>
          <a:xfrm>
            <a:off x="2333625" y="37306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68638" y="3730625"/>
            <a:ext cx="228600" cy="28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08125" y="5127625"/>
            <a:ext cx="0" cy="968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12750" y="5411788"/>
            <a:ext cx="201295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Economic Development and Tourism Subcommittee </a:t>
            </a:r>
          </a:p>
        </p:txBody>
      </p:sp>
      <p:cxnSp>
        <p:nvCxnSpPr>
          <p:cNvPr id="58" name="Straight Connector 57"/>
          <p:cNvCxnSpPr/>
          <p:nvPr/>
        </p:nvCxnSpPr>
        <p:spPr>
          <a:xfrm flipH="1">
            <a:off x="5948363" y="3730625"/>
            <a:ext cx="228600" cy="28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105400" y="4014788"/>
            <a:ext cx="1646238"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black"/>
              </a:solidFill>
              <a:ea typeface="ＭＳ Ｐゴシック" pitchFamily="-107" charset="-128"/>
            </a:endParaRPr>
          </a:p>
          <a:p>
            <a:pPr algn="ctr"/>
            <a:r>
              <a:rPr lang="en-US" dirty="0">
                <a:solidFill>
                  <a:prstClr val="black"/>
                </a:solidFill>
                <a:ea typeface="ＭＳ Ｐゴシック" pitchFamily="-107" charset="-128"/>
              </a:rPr>
              <a:t>Committee on Commerce and Tourism</a:t>
            </a:r>
          </a:p>
          <a:p>
            <a:pPr algn="ctr"/>
            <a:endParaRPr lang="en-US" dirty="0">
              <a:solidFill>
                <a:srgbClr val="FFFFFF"/>
              </a:solidFill>
              <a:ea typeface="ＭＳ Ｐゴシック" pitchFamily="-107" charset="-128"/>
            </a:endParaRPr>
          </a:p>
        </p:txBody>
      </p:sp>
      <p:sp>
        <p:nvSpPr>
          <p:cNvPr id="10" name="Rounded Rectangle 9"/>
          <p:cNvSpPr/>
          <p:nvPr/>
        </p:nvSpPr>
        <p:spPr>
          <a:xfrm>
            <a:off x="2595563" y="4030663"/>
            <a:ext cx="1462087"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Health and Human Services Committee</a:t>
            </a:r>
          </a:p>
        </p:txBody>
      </p:sp>
      <p:sp>
        <p:nvSpPr>
          <p:cNvPr id="11" name="Rounded Rectangle 10"/>
          <p:cNvSpPr/>
          <p:nvPr/>
        </p:nvSpPr>
        <p:spPr>
          <a:xfrm>
            <a:off x="2667000" y="5411788"/>
            <a:ext cx="2011363"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Healthy </a:t>
            </a:r>
          </a:p>
          <a:p>
            <a:pPr algn="ctr"/>
            <a:r>
              <a:rPr lang="en-US" dirty="0">
                <a:solidFill>
                  <a:prstClr val="black"/>
                </a:solidFill>
                <a:ea typeface="ＭＳ Ｐゴシック" pitchFamily="-107" charset="-128"/>
              </a:rPr>
              <a:t>Families Subcommittee</a:t>
            </a:r>
          </a:p>
        </p:txBody>
      </p:sp>
      <p:cxnSp>
        <p:nvCxnSpPr>
          <p:cNvPr id="14" name="Straight Connector 13"/>
          <p:cNvCxnSpPr/>
          <p:nvPr/>
        </p:nvCxnSpPr>
        <p:spPr>
          <a:xfrm>
            <a:off x="3338513" y="5118100"/>
            <a:ext cx="0" cy="29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E25BB75-E86D-4A17-94E1-D6030E101F21}" type="slidenum">
              <a:rPr lang="en-US" smtClean="0"/>
              <a:pPr/>
              <a:t>34</a:t>
            </a:fld>
            <a:endParaRPr lang="en-US" dirty="0"/>
          </a:p>
        </p:txBody>
      </p:sp>
      <p:sp>
        <p:nvSpPr>
          <p:cNvPr id="3" name="Oval 2"/>
          <p:cNvSpPr/>
          <p:nvPr/>
        </p:nvSpPr>
        <p:spPr>
          <a:xfrm>
            <a:off x="2333625" y="3730625"/>
            <a:ext cx="2543176" cy="3051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9263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04800" y="274638"/>
            <a:ext cx="8839200" cy="1143000"/>
          </a:xfrm>
        </p:spPr>
        <p:txBody>
          <a:bodyPr/>
          <a:lstStyle/>
          <a:p>
            <a:r>
              <a:rPr lang="en-US" sz="3200" dirty="0" smtClean="0">
                <a:latin typeface="Times New Roman" pitchFamily="-107" charset="0"/>
              </a:rPr>
              <a:t>IDA Funding: Relevant House Committee </a:t>
            </a:r>
            <a:br>
              <a:rPr lang="en-US" sz="3200" dirty="0" smtClean="0">
                <a:latin typeface="Times New Roman" pitchFamily="-107" charset="0"/>
              </a:rPr>
            </a:br>
            <a:r>
              <a:rPr lang="en-US" sz="3200" dirty="0" smtClean="0">
                <a:latin typeface="Times New Roman" pitchFamily="-107" charset="0"/>
              </a:rPr>
              <a:t>(Health and Human Services)</a:t>
            </a:r>
          </a:p>
        </p:txBody>
      </p:sp>
      <p:sp>
        <p:nvSpPr>
          <p:cNvPr id="81923" name="Text Placeholder 2"/>
          <p:cNvSpPr>
            <a:spLocks noGrp="1"/>
          </p:cNvSpPr>
          <p:nvPr>
            <p:ph type="body" idx="1"/>
          </p:nvPr>
        </p:nvSpPr>
        <p:spPr>
          <a:xfrm>
            <a:off x="-838200" y="6829425"/>
            <a:ext cx="4040188" cy="639763"/>
          </a:xfrm>
        </p:spPr>
        <p:txBody>
          <a:bodyPr/>
          <a:lstStyle/>
          <a:p>
            <a:endParaRPr lang="en-US" dirty="0" smtClean="0">
              <a:latin typeface="Times New Roman" pitchFamily="-107" charset="0"/>
            </a:endParaRPr>
          </a:p>
        </p:txBody>
      </p:sp>
      <p:sp>
        <p:nvSpPr>
          <p:cNvPr id="4" name="Content Placeholder 3"/>
          <p:cNvSpPr>
            <a:spLocks noGrp="1"/>
          </p:cNvSpPr>
          <p:nvPr>
            <p:ph sz="half" idx="2"/>
          </p:nvPr>
        </p:nvSpPr>
        <p:spPr>
          <a:xfrm>
            <a:off x="76200" y="1600200"/>
            <a:ext cx="4038600" cy="4572000"/>
          </a:xfrm>
        </p:spPr>
        <p:txBody>
          <a:bodyPr>
            <a:noAutofit/>
          </a:bodyPr>
          <a:lstStyle/>
          <a:p>
            <a:pPr marL="0" indent="0">
              <a:buFont typeface="Arial" charset="0"/>
              <a:buNone/>
            </a:pPr>
            <a:r>
              <a:rPr lang="en-US" sz="1300" b="1" u="sng" dirty="0" smtClean="0">
                <a:solidFill>
                  <a:srgbClr val="002060"/>
                </a:solidFill>
                <a:latin typeface="Times New Roman" pitchFamily="-107" charset="0"/>
              </a:rPr>
              <a:t>Health and Human Services Committee</a:t>
            </a:r>
            <a:endParaRPr lang="en-US" sz="1300" dirty="0" smtClean="0">
              <a:latin typeface="Times New Roman" pitchFamily="-107" charset="0"/>
            </a:endParaRPr>
          </a:p>
          <a:p>
            <a:pPr marL="0" indent="0">
              <a:spcBef>
                <a:spcPts val="313"/>
              </a:spcBef>
              <a:buFont typeface="Arial" charset="0"/>
              <a:buNone/>
            </a:pPr>
            <a:r>
              <a:rPr lang="en-US" sz="1300" dirty="0" smtClean="0">
                <a:solidFill>
                  <a:srgbClr val="002060"/>
                </a:solidFill>
                <a:latin typeface="Times New Roman" pitchFamily="-107" charset="0"/>
                <a:cs typeface="Times New Roman" pitchFamily="-107" charset="0"/>
              </a:rPr>
              <a:t>Richard Corcoran  [R-37] </a:t>
            </a:r>
            <a:r>
              <a:rPr lang="en-US" sz="1300" i="1" dirty="0" smtClean="0">
                <a:solidFill>
                  <a:srgbClr val="002060"/>
                </a:solidFill>
                <a:latin typeface="Times New Roman" pitchFamily="-107" charset="0"/>
                <a:cs typeface="Times New Roman" pitchFamily="-107" charset="0"/>
              </a:rPr>
              <a:t>  Chair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Larry Ahern [R-66] </a:t>
            </a:r>
            <a:r>
              <a:rPr lang="en-US" sz="1300" i="1" dirty="0" smtClean="0">
                <a:solidFill>
                  <a:srgbClr val="002060"/>
                </a:solidFill>
                <a:latin typeface="Times New Roman" pitchFamily="-107" charset="0"/>
                <a:cs typeface="Times New Roman" pitchFamily="-107" charset="0"/>
              </a:rPr>
              <a:t>  Vice Chair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Mia L. Jones [D-14] </a:t>
            </a:r>
            <a:r>
              <a:rPr lang="en-US" sz="1300" i="1" dirty="0" smtClean="0">
                <a:solidFill>
                  <a:srgbClr val="002060"/>
                </a:solidFill>
                <a:latin typeface="Times New Roman" pitchFamily="-107" charset="0"/>
                <a:cs typeface="Times New Roman" pitchFamily="-107" charset="0"/>
              </a:rPr>
              <a:t>  Democratic Ranking Member</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Gwyndolen "Gwyn" Clarke-Reed  [D-92]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W. Travis Cummings [R-18]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Katie A. Edwards [D-98]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Mike Fasano [R-36]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Joseph A. "Joe" Gibbons  [D-100]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Gayle B. Harrell [R-83]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Shevrin D. "Shev" Jones  [D-101]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Mark S. Pafford [D-86]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Jimmy Patronis [R-06]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Cary Pigman [R-55]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Ronald "Doc" Renuart [R-17]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Kenneth L. "Ken" Roberson [R-75]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Elaine J. Schwartz [D-99]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John Tobia, [R-53]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r>
              <a:rPr lang="en-US" sz="1300" dirty="0" smtClean="0">
                <a:solidFill>
                  <a:srgbClr val="002060"/>
                </a:solidFill>
                <a:latin typeface="Times New Roman" pitchFamily="-107" charset="0"/>
                <a:cs typeface="Times New Roman" pitchFamily="-107" charset="0"/>
              </a:rPr>
              <a:t>John Wood [R-41] </a:t>
            </a:r>
            <a:r>
              <a:rPr lang="en-US" sz="1300" i="1" dirty="0" smtClean="0">
                <a:solidFill>
                  <a:srgbClr val="002060"/>
                </a:solidFill>
                <a:latin typeface="Times New Roman" pitchFamily="-107" charset="0"/>
                <a:cs typeface="Times New Roman" pitchFamily="-107" charset="0"/>
              </a:rPr>
              <a:t>   </a:t>
            </a:r>
            <a:endParaRPr lang="en-US" sz="1300" dirty="0" smtClean="0">
              <a:solidFill>
                <a:srgbClr val="002060"/>
              </a:solidFill>
              <a:latin typeface="Times New Roman" pitchFamily="-107" charset="0"/>
              <a:cs typeface="Times New Roman" pitchFamily="-107" charset="0"/>
            </a:endParaRPr>
          </a:p>
          <a:p>
            <a:pPr marL="0" indent="0"/>
            <a:endParaRPr lang="en-US" sz="1300" dirty="0" smtClean="0">
              <a:latin typeface="Times New Roman" pitchFamily="-107" charset="0"/>
            </a:endParaRPr>
          </a:p>
        </p:txBody>
      </p:sp>
      <p:sp>
        <p:nvSpPr>
          <p:cNvPr id="5" name="Text Placeholder 4"/>
          <p:cNvSpPr>
            <a:spLocks noGrp="1"/>
          </p:cNvSpPr>
          <p:nvPr>
            <p:ph type="body" sz="quarter" idx="3"/>
          </p:nvPr>
        </p:nvSpPr>
        <p:spPr>
          <a:xfrm>
            <a:off x="3535363" y="3214688"/>
            <a:ext cx="4999037" cy="3338512"/>
          </a:xfrm>
        </p:spPr>
        <p:txBody>
          <a:bodyPr>
            <a:normAutofit/>
          </a:bodyPr>
          <a:lstStyle/>
          <a:p>
            <a:pPr>
              <a:lnSpc>
                <a:spcPct val="90000"/>
              </a:lnSpc>
              <a:spcBef>
                <a:spcPts val="313"/>
              </a:spcBef>
            </a:pPr>
            <a:endParaRPr lang="en-US" sz="1300" u="sng" dirty="0" smtClean="0">
              <a:solidFill>
                <a:srgbClr val="002060"/>
              </a:solidFill>
              <a:latin typeface="Times New Roman" pitchFamily="-107" charset="0"/>
            </a:endParaRPr>
          </a:p>
          <a:p>
            <a:pPr>
              <a:lnSpc>
                <a:spcPct val="90000"/>
              </a:lnSpc>
              <a:spcBef>
                <a:spcPts val="313"/>
              </a:spcBef>
            </a:pPr>
            <a:r>
              <a:rPr lang="en-US" sz="1300" u="sng" dirty="0" smtClean="0">
                <a:solidFill>
                  <a:srgbClr val="002060"/>
                </a:solidFill>
                <a:latin typeface="Times New Roman" pitchFamily="-107" charset="0"/>
              </a:rPr>
              <a:t>Healthy Families Subcommittee </a:t>
            </a:r>
          </a:p>
          <a:p>
            <a:pPr>
              <a:spcBef>
                <a:spcPts val="313"/>
              </a:spcBef>
            </a:pPr>
            <a:r>
              <a:rPr lang="en-US" sz="1300" b="0" dirty="0" smtClean="0">
                <a:solidFill>
                  <a:srgbClr val="002060"/>
                </a:solidFill>
                <a:latin typeface="Times New Roman" pitchFamily="-107" charset="0"/>
              </a:rPr>
              <a:t>Gayle B. Harrell B. [R-83] </a:t>
            </a:r>
            <a:r>
              <a:rPr lang="en-US" sz="1300" b="0" i="1" dirty="0" smtClean="0">
                <a:solidFill>
                  <a:srgbClr val="002060"/>
                </a:solidFill>
                <a:latin typeface="Times New Roman" pitchFamily="-107" charset="0"/>
              </a:rPr>
              <a:t>  Chair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W. Keith Perry [R-21] </a:t>
            </a:r>
            <a:r>
              <a:rPr lang="en-US" sz="1300" b="0" i="1" dirty="0" smtClean="0">
                <a:solidFill>
                  <a:srgbClr val="002060"/>
                </a:solidFill>
                <a:latin typeface="Times New Roman" pitchFamily="-107" charset="0"/>
              </a:rPr>
              <a:t>  Vice Chair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Lori Berman [D-90] </a:t>
            </a:r>
            <a:r>
              <a:rPr lang="en-US" sz="1300" b="0" i="1" dirty="0" smtClean="0">
                <a:solidFill>
                  <a:srgbClr val="002060"/>
                </a:solidFill>
                <a:latin typeface="Times New Roman" pitchFamily="-107" charset="0"/>
              </a:rPr>
              <a:t>  Democratic Ranking Member</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Heather Dawes Fitzenhagen [R-78]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Shevrin D. "Shev" Jones [D-101]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Kathleen M. Peters [R-69]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Cary Pigman [R-55]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Bobby Powell [D-88]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Sharon Pritchett [D-102]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Kevin Rader [D-81]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Ray Wesley Rodrigues [R-76]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Patrick Rooney, Jr. [R-85]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Carlos Trujillo [R-105] </a:t>
            </a:r>
            <a:r>
              <a:rPr lang="en-US" sz="1300" b="0" i="1" dirty="0" smtClean="0">
                <a:solidFill>
                  <a:srgbClr val="002060"/>
                </a:solidFill>
                <a:latin typeface="Times New Roman" pitchFamily="-107" charset="0"/>
              </a:rPr>
              <a:t>  </a:t>
            </a:r>
            <a:endParaRPr lang="en-US" sz="1300" b="0" dirty="0" smtClean="0">
              <a:solidFill>
                <a:srgbClr val="002060"/>
              </a:solidFill>
              <a:latin typeface="Times New Roman" pitchFamily="-107" charset="0"/>
            </a:endParaRPr>
          </a:p>
          <a:p>
            <a:pPr>
              <a:lnSpc>
                <a:spcPct val="90000"/>
              </a:lnSpc>
            </a:pPr>
            <a:endParaRPr lang="en-US" sz="1300" dirty="0" smtClean="0">
              <a:latin typeface="Times New Roman" pitchFamily="-107" charset="0"/>
            </a:endParaRPr>
          </a:p>
        </p:txBody>
      </p:sp>
      <p:pic>
        <p:nvPicPr>
          <p:cNvPr id="81926"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981200"/>
            <a:ext cx="4041775" cy="3370263"/>
          </a:xfrm>
        </p:spPr>
      </p:pic>
      <p:sp>
        <p:nvSpPr>
          <p:cNvPr id="6" name="Right Arrow 5"/>
          <p:cNvSpPr/>
          <p:nvPr/>
        </p:nvSpPr>
        <p:spPr>
          <a:xfrm>
            <a:off x="2590800" y="2971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35</a:t>
            </a:fld>
            <a:endParaRPr lang="en-US" dirty="0"/>
          </a:p>
        </p:txBody>
      </p:sp>
    </p:spTree>
    <p:extLst>
      <p:ext uri="{BB962C8B-B14F-4D97-AF65-F5344CB8AC3E}">
        <p14:creationId xmlns:p14="http://schemas.microsoft.com/office/powerpoint/2010/main" val="505691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7950"/>
            <a:ext cx="424815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itle 1"/>
          <p:cNvSpPr>
            <a:spLocks noGrp="1"/>
          </p:cNvSpPr>
          <p:nvPr>
            <p:ph type="title"/>
          </p:nvPr>
        </p:nvSpPr>
        <p:spPr/>
        <p:txBody>
          <a:bodyPr/>
          <a:lstStyle/>
          <a:p>
            <a:r>
              <a:rPr lang="en-US" sz="2800" dirty="0" smtClean="0">
                <a:latin typeface="Times New Roman" pitchFamily="-107" charset="0"/>
              </a:rPr>
              <a:t>IDA Funding: House Committee Members (HHS) From Districts with Sizable Black Populations</a:t>
            </a:r>
          </a:p>
        </p:txBody>
      </p:sp>
      <p:sp>
        <p:nvSpPr>
          <p:cNvPr id="92164"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7463" y="1296988"/>
            <a:ext cx="5867401" cy="4240212"/>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900" b="1"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r>
              <a:rPr lang="en-US" sz="1300" b="1" u="sng" dirty="0" smtClean="0">
                <a:solidFill>
                  <a:srgbClr val="002060"/>
                </a:solidFill>
                <a:latin typeface="Times New Roman" pitchFamily="-107" charset="0"/>
              </a:rPr>
              <a:t>Health and Human Services Committee</a:t>
            </a:r>
            <a:endParaRPr lang="en-US" sz="1300" dirty="0" smtClean="0">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Mia L. Jones [D-14] </a:t>
            </a:r>
            <a:r>
              <a:rPr lang="en-US" sz="1300" i="1" dirty="0" smtClean="0">
                <a:solidFill>
                  <a:srgbClr val="002060"/>
                </a:solidFill>
                <a:latin typeface="Times New Roman" pitchFamily="-107" charset="0"/>
                <a:cs typeface="Times New Roman" pitchFamily="-107" charset="0"/>
              </a:rPr>
              <a:t>  Democratic Ranking Member</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Gwyndolen "Gwyn" Clarke-Reed  [D-92]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Katie A. Edwards [D-98]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Joseph A. "Joe" Gibbons  [D-100]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Gayle B. Harrell [R-83]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Shevrin D. "Shev" Jones  [D-101]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Cary Pigman [R-55]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Elaine J. Schwartz [D-99] </a:t>
            </a:r>
            <a:r>
              <a:rPr lang="en-US" sz="1300" i="1" dirty="0" smtClean="0">
                <a:solidFill>
                  <a:srgbClr val="002060"/>
                </a:solidFill>
                <a:latin typeface="Times New Roman" pitchFamily="-107" charset="0"/>
                <a:cs typeface="Times New Roman" pitchFamily="-107" charset="0"/>
              </a:rPr>
              <a:t>  </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92166"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3200400" y="3810000"/>
            <a:ext cx="4343400" cy="3124200"/>
          </a:xfrm>
        </p:spPr>
        <p:txBody>
          <a:bodyPr>
            <a:normAutofit/>
          </a:bodyPr>
          <a:lstStyle/>
          <a:p>
            <a:pPr marL="0" indent="0">
              <a:spcBef>
                <a:spcPts val="313"/>
              </a:spcBef>
              <a:buFont typeface="Arial" charset="0"/>
              <a:buNone/>
            </a:pPr>
            <a:r>
              <a:rPr lang="en-US" sz="1300" b="1" u="sng" dirty="0" smtClean="0">
                <a:solidFill>
                  <a:srgbClr val="002060"/>
                </a:solidFill>
                <a:latin typeface="Times New Roman" pitchFamily="-107" charset="0"/>
              </a:rPr>
              <a:t>Healthy Families Subcommittee </a:t>
            </a:r>
          </a:p>
          <a:p>
            <a:pPr marL="0" indent="0">
              <a:lnSpc>
                <a:spcPct val="110000"/>
              </a:lnSpc>
              <a:spcBef>
                <a:spcPts val="313"/>
              </a:spcBef>
              <a:buFont typeface="Arial" charset="0"/>
              <a:buNone/>
            </a:pPr>
            <a:r>
              <a:rPr lang="en-US" sz="1300" dirty="0" smtClean="0">
                <a:solidFill>
                  <a:srgbClr val="002060"/>
                </a:solidFill>
                <a:latin typeface="Times New Roman" pitchFamily="-107" charset="0"/>
              </a:rPr>
              <a:t>Gayle B. Harrell B. [R-83] </a:t>
            </a:r>
            <a:r>
              <a:rPr lang="en-US" sz="1300" i="1" dirty="0" smtClean="0">
                <a:solidFill>
                  <a:srgbClr val="002060"/>
                </a:solidFill>
                <a:latin typeface="Times New Roman" pitchFamily="-107" charset="0"/>
              </a:rPr>
              <a:t>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W. Keith Perry [R-21] </a:t>
            </a:r>
            <a:r>
              <a:rPr lang="en-US" sz="1300" i="1" dirty="0" smtClean="0">
                <a:solidFill>
                  <a:srgbClr val="002060"/>
                </a:solidFill>
                <a:latin typeface="Times New Roman" pitchFamily="-107" charset="0"/>
              </a:rPr>
              <a:t>  Vice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Shevrin D. "Shev" Jones [D-101]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Cary Pigman [R-55]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Sharon Pritchett [D-102]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Carlos Trujillo [R-105]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14" name="Right Arrow 13"/>
          <p:cNvSpPr/>
          <p:nvPr/>
        </p:nvSpPr>
        <p:spPr>
          <a:xfrm>
            <a:off x="2133600" y="3886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36</a:t>
            </a:fld>
            <a:endParaRPr lang="en-US" dirty="0"/>
          </a:p>
        </p:txBody>
      </p:sp>
    </p:spTree>
    <p:extLst>
      <p:ext uri="{BB962C8B-B14F-4D97-AF65-F5344CB8AC3E}">
        <p14:creationId xmlns:p14="http://schemas.microsoft.com/office/powerpoint/2010/main" val="1836537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84325"/>
            <a:ext cx="4851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itle 1"/>
          <p:cNvSpPr>
            <a:spLocks noGrp="1"/>
          </p:cNvSpPr>
          <p:nvPr>
            <p:ph type="title"/>
          </p:nvPr>
        </p:nvSpPr>
        <p:spPr/>
        <p:txBody>
          <a:bodyPr/>
          <a:lstStyle/>
          <a:p>
            <a:r>
              <a:rPr lang="en-US" sz="2800" dirty="0">
                <a:latin typeface="Times New Roman" pitchFamily="-107" charset="0"/>
              </a:rPr>
              <a:t>IDA Funding: House Committee Members </a:t>
            </a:r>
            <a:r>
              <a:rPr lang="en-US" sz="2800" dirty="0" smtClean="0">
                <a:latin typeface="Times New Roman" pitchFamily="-107" charset="0"/>
              </a:rPr>
              <a:t>(HHS</a:t>
            </a:r>
            <a:r>
              <a:rPr lang="en-US" sz="2800" dirty="0">
                <a:latin typeface="Times New Roman" pitchFamily="-107" charset="0"/>
              </a:rPr>
              <a:t>) </a:t>
            </a:r>
            <a:r>
              <a:rPr lang="en-US" sz="2800" dirty="0" smtClean="0">
                <a:latin typeface="Times New Roman" pitchFamily="-107" charset="0"/>
              </a:rPr>
              <a:t>From Districts with Sizable Latino Populations</a:t>
            </a:r>
          </a:p>
        </p:txBody>
      </p:sp>
      <p:sp>
        <p:nvSpPr>
          <p:cNvPr id="98308"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7463" y="1296988"/>
            <a:ext cx="5867401" cy="4240212"/>
          </a:xfrm>
        </p:spPr>
        <p:txBody>
          <a:bodyPr>
            <a:normAutofit/>
          </a:bodyPr>
          <a:lstStyle/>
          <a:p>
            <a:pPr>
              <a:lnSpc>
                <a:spcPct val="80000"/>
              </a:lnSpc>
              <a:buFont typeface="Arial" charset="0"/>
              <a:buNone/>
            </a:pPr>
            <a:endParaRPr lang="en-US" sz="18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spcBef>
                <a:spcPts val="312"/>
              </a:spcBef>
              <a:buFont typeface="Arial" charset="0"/>
              <a:buNone/>
            </a:pPr>
            <a:r>
              <a:rPr lang="en-US" sz="1300" b="1" u="sng" dirty="0" smtClean="0">
                <a:solidFill>
                  <a:srgbClr val="002060"/>
                </a:solidFill>
                <a:latin typeface="Times New Roman" pitchFamily="-107" charset="0"/>
              </a:rPr>
              <a:t>Health and Human Services Committee</a:t>
            </a:r>
            <a:endParaRPr lang="en-US" sz="1300" dirty="0" smtClean="0">
              <a:latin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Gwyndolen "Gwyn" Clarke-Reed  [D-92]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Katie A. Edwards [D-98]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Joseph A. "Joe" Gibbons  [D-100] </a:t>
            </a:r>
            <a:r>
              <a:rPr lang="en-US" sz="1300" i="1" dirty="0" smtClean="0">
                <a:solidFill>
                  <a:srgbClr val="002060"/>
                </a:solidFill>
                <a:latin typeface="Times New Roman" pitchFamily="-107" charset="0"/>
                <a:cs typeface="Times New Roman" pitchFamily="-107" charset="0"/>
              </a:rPr>
              <a:t> </a:t>
            </a: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Gayle B. Harrell [R-83]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Shevrin D. "Shev" Jones  [D-101]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Mark S. Pafford [D-86]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Cary Pigman [R-55] </a:t>
            </a:r>
            <a:endParaRPr lang="en-US" sz="1300" i="1" dirty="0">
              <a:solidFill>
                <a:srgbClr val="002060"/>
              </a:solidFill>
              <a:latin typeface="Times New Roman" pitchFamily="-107" charset="0"/>
              <a:cs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Elaine J. Schwartz [D-99]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cs typeface="Times New Roman" pitchFamily="-107" charset="0"/>
              </a:rPr>
              <a:t>John Wood [R-41] </a:t>
            </a:r>
            <a:r>
              <a:rPr lang="en-US" sz="1300" i="1" dirty="0" smtClean="0">
                <a:solidFill>
                  <a:srgbClr val="002060"/>
                </a:solidFill>
                <a:latin typeface="Times New Roman" pitchFamily="-107" charset="0"/>
                <a:cs typeface="Times New Roman" pitchFamily="-107" charset="0"/>
              </a:rPr>
              <a:t>   </a:t>
            </a:r>
            <a:endParaRPr lang="en-US" sz="1300" dirty="0" smtClean="0">
              <a:solidFill>
                <a:srgbClr val="002060"/>
              </a:solidFill>
              <a:latin typeface="Times New Roman" pitchFamily="-107" charset="0"/>
              <a:cs typeface="Times New Roman" pitchFamily="-107" charset="0"/>
            </a:endParaRPr>
          </a:p>
          <a:p>
            <a:pPr>
              <a:spcBef>
                <a:spcPts val="312"/>
              </a:spcBef>
              <a:buFont typeface="Arial" charset="0"/>
              <a:buNone/>
            </a:pPr>
            <a:r>
              <a:rPr lang="en-US" sz="1300" i="1" dirty="0" smtClean="0">
                <a:solidFill>
                  <a:srgbClr val="002060"/>
                </a:solidFill>
                <a:latin typeface="Times New Roman" pitchFamily="-107" charset="0"/>
                <a:cs typeface="Times New Roman" pitchFamily="-107" charset="0"/>
              </a:rPr>
              <a:t>  </a:t>
            </a:r>
            <a:r>
              <a:rPr lang="en-US" sz="1200" dirty="0" smtClean="0">
                <a:solidFill>
                  <a:srgbClr val="002060"/>
                </a:solidFill>
                <a:latin typeface="Times New Roman" pitchFamily="-107" charset="0"/>
                <a:cs typeface="Times New Roman" pitchFamily="-107" charset="0"/>
              </a:rPr>
              <a:t/>
            </a:r>
            <a:br>
              <a:rPr lang="en-US" sz="1200" dirty="0" smtClean="0">
                <a:solidFill>
                  <a:srgbClr val="002060"/>
                </a:solidFill>
                <a:latin typeface="Times New Roman" pitchFamily="-107" charset="0"/>
                <a:cs typeface="Times New Roman" pitchFamily="-107" charset="0"/>
              </a:rPr>
            </a:br>
            <a:endParaRPr lang="en-US" sz="13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1200" dirty="0" smtClean="0">
              <a:solidFill>
                <a:srgbClr val="002060"/>
              </a:solidFill>
              <a:latin typeface="Times New Roman" pitchFamily="-107" charset="0"/>
            </a:endParaRPr>
          </a:p>
          <a:p>
            <a:pPr>
              <a:lnSpc>
                <a:spcPct val="80000"/>
              </a:lnSpc>
              <a:buFont typeface="Arial" charset="0"/>
              <a:buNone/>
            </a:pPr>
            <a:endParaRPr lang="en-US" sz="2200" dirty="0" smtClean="0">
              <a:latin typeface="Times New Roman" pitchFamily="-107" charset="0"/>
            </a:endParaRPr>
          </a:p>
        </p:txBody>
      </p:sp>
      <p:sp>
        <p:nvSpPr>
          <p:cNvPr id="98310"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3276600" y="4114800"/>
            <a:ext cx="4343400" cy="3124200"/>
          </a:xfrm>
        </p:spPr>
        <p:txBody>
          <a:bodyPr>
            <a:normAutofit/>
          </a:bodyPr>
          <a:lstStyle/>
          <a:p>
            <a:pPr marL="0" indent="0">
              <a:spcBef>
                <a:spcPts val="313"/>
              </a:spcBef>
              <a:buFont typeface="Arial" charset="0"/>
              <a:buNone/>
            </a:pPr>
            <a:r>
              <a:rPr lang="en-US" sz="1300" b="1" u="sng" dirty="0" smtClean="0">
                <a:solidFill>
                  <a:srgbClr val="002060"/>
                </a:solidFill>
                <a:latin typeface="Times New Roman" pitchFamily="-107" charset="0"/>
              </a:rPr>
              <a:t>Healthy Families Subcommittee </a:t>
            </a:r>
          </a:p>
          <a:p>
            <a:pPr marL="0" indent="0">
              <a:spcBef>
                <a:spcPts val="312"/>
              </a:spcBef>
              <a:buFont typeface="Arial" charset="0"/>
              <a:buNone/>
            </a:pPr>
            <a:r>
              <a:rPr lang="en-US" sz="1300" dirty="0" smtClean="0">
                <a:solidFill>
                  <a:srgbClr val="002060"/>
                </a:solidFill>
                <a:latin typeface="Times New Roman" pitchFamily="-107" charset="0"/>
              </a:rPr>
              <a:t>Gayle B. Harrell B. [R-83] </a:t>
            </a:r>
            <a:r>
              <a:rPr lang="en-US" sz="1300" i="1" dirty="0" smtClean="0">
                <a:solidFill>
                  <a:srgbClr val="002060"/>
                </a:solidFill>
                <a:latin typeface="Times New Roman" pitchFamily="-107" charset="0"/>
              </a:rPr>
              <a:t>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Lori Berman [D-90] </a:t>
            </a:r>
            <a:r>
              <a:rPr lang="en-US" sz="1300" i="1" dirty="0" smtClean="0">
                <a:solidFill>
                  <a:srgbClr val="002060"/>
                </a:solidFill>
                <a:latin typeface="Times New Roman" pitchFamily="-107" charset="0"/>
              </a:rPr>
              <a:t>  Democratic Ranking Member</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Heather Dawes Fitzenhagen [R-78]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Shevrin D. "Shev" Jones [D-101]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Cary Pigman [R-55]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Bobby Powell [D-88]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Sharon Pritchett [D-102]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Kevin Rader [D-81]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Ray Wesley Rodrigues [R-76]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Patrick Rooney, Jr. [R-85]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Carlos Trujillo [R-105]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14" name="Right Arrow 13"/>
          <p:cNvSpPr/>
          <p:nvPr/>
        </p:nvSpPr>
        <p:spPr>
          <a:xfrm>
            <a:off x="2133600" y="3733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37</a:t>
            </a:fld>
            <a:endParaRPr lang="en-US" dirty="0"/>
          </a:p>
        </p:txBody>
      </p:sp>
    </p:spTree>
    <p:extLst>
      <p:ext uri="{BB962C8B-B14F-4D97-AF65-F5344CB8AC3E}">
        <p14:creationId xmlns:p14="http://schemas.microsoft.com/office/powerpoint/2010/main" val="2709221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87837"/>
            <a:ext cx="3506972" cy="250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le 1"/>
          <p:cNvSpPr>
            <a:spLocks noGrp="1"/>
          </p:cNvSpPr>
          <p:nvPr>
            <p:ph type="title"/>
          </p:nvPr>
        </p:nvSpPr>
        <p:spPr/>
        <p:txBody>
          <a:bodyPr/>
          <a:lstStyle/>
          <a:p>
            <a:r>
              <a:rPr lang="en-US" sz="3200" dirty="0">
                <a:latin typeface="Times New Roman" pitchFamily="-107" charset="0"/>
              </a:rPr>
              <a:t>IDA Funding: House Committee Members (HHS) </a:t>
            </a:r>
            <a:r>
              <a:rPr lang="en-US" sz="3200" dirty="0" smtClean="0">
                <a:latin typeface="Times New Roman" pitchFamily="-107" charset="0"/>
              </a:rPr>
              <a:t>and Relevant Caucuses</a:t>
            </a:r>
          </a:p>
        </p:txBody>
      </p:sp>
      <p:sp>
        <p:nvSpPr>
          <p:cNvPr id="4" name="Content Placeholder 3"/>
          <p:cNvSpPr>
            <a:spLocks noGrp="1"/>
          </p:cNvSpPr>
          <p:nvPr>
            <p:ph sz="half" idx="2"/>
          </p:nvPr>
        </p:nvSpPr>
        <p:spPr>
          <a:xfrm>
            <a:off x="0" y="1447800"/>
            <a:ext cx="4724400" cy="2743200"/>
          </a:xfrm>
        </p:spPr>
        <p:txBody>
          <a:bodyPr>
            <a:normAutofit fontScale="92500" lnSpcReduction="20000"/>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r>
              <a:rPr lang="en-US" sz="1900" b="1" dirty="0" smtClean="0">
                <a:solidFill>
                  <a:srgbClr val="002060"/>
                </a:solidFill>
                <a:latin typeface="Times New Roman" pitchFamily="-107" charset="0"/>
              </a:rPr>
              <a:t>Legislative Black Caucus</a:t>
            </a:r>
          </a:p>
          <a:p>
            <a:pPr>
              <a:buFont typeface="Arial" charset="0"/>
              <a:buNone/>
            </a:pPr>
            <a:endParaRPr lang="en-US" sz="1400" u="sng" dirty="0" smtClean="0">
              <a:solidFill>
                <a:srgbClr val="002060"/>
              </a:solidFill>
              <a:latin typeface="Times New Roman" pitchFamily="-107" charset="0"/>
            </a:endParaRPr>
          </a:p>
          <a:p>
            <a:pPr>
              <a:spcBef>
                <a:spcPts val="313"/>
              </a:spcBef>
              <a:buFont typeface="Arial" charset="0"/>
              <a:buNone/>
            </a:pPr>
            <a:r>
              <a:rPr lang="en-US" sz="1400" b="1" u="sng" dirty="0" smtClean="0">
                <a:solidFill>
                  <a:srgbClr val="002060"/>
                </a:solidFill>
                <a:latin typeface="Times New Roman" pitchFamily="-107" charset="0"/>
              </a:rPr>
              <a:t>Health and Human Services Committee</a:t>
            </a:r>
            <a:endParaRPr lang="en-US" sz="1400" dirty="0" smtClean="0">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Mia L. Jones [D-14] </a:t>
            </a:r>
            <a:r>
              <a:rPr lang="en-US" sz="1300" i="1" dirty="0" smtClean="0">
                <a:solidFill>
                  <a:srgbClr val="002060"/>
                </a:solidFill>
                <a:latin typeface="Times New Roman" pitchFamily="-107" charset="0"/>
                <a:cs typeface="Times New Roman" pitchFamily="-107" charset="0"/>
              </a:rPr>
              <a:t>  Democratic Ranking Member</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Gwyndolen "Gwyn" Clarke-Reed  [D-92]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Joseph A. "Joe" Gibbons  [D-100] </a:t>
            </a:r>
            <a:r>
              <a:rPr lang="en-US" sz="1300" i="1" dirty="0" smtClean="0">
                <a:solidFill>
                  <a:srgbClr val="002060"/>
                </a:solidFill>
                <a:latin typeface="Times New Roman" pitchFamily="-107" charset="0"/>
                <a:cs typeface="Times New Roman" pitchFamily="-107" charset="0"/>
              </a:rPr>
              <a:t>  </a:t>
            </a:r>
            <a:endParaRPr lang="en-US" sz="1300" dirty="0">
              <a:solidFill>
                <a:srgbClr val="002060"/>
              </a:solidFill>
              <a:latin typeface="Times New Roman" pitchFamily="-107" charset="0"/>
              <a:cs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cs typeface="Times New Roman" pitchFamily="-107" charset="0"/>
              </a:rPr>
              <a:t>Shevrin D. "Shev" Jones  [D-101] </a:t>
            </a:r>
          </a:p>
          <a:p>
            <a:pPr>
              <a:spcBef>
                <a:spcPts val="313"/>
              </a:spcBef>
              <a:buFont typeface="Arial" charset="0"/>
              <a:buNone/>
            </a:pPr>
            <a:endParaRPr lang="en-US" sz="1300" i="1" dirty="0" smtClean="0">
              <a:solidFill>
                <a:srgbClr val="002060"/>
              </a:solidFill>
              <a:latin typeface="Times New Roman" pitchFamily="-107" charset="0"/>
              <a:cs typeface="Times New Roman" pitchFamily="-107" charset="0"/>
            </a:endParaRPr>
          </a:p>
          <a:p>
            <a:pPr>
              <a:spcBef>
                <a:spcPts val="313"/>
              </a:spcBef>
              <a:buFont typeface="Arial" charset="0"/>
              <a:buNone/>
            </a:pPr>
            <a:r>
              <a:rPr lang="en-US" sz="1200" u="sng" dirty="0" smtClean="0">
                <a:solidFill>
                  <a:srgbClr val="002060"/>
                </a:solidFill>
                <a:latin typeface="Times New Roman" pitchFamily="-107" charset="0"/>
              </a:rPr>
              <a:t> </a:t>
            </a:r>
          </a:p>
          <a:p>
            <a:pPr>
              <a:spcBef>
                <a:spcPts val="313"/>
              </a:spcBef>
              <a:buFont typeface="Arial" charset="0"/>
              <a:buNone/>
            </a:pPr>
            <a:endParaRPr lang="en-US" sz="1200" dirty="0" smtClean="0">
              <a:solidFill>
                <a:srgbClr val="002060"/>
              </a:solidFill>
              <a:latin typeface="Times New Roman" pitchFamily="-107" charset="0"/>
            </a:endParaRPr>
          </a:p>
          <a:p>
            <a:pPr>
              <a:spcBef>
                <a:spcPts val="313"/>
              </a:spcBef>
              <a:buFont typeface="Arial" charset="0"/>
              <a:buNone/>
            </a:pPr>
            <a:r>
              <a:rPr lang="en-US" sz="1200" dirty="0" smtClean="0">
                <a:solidFill>
                  <a:srgbClr val="002060"/>
                </a:solidFill>
                <a:latin typeface="Times New Roman" pitchFamily="-107" charset="0"/>
                <a:cs typeface="Times New Roman" pitchFamily="-107" charset="0"/>
              </a:rPr>
              <a:t/>
            </a:r>
            <a:br>
              <a:rPr lang="en-US" sz="1200" dirty="0" smtClean="0">
                <a:solidFill>
                  <a:srgbClr val="002060"/>
                </a:solidFill>
                <a:latin typeface="Times New Roman" pitchFamily="-107" charset="0"/>
                <a:cs typeface="Times New Roman" pitchFamily="-107" charset="0"/>
              </a:rPr>
            </a:br>
            <a:r>
              <a:rPr lang="en-US" sz="1400" i="1" dirty="0" smtClean="0">
                <a:solidFill>
                  <a:srgbClr val="002060"/>
                </a:solidFill>
                <a:latin typeface="Times New Roman" pitchFamily="-107" charset="0"/>
              </a:rPr>
              <a:t>  </a:t>
            </a:r>
            <a:endParaRPr lang="en-US" sz="1400"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6" name="Content Placeholder 5"/>
          <p:cNvSpPr>
            <a:spLocks noGrp="1"/>
          </p:cNvSpPr>
          <p:nvPr>
            <p:ph sz="quarter" idx="4"/>
          </p:nvPr>
        </p:nvSpPr>
        <p:spPr>
          <a:xfrm>
            <a:off x="4956058" y="1696244"/>
            <a:ext cx="4687888" cy="1511300"/>
          </a:xfrm>
        </p:spPr>
        <p:txBody>
          <a:bodyPr>
            <a:normAutofit/>
          </a:bodyPr>
          <a:lstStyle/>
          <a:p>
            <a:pPr marL="0" indent="0">
              <a:spcBef>
                <a:spcPts val="313"/>
              </a:spcBef>
              <a:buFont typeface="Arial" charset="0"/>
              <a:buNone/>
            </a:pPr>
            <a:r>
              <a:rPr lang="en-US" sz="1300" b="1" u="sng" dirty="0" smtClean="0">
                <a:solidFill>
                  <a:srgbClr val="002060"/>
                </a:solidFill>
                <a:latin typeface="Times New Roman" pitchFamily="-107" charset="0"/>
              </a:rPr>
              <a:t>Healthy Families Subcommittee </a:t>
            </a:r>
          </a:p>
          <a:p>
            <a:pPr marL="0" indent="0">
              <a:spcBef>
                <a:spcPts val="313"/>
              </a:spcBef>
              <a:buFont typeface="Arial" charset="0"/>
              <a:buNone/>
            </a:pPr>
            <a:r>
              <a:rPr lang="en-US" sz="1300" dirty="0" smtClean="0">
                <a:solidFill>
                  <a:srgbClr val="002060"/>
                </a:solidFill>
                <a:latin typeface="Times New Roman" pitchFamily="-107" charset="0"/>
              </a:rPr>
              <a:t>Shevrin D. "Shev" Jones [D-101]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Bobby Powell [D-88]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Sharon Pritchett [D-102]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Kevin Rader [D-81] </a:t>
            </a:r>
            <a:r>
              <a:rPr lang="en-US" sz="1300" i="1" dirty="0" smtClean="0">
                <a:solidFill>
                  <a:srgbClr val="002060"/>
                </a:solidFill>
                <a:latin typeface="Times New Roman" pitchFamily="-107" charset="0"/>
              </a:rPr>
              <a:t>  </a:t>
            </a:r>
            <a:r>
              <a:rPr lang="en-US" sz="1200" dirty="0" smtClean="0">
                <a:solidFill>
                  <a:srgbClr val="002060"/>
                </a:solidFill>
                <a:latin typeface="Times New Roman" pitchFamily="-107" charset="0"/>
              </a:rPr>
              <a:t/>
            </a:r>
            <a:br>
              <a:rPr lang="en-US" sz="1200" dirty="0" smtClean="0">
                <a:solidFill>
                  <a:srgbClr val="002060"/>
                </a:solidFill>
                <a:latin typeface="Times New Roman" pitchFamily="-107" charset="0"/>
              </a:rPr>
            </a:b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b="1"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8" name="Right Arrow 7"/>
          <p:cNvSpPr/>
          <p:nvPr/>
        </p:nvSpPr>
        <p:spPr>
          <a:xfrm>
            <a:off x="3429508" y="2202712"/>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3" name="TextBox 2"/>
          <p:cNvSpPr txBox="1"/>
          <p:nvPr/>
        </p:nvSpPr>
        <p:spPr>
          <a:xfrm>
            <a:off x="81859" y="3179841"/>
            <a:ext cx="3012363" cy="1446550"/>
          </a:xfrm>
          <a:prstGeom prst="rect">
            <a:avLst/>
          </a:prstGeom>
          <a:noFill/>
        </p:spPr>
        <p:txBody>
          <a:bodyPr wrap="none" rtlCol="0">
            <a:spAutoFit/>
          </a:bodyPr>
          <a:lstStyle/>
          <a:p>
            <a:r>
              <a:rPr lang="en-US" b="1" dirty="0" smtClean="0">
                <a:solidFill>
                  <a:srgbClr val="002060"/>
                </a:solidFill>
                <a:latin typeface="Times New Roman" pitchFamily="18" charset="0"/>
                <a:cs typeface="Times New Roman" pitchFamily="18" charset="0"/>
              </a:rPr>
              <a:t>Hispanic Legislative Caucus</a:t>
            </a:r>
          </a:p>
          <a:p>
            <a:endParaRPr lang="en-US" sz="1300" b="1" u="sng" dirty="0" smtClean="0">
              <a:solidFill>
                <a:srgbClr val="002060"/>
              </a:solidFill>
              <a:latin typeface="Times New Roman" pitchFamily="18" charset="0"/>
              <a:cs typeface="Times New Roman" pitchFamily="18" charset="0"/>
            </a:endParaRPr>
          </a:p>
          <a:p>
            <a:r>
              <a:rPr lang="en-US" sz="1300" b="1" u="sng" dirty="0" smtClean="0">
                <a:solidFill>
                  <a:srgbClr val="002060"/>
                </a:solidFill>
                <a:latin typeface="Times New Roman" pitchFamily="18" charset="0"/>
                <a:cs typeface="Times New Roman" pitchFamily="18" charset="0"/>
              </a:rPr>
              <a:t>Health and Human Services Committee</a:t>
            </a:r>
          </a:p>
          <a:p>
            <a:r>
              <a:rPr lang="en-US" sz="1300" dirty="0" smtClean="0">
                <a:solidFill>
                  <a:srgbClr val="002060"/>
                </a:solidFill>
                <a:latin typeface="Times New Roman" pitchFamily="18" charset="0"/>
                <a:cs typeface="Times New Roman" pitchFamily="18" charset="0"/>
              </a:rPr>
              <a:t> </a:t>
            </a:r>
            <a:r>
              <a:rPr lang="en-US" sz="1300" i="1" dirty="0" smtClean="0">
                <a:solidFill>
                  <a:srgbClr val="002060"/>
                </a:solidFill>
                <a:latin typeface="Times New Roman" pitchFamily="18" charset="0"/>
                <a:cs typeface="Times New Roman" pitchFamily="18"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endParaRPr lang="en-US" sz="1300" dirty="0" smtClean="0">
              <a:solidFill>
                <a:srgbClr val="002060"/>
              </a:solidFill>
            </a:endParaRPr>
          </a:p>
          <a:p>
            <a:endParaRPr lang="en-US" dirty="0">
              <a:solidFill>
                <a:prstClr val="black"/>
              </a:solidFill>
            </a:endParaRPr>
          </a:p>
        </p:txBody>
      </p:sp>
      <p:sp>
        <p:nvSpPr>
          <p:cNvPr id="5" name="TextBox 4"/>
          <p:cNvSpPr txBox="1"/>
          <p:nvPr/>
        </p:nvSpPr>
        <p:spPr>
          <a:xfrm>
            <a:off x="5029200" y="3518396"/>
            <a:ext cx="2499402" cy="769441"/>
          </a:xfrm>
          <a:prstGeom prst="rect">
            <a:avLst/>
          </a:prstGeom>
          <a:noFill/>
        </p:spPr>
        <p:txBody>
          <a:bodyPr wrap="none" rtlCol="0">
            <a:spAutoFit/>
          </a:bodyPr>
          <a:lstStyle/>
          <a:p>
            <a:r>
              <a:rPr lang="en-US" sz="1300" b="1" u="sng" dirty="0" smtClean="0">
                <a:solidFill>
                  <a:srgbClr val="002060"/>
                </a:solidFill>
                <a:latin typeface="Times New Roman" pitchFamily="-107" charset="0"/>
              </a:rPr>
              <a:t>Healthy Families Subcommittee </a:t>
            </a:r>
          </a:p>
          <a:p>
            <a:r>
              <a:rPr lang="en-US" sz="1300" dirty="0" smtClean="0">
                <a:solidFill>
                  <a:srgbClr val="002060"/>
                </a:solidFill>
                <a:latin typeface="Times New Roman" pitchFamily="18" charset="0"/>
                <a:cs typeface="Times New Roman" pitchFamily="18" charset="0"/>
              </a:rPr>
              <a:t>Ray Wesley Rodrigues [R-76]</a:t>
            </a:r>
            <a:endParaRPr lang="en-US" sz="1300" b="1" u="sng" dirty="0" smtClean="0">
              <a:solidFill>
                <a:srgbClr val="002060"/>
              </a:solidFill>
              <a:latin typeface="Times New Roman" pitchFamily="-107" charset="0"/>
            </a:endParaRPr>
          </a:p>
          <a:p>
            <a:endParaRPr lang="en-US" dirty="0">
              <a:solidFill>
                <a:prstClr val="black"/>
              </a:solidFill>
            </a:endParaRPr>
          </a:p>
        </p:txBody>
      </p:sp>
      <p:sp>
        <p:nvSpPr>
          <p:cNvPr id="7" name="Right Arrow 6"/>
          <p:cNvSpPr/>
          <p:nvPr/>
        </p:nvSpPr>
        <p:spPr>
          <a:xfrm>
            <a:off x="3429000" y="35183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38</a:t>
            </a:fld>
            <a:endParaRPr lang="en-US" dirty="0"/>
          </a:p>
        </p:txBody>
      </p:sp>
    </p:spTree>
    <p:extLst>
      <p:ext uri="{BB962C8B-B14F-4D97-AF65-F5344CB8AC3E}">
        <p14:creationId xmlns:p14="http://schemas.microsoft.com/office/powerpoint/2010/main" val="3389475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76200"/>
            <a:ext cx="8229600" cy="1143000"/>
          </a:xfrm>
        </p:spPr>
        <p:txBody>
          <a:bodyPr/>
          <a:lstStyle/>
          <a:p>
            <a:r>
              <a:rPr lang="en-US" sz="3200" dirty="0" smtClean="0">
                <a:latin typeface="Times New Roman" pitchFamily="-107" charset="0"/>
              </a:rPr>
              <a:t>IDA Funding: House Committee Members (HHS) and Sponsored Legislation</a:t>
            </a:r>
          </a:p>
        </p:txBody>
      </p:sp>
      <p:sp>
        <p:nvSpPr>
          <p:cNvPr id="4" name="Content Placeholder 3"/>
          <p:cNvSpPr>
            <a:spLocks noGrp="1"/>
          </p:cNvSpPr>
          <p:nvPr>
            <p:ph sz="half" idx="2"/>
          </p:nvPr>
        </p:nvSpPr>
        <p:spPr>
          <a:xfrm>
            <a:off x="152400" y="990600"/>
            <a:ext cx="6689725" cy="4191000"/>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300" u="sng" dirty="0" smtClean="0">
              <a:solidFill>
                <a:srgbClr val="002060"/>
              </a:solidFill>
              <a:latin typeface="Times New Roman" pitchFamily="-107" charset="0"/>
            </a:endParaRPr>
          </a:p>
          <a:p>
            <a:pPr>
              <a:buFont typeface="Arial" charset="0"/>
              <a:buNone/>
            </a:pPr>
            <a:r>
              <a:rPr lang="en-US" sz="1300" b="1" u="sng" dirty="0" smtClean="0">
                <a:solidFill>
                  <a:srgbClr val="002060"/>
                </a:solidFill>
                <a:latin typeface="Times New Roman" pitchFamily="-107" charset="0"/>
              </a:rPr>
              <a:t>Health and Human Services Committee</a:t>
            </a:r>
          </a:p>
          <a:p>
            <a:pPr>
              <a:buFont typeface="Arial" charset="0"/>
              <a:buNone/>
            </a:pPr>
            <a:endParaRPr lang="en-US" sz="1300" b="1" dirty="0" smtClean="0">
              <a:solidFill>
                <a:srgbClr val="002060"/>
              </a:solidFill>
              <a:latin typeface="Times New Roman" pitchFamily="-107" charset="0"/>
            </a:endParaRPr>
          </a:p>
          <a:p>
            <a:pPr>
              <a:buFont typeface="Arial" charset="0"/>
              <a:buNone/>
            </a:pPr>
            <a:r>
              <a:rPr lang="en-US" sz="1300" b="1" dirty="0" smtClean="0">
                <a:solidFill>
                  <a:srgbClr val="002060"/>
                </a:solidFill>
                <a:latin typeface="Times New Roman" pitchFamily="-107" charset="0"/>
              </a:rPr>
              <a:t>Office of Minority Health (HB 459) </a:t>
            </a:r>
          </a:p>
          <a:p>
            <a:pPr>
              <a:buFont typeface="Wingdings" pitchFamily="-107" charset="2"/>
              <a:buChar char="q"/>
            </a:pPr>
            <a:r>
              <a:rPr lang="en-US" sz="1300" dirty="0" smtClean="0">
                <a:solidFill>
                  <a:srgbClr val="002060"/>
                </a:solidFill>
                <a:latin typeface="Times New Roman" pitchFamily="-107" charset="0"/>
                <a:cs typeface="Times New Roman" pitchFamily="-107" charset="0"/>
              </a:rPr>
              <a:t>Mia L. Jones [D-14] </a:t>
            </a:r>
            <a:r>
              <a:rPr lang="en-US" sz="1300" i="1" dirty="0" smtClean="0">
                <a:solidFill>
                  <a:srgbClr val="002060"/>
                </a:solidFill>
                <a:latin typeface="Times New Roman" pitchFamily="-107" charset="0"/>
                <a:cs typeface="Times New Roman" pitchFamily="-107" charset="0"/>
              </a:rPr>
              <a:t>  Democratic Ranking Member</a:t>
            </a:r>
            <a:r>
              <a:rPr lang="en-US" sz="1300" dirty="0" smtClean="0">
                <a:solidFill>
                  <a:srgbClr val="002060"/>
                </a:solidFill>
                <a:latin typeface="Times New Roman" pitchFamily="-107" charset="0"/>
                <a:cs typeface="Times New Roman" pitchFamily="-107" charset="0"/>
              </a:rPr>
              <a:t/>
            </a:r>
            <a:br>
              <a:rPr lang="en-US" sz="1300" dirty="0" smtClean="0">
                <a:solidFill>
                  <a:srgbClr val="002060"/>
                </a:solidFill>
                <a:latin typeface="Times New Roman" pitchFamily="-107" charset="0"/>
                <a:cs typeface="Times New Roman" pitchFamily="-107" charset="0"/>
              </a:rPr>
            </a:br>
            <a:endParaRPr lang="en-US" sz="1300" b="1" dirty="0" smtClean="0">
              <a:solidFill>
                <a:srgbClr val="002060"/>
              </a:solidFill>
              <a:latin typeface="Times New Roman" pitchFamily="-107" charset="0"/>
            </a:endParaRPr>
          </a:p>
          <a:p>
            <a:pPr>
              <a:buFont typeface="Arial" charset="0"/>
              <a:buNone/>
            </a:pPr>
            <a:r>
              <a:rPr lang="en-US" sz="1300" b="1" dirty="0" smtClean="0">
                <a:solidFill>
                  <a:srgbClr val="002060"/>
                </a:solidFill>
                <a:latin typeface="Times New Roman" pitchFamily="-107" charset="0"/>
              </a:rPr>
              <a:t>Career and Adult Education Programs (HB 331)</a:t>
            </a:r>
          </a:p>
          <a:p>
            <a:pPr>
              <a:buFont typeface="Arial" charset="0"/>
              <a:buNone/>
            </a:pPr>
            <a:r>
              <a:rPr lang="en-US" sz="1300" b="1" dirty="0" smtClean="0">
                <a:solidFill>
                  <a:srgbClr val="002060"/>
                </a:solidFill>
                <a:latin typeface="Times New Roman" pitchFamily="-107" charset="0"/>
              </a:rPr>
              <a:t>OGSR/Economic Development Agencies (HB 7115)</a:t>
            </a:r>
          </a:p>
          <a:p>
            <a:pPr>
              <a:buFont typeface="Wingdings" pitchFamily="-107" charset="2"/>
              <a:buChar char="q"/>
            </a:pPr>
            <a:r>
              <a:rPr lang="en-US" sz="1300" dirty="0" smtClean="0">
                <a:solidFill>
                  <a:srgbClr val="002060"/>
                </a:solidFill>
                <a:latin typeface="Times New Roman" pitchFamily="-107" charset="0"/>
                <a:cs typeface="Times New Roman" pitchFamily="-107" charset="0"/>
              </a:rPr>
              <a:t>Jimmy Patronis [R-06] </a:t>
            </a:r>
            <a:r>
              <a:rPr lang="en-US" sz="1300" i="1" dirty="0" smtClean="0">
                <a:solidFill>
                  <a:srgbClr val="002060"/>
                </a:solidFill>
                <a:latin typeface="Times New Roman" pitchFamily="-107" charset="0"/>
                <a:cs typeface="Times New Roman" pitchFamily="-107" charset="0"/>
              </a:rPr>
              <a:t> </a:t>
            </a:r>
            <a:endParaRPr lang="en-US" sz="1300" b="1"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r>
              <a:rPr lang="en-US" sz="1300" b="1" dirty="0" smtClean="0">
                <a:solidFill>
                  <a:srgbClr val="002060"/>
                </a:solidFill>
                <a:latin typeface="Times New Roman" pitchFamily="-107" charset="0"/>
              </a:rPr>
              <a:t>Title Loans (HB 877) </a:t>
            </a:r>
          </a:p>
          <a:p>
            <a:pPr>
              <a:buFont typeface="Wingdings" pitchFamily="-107" charset="2"/>
              <a:buChar char="q"/>
            </a:pPr>
            <a:r>
              <a:rPr lang="en-US" sz="1300" dirty="0" smtClean="0">
                <a:solidFill>
                  <a:srgbClr val="002060"/>
                </a:solidFill>
                <a:latin typeface="Times New Roman" pitchFamily="-107" charset="0"/>
                <a:cs typeface="Times New Roman" pitchFamily="-107" charset="0"/>
              </a:rPr>
              <a:t>Joseph A. "Joe" Gibbons  [D-100] </a:t>
            </a:r>
          </a:p>
          <a:p>
            <a:pPr>
              <a:buFont typeface="Arial" charset="0"/>
              <a:buNone/>
            </a:pPr>
            <a:endParaRPr lang="en-US" sz="1400" b="1" dirty="0" smtClean="0">
              <a:solidFill>
                <a:srgbClr val="002060"/>
              </a:solidFill>
              <a:latin typeface="Times New Roman" pitchFamily="-107" charset="0"/>
            </a:endParaRPr>
          </a:p>
          <a:p>
            <a:pPr>
              <a:buFont typeface="Wingdings" pitchFamily="-107" charset="2"/>
              <a:buChar char="q"/>
            </a:pPr>
            <a:endParaRPr lang="en-US" sz="1300" b="1"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p:txBody>
      </p:sp>
      <p:sp>
        <p:nvSpPr>
          <p:cNvPr id="104452" name="Text Placeholder 4"/>
          <p:cNvSpPr>
            <a:spLocks noGrp="1"/>
          </p:cNvSpPr>
          <p:nvPr>
            <p:ph type="body" sz="quarter" idx="3"/>
          </p:nvPr>
        </p:nvSpPr>
        <p:spPr>
          <a:xfrm>
            <a:off x="3048000" y="5586523"/>
            <a:ext cx="5867400" cy="2514600"/>
          </a:xfrm>
        </p:spPr>
        <p:txBody>
          <a:bodyPr/>
          <a:lstStyle/>
          <a:p>
            <a:endParaRPr lang="en-US" sz="1300" b="0" dirty="0" smtClean="0">
              <a:latin typeface="Times New Roman" pitchFamily="-107" charset="0"/>
            </a:endParaRPr>
          </a:p>
          <a:p>
            <a:endParaRPr lang="en-US" sz="1300" b="0" dirty="0" smtClean="0">
              <a:latin typeface="Times New Roman" pitchFamily="-107" charset="0"/>
            </a:endParaRPr>
          </a:p>
        </p:txBody>
      </p:sp>
      <p:sp>
        <p:nvSpPr>
          <p:cNvPr id="6" name="Content Placeholder 5"/>
          <p:cNvSpPr>
            <a:spLocks noGrp="1"/>
          </p:cNvSpPr>
          <p:nvPr>
            <p:ph sz="quarter" idx="4"/>
          </p:nvPr>
        </p:nvSpPr>
        <p:spPr>
          <a:xfrm>
            <a:off x="4795838" y="1828800"/>
            <a:ext cx="5257800" cy="4648200"/>
          </a:xfrm>
        </p:spPr>
        <p:txBody>
          <a:bodyPr>
            <a:normAutofit/>
          </a:bodyPr>
          <a:lstStyle/>
          <a:p>
            <a:pPr marL="0" indent="0">
              <a:buFont typeface="Arial" charset="0"/>
              <a:buNone/>
            </a:pPr>
            <a:r>
              <a:rPr lang="en-US" sz="1300" b="1" u="sng" dirty="0" smtClean="0">
                <a:solidFill>
                  <a:srgbClr val="002060"/>
                </a:solidFill>
                <a:latin typeface="Times New Roman" pitchFamily="-107" charset="0"/>
              </a:rPr>
              <a:t>Healthy Families Subcommittee</a:t>
            </a:r>
          </a:p>
          <a:p>
            <a:pPr marL="0" indent="0">
              <a:buFont typeface="Arial" charset="0"/>
              <a:buNone/>
            </a:pP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b="1" dirty="0" smtClean="0">
                <a:solidFill>
                  <a:srgbClr val="002060"/>
                </a:solidFill>
                <a:latin typeface="Times New Roman" pitchFamily="-107" charset="0"/>
              </a:rPr>
              <a:t>Department of Economic Opportunity (HB 7007)</a:t>
            </a:r>
          </a:p>
          <a:p>
            <a:pPr marL="0" indent="0">
              <a:buFont typeface="Arial" charset="0"/>
              <a:buNone/>
            </a:pPr>
            <a:r>
              <a:rPr lang="en-US" sz="1300" b="1" dirty="0" smtClean="0">
                <a:solidFill>
                  <a:srgbClr val="002060"/>
                </a:solidFill>
                <a:latin typeface="Times New Roman" pitchFamily="-107" charset="0"/>
              </a:rPr>
              <a:t>Unemployment Compensation Benefits (HB 319)</a:t>
            </a:r>
          </a:p>
          <a:p>
            <a:pPr marL="0" indent="0">
              <a:buFont typeface="Wingdings" pitchFamily="-107" charset="2"/>
              <a:buChar char="q"/>
            </a:pPr>
            <a:r>
              <a:rPr lang="en-US" sz="1300" dirty="0" smtClean="0">
                <a:solidFill>
                  <a:srgbClr val="002060"/>
                </a:solidFill>
                <a:latin typeface="Times New Roman" pitchFamily="-107" charset="0"/>
              </a:rPr>
              <a:t>    Carlos Trujillo [R-105] </a:t>
            </a:r>
            <a:endParaRPr lang="en-US" sz="1300" b="1" dirty="0" smtClean="0">
              <a:solidFill>
                <a:srgbClr val="002060"/>
              </a:solidFill>
              <a:latin typeface="Times New Roman" pitchFamily="-107" charset="0"/>
            </a:endParaRPr>
          </a:p>
          <a:p>
            <a:pPr marL="0" indent="0">
              <a:buFont typeface="Arial" charset="0"/>
              <a:buNone/>
            </a:pPr>
            <a:endParaRPr lang="en-US" sz="1300" b="1" dirty="0" smtClean="0">
              <a:solidFill>
                <a:srgbClr val="002060"/>
              </a:solidFill>
              <a:latin typeface="Times New Roman" pitchFamily="-107" charset="0"/>
            </a:endParaRPr>
          </a:p>
          <a:p>
            <a:pPr marL="0" indent="0">
              <a:buFont typeface="Arial" charset="0"/>
              <a:buNone/>
            </a:pPr>
            <a:r>
              <a:rPr lang="en-US" sz="1300" b="1" dirty="0" smtClean="0">
                <a:solidFill>
                  <a:srgbClr val="002060"/>
                </a:solidFill>
                <a:latin typeface="Times New Roman" pitchFamily="-107" charset="0"/>
              </a:rPr>
              <a:t>Enterprise Zones/City of Delray Beach (HB 255)</a:t>
            </a:r>
          </a:p>
          <a:p>
            <a:pPr marL="0" indent="0">
              <a:buFont typeface="Arial" charset="0"/>
              <a:buNone/>
            </a:pPr>
            <a:r>
              <a:rPr lang="en-US" sz="1300" b="1" dirty="0" smtClean="0">
                <a:solidFill>
                  <a:srgbClr val="002060"/>
                </a:solidFill>
                <a:latin typeface="Times New Roman" pitchFamily="-107" charset="0"/>
              </a:rPr>
              <a:t>Job Incentives (HB 207)</a:t>
            </a:r>
          </a:p>
          <a:p>
            <a:pPr marL="0" indent="0">
              <a:buFont typeface="Arial" charset="0"/>
              <a:buNone/>
            </a:pPr>
            <a:r>
              <a:rPr lang="en-US" sz="1300" b="1" dirty="0" smtClean="0">
                <a:solidFill>
                  <a:srgbClr val="002060"/>
                </a:solidFill>
                <a:latin typeface="Times New Roman" pitchFamily="-107" charset="0"/>
              </a:rPr>
              <a:t>Employment of the Homeless (HB 197)</a:t>
            </a:r>
          </a:p>
          <a:p>
            <a:pPr marL="0" indent="0">
              <a:buFont typeface="Wingdings" pitchFamily="-107" charset="2"/>
              <a:buChar char="q"/>
            </a:pPr>
            <a:r>
              <a:rPr lang="en-US" sz="1300" dirty="0" smtClean="0">
                <a:solidFill>
                  <a:srgbClr val="002060"/>
                </a:solidFill>
                <a:latin typeface="Times New Roman" pitchFamily="-107" charset="0"/>
              </a:rPr>
              <a:t>     Lori Berman [D-90] </a:t>
            </a:r>
            <a:r>
              <a:rPr lang="en-US" sz="1300" i="1" dirty="0" smtClean="0">
                <a:solidFill>
                  <a:srgbClr val="002060"/>
                </a:solidFill>
                <a:latin typeface="Times New Roman" pitchFamily="-107" charset="0"/>
              </a:rPr>
              <a:t>  Democratic Ranking Member</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b="1" dirty="0" smtClean="0">
                <a:solidFill>
                  <a:srgbClr val="002060"/>
                </a:solidFill>
                <a:latin typeface="Times New Roman" pitchFamily="-107" charset="0"/>
              </a:rPr>
              <a:t/>
            </a:r>
            <a:br>
              <a:rPr lang="en-US" sz="1300" b="1" dirty="0" smtClean="0">
                <a:solidFill>
                  <a:srgbClr val="002060"/>
                </a:solidFill>
                <a:latin typeface="Times New Roman" pitchFamily="-107" charset="0"/>
              </a:rPr>
            </a:b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346536"/>
            <a:ext cx="2743200" cy="2497287"/>
          </a:xfrm>
          <a:prstGeom prst="rect">
            <a:avLst/>
          </a:prstGeom>
        </p:spPr>
      </p:pic>
      <p:sp>
        <p:nvSpPr>
          <p:cNvPr id="3" name="Slide Number Placeholder 2"/>
          <p:cNvSpPr>
            <a:spLocks noGrp="1"/>
          </p:cNvSpPr>
          <p:nvPr>
            <p:ph type="sldNum" sz="quarter" idx="12"/>
          </p:nvPr>
        </p:nvSpPr>
        <p:spPr/>
        <p:txBody>
          <a:bodyPr/>
          <a:lstStyle/>
          <a:p>
            <a:fld id="{1538993E-0A0A-4F45-BE39-98126E5B561B}" type="slidenum">
              <a:rPr lang="en-US" smtClean="0"/>
              <a:pPr/>
              <a:t>39</a:t>
            </a:fld>
            <a:endParaRPr lang="en-US" dirty="0"/>
          </a:p>
        </p:txBody>
      </p:sp>
      <p:sp>
        <p:nvSpPr>
          <p:cNvPr id="8" name="Right Arrow 7"/>
          <p:cNvSpPr/>
          <p:nvPr/>
        </p:nvSpPr>
        <p:spPr>
          <a:xfrm>
            <a:off x="3429000" y="3522921"/>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Tree>
    <p:extLst>
      <p:ext uri="{BB962C8B-B14F-4D97-AF65-F5344CB8AC3E}">
        <p14:creationId xmlns:p14="http://schemas.microsoft.com/office/powerpoint/2010/main" val="3816444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Featured Speaker</a:t>
            </a:r>
            <a:endParaRPr lang="en-US" dirty="0"/>
          </a:p>
        </p:txBody>
      </p:sp>
      <p:sp>
        <p:nvSpPr>
          <p:cNvPr id="3" name="Content Placeholder 2"/>
          <p:cNvSpPr>
            <a:spLocks noGrp="1"/>
          </p:cNvSpPr>
          <p:nvPr>
            <p:ph sz="half" idx="1"/>
          </p:nvPr>
        </p:nvSpPr>
        <p:spPr>
          <a:xfrm>
            <a:off x="457200" y="1752600"/>
            <a:ext cx="4038600" cy="3992563"/>
          </a:xfrm>
        </p:spPr>
        <p:txBody>
          <a:bodyPr/>
          <a:lstStyle/>
          <a:p>
            <a:pPr marL="0" indent="0">
              <a:buNone/>
            </a:pPr>
            <a:r>
              <a:rPr lang="en-US" b="1" dirty="0" smtClean="0"/>
              <a:t>PICO United Florida </a:t>
            </a:r>
          </a:p>
          <a:p>
            <a:pPr marL="0" indent="0">
              <a:buNone/>
            </a:pPr>
            <a:endParaRPr lang="en-US" b="1" dirty="0"/>
          </a:p>
          <a:p>
            <a:pPr marL="0" indent="0">
              <a:buNone/>
            </a:pPr>
            <a:r>
              <a:rPr lang="en-US" sz="1800" b="1" dirty="0" smtClean="0"/>
              <a:t>… </a:t>
            </a:r>
            <a:r>
              <a:rPr lang="en-US" sz="1800" dirty="0" smtClean="0"/>
              <a:t>has as its mission to build a powerful  </a:t>
            </a:r>
            <a:r>
              <a:rPr lang="en-US" sz="1800" dirty="0"/>
              <a:t>multicultural non partisan network of congregation community organizations in Florida that will address systemic racial and economic issues that cause poverty for our </a:t>
            </a:r>
            <a:r>
              <a:rPr lang="en-US" sz="1800" dirty="0" smtClean="0"/>
              <a:t>families</a:t>
            </a:r>
            <a:r>
              <a:rPr lang="en-US" sz="1800" dirty="0"/>
              <a:t>  </a:t>
            </a:r>
          </a:p>
          <a:p>
            <a:endParaRPr lang="en-US" sz="1800" dirty="0"/>
          </a:p>
        </p:txBody>
      </p:sp>
      <p:sp>
        <p:nvSpPr>
          <p:cNvPr id="5" name="Slide Number Placeholder 4"/>
          <p:cNvSpPr>
            <a:spLocks noGrp="1"/>
          </p:cNvSpPr>
          <p:nvPr>
            <p:ph type="sldNum" sz="quarter" idx="12"/>
          </p:nvPr>
        </p:nvSpPr>
        <p:spPr/>
        <p:txBody>
          <a:bodyPr/>
          <a:lstStyle/>
          <a:p>
            <a:fld id="{00E4C065-74C1-44F7-8289-D28EA92E3163}" type="slidenum">
              <a:rPr lang="en-US" smtClean="0"/>
              <a:pPr/>
              <a:t>4</a:t>
            </a:fld>
            <a:endParaRPr lang="en-US" dirty="0"/>
          </a:p>
        </p:txBody>
      </p:sp>
      <p:pic>
        <p:nvPicPr>
          <p:cNvPr id="6" name="Content Placeholder 5" descr="Logo Here"/>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10200" y="5181600"/>
            <a:ext cx="3152775" cy="771525"/>
          </a:xfrm>
          <a:prstGeom prst="rect">
            <a:avLst/>
          </a:prstGeom>
          <a:noFill/>
          <a:ln>
            <a:noFill/>
          </a:ln>
        </p:spPr>
      </p:pic>
      <p:sp>
        <p:nvSpPr>
          <p:cNvPr id="8" name="TextBox 7"/>
          <p:cNvSpPr txBox="1"/>
          <p:nvPr/>
        </p:nvSpPr>
        <p:spPr>
          <a:xfrm>
            <a:off x="5410200" y="4038600"/>
            <a:ext cx="29718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Peter Phillips</a:t>
            </a:r>
          </a:p>
          <a:p>
            <a:r>
              <a:rPr lang="en-US" dirty="0" smtClean="0">
                <a:latin typeface="Times New Roman" pitchFamily="18" charset="0"/>
                <a:cs typeface="Times New Roman" pitchFamily="18" charset="0"/>
              </a:rPr>
              <a:t>Executive Director</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905000"/>
            <a:ext cx="2540000" cy="1905000"/>
          </a:xfrm>
          <a:prstGeom prst="rect">
            <a:avLst/>
          </a:prstGeom>
        </p:spPr>
      </p:pic>
    </p:spTree>
    <p:extLst>
      <p:ext uri="{BB962C8B-B14F-4D97-AF65-F5344CB8AC3E}">
        <p14:creationId xmlns:p14="http://schemas.microsoft.com/office/powerpoint/2010/main" val="543420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IDA Funding: Potential Champion (House HHS) </a:t>
            </a:r>
            <a:endParaRPr lang="en-US" sz="3200" dirty="0"/>
          </a:p>
        </p:txBody>
      </p:sp>
      <p:sp>
        <p:nvSpPr>
          <p:cNvPr id="3" name="Content Placeholder 2"/>
          <p:cNvSpPr>
            <a:spLocks noGrp="1"/>
          </p:cNvSpPr>
          <p:nvPr>
            <p:ph sz="half" idx="1"/>
          </p:nvPr>
        </p:nvSpPr>
        <p:spPr>
          <a:xfrm>
            <a:off x="304800" y="1600200"/>
            <a:ext cx="4876800" cy="4724400"/>
          </a:xfrm>
        </p:spPr>
        <p:txBody>
          <a:bodyPr/>
          <a:lstStyle/>
          <a:p>
            <a:pPr marL="0" indent="0">
              <a:buNone/>
            </a:pPr>
            <a:r>
              <a:rPr lang="en-US" sz="2000" b="1" i="1" dirty="0" smtClean="0"/>
              <a:t>Health and Human Services Committee</a:t>
            </a:r>
            <a:endParaRPr lang="en-US" sz="2000" b="1" i="1" dirty="0"/>
          </a:p>
          <a:p>
            <a:pPr marL="0" indent="0">
              <a:buNone/>
            </a:pPr>
            <a:endParaRPr lang="en-US" sz="2000" dirty="0" smtClean="0"/>
          </a:p>
          <a:p>
            <a:pPr marL="0" indent="0">
              <a:spcBef>
                <a:spcPts val="312"/>
              </a:spcBef>
              <a:buNone/>
            </a:pPr>
            <a:r>
              <a:rPr lang="en-US" sz="2000" dirty="0" smtClean="0"/>
              <a:t>Jimmy Patronis [R-06]</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Career and Adult Education Programs bill (HB 331)</a:t>
            </a:r>
          </a:p>
          <a:p>
            <a:pPr>
              <a:spcBef>
                <a:spcPts val="312"/>
              </a:spcBef>
              <a:buFont typeface="Wingdings" pitchFamily="2" charset="2"/>
              <a:buChar char="q"/>
            </a:pPr>
            <a:r>
              <a:rPr lang="en-US" sz="1600" dirty="0" smtClean="0"/>
              <a:t>Sponsored Economic Development Agencies bill (HB 7115)</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Panhandle Region </a:t>
            </a:r>
            <a:endParaRPr lang="en-US" sz="1600" dirty="0"/>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2209800"/>
            <a:ext cx="2628900" cy="3505200"/>
          </a:xfrm>
        </p:spPr>
      </p:pic>
      <p:sp>
        <p:nvSpPr>
          <p:cNvPr id="4" name="Slide Number Placeholder 3"/>
          <p:cNvSpPr>
            <a:spLocks noGrp="1"/>
          </p:cNvSpPr>
          <p:nvPr>
            <p:ph type="sldNum" sz="quarter" idx="12"/>
          </p:nvPr>
        </p:nvSpPr>
        <p:spPr/>
        <p:txBody>
          <a:bodyPr/>
          <a:lstStyle/>
          <a:p>
            <a:fld id="{00E4C065-74C1-44F7-8289-D28EA92E3163}" type="slidenum">
              <a:rPr lang="en-US" smtClean="0"/>
              <a:pPr/>
              <a:t>40</a:t>
            </a:fld>
            <a:endParaRPr lang="en-US" dirty="0"/>
          </a:p>
        </p:txBody>
      </p:sp>
    </p:spTree>
    <p:extLst>
      <p:ext uri="{BB962C8B-B14F-4D97-AF65-F5344CB8AC3E}">
        <p14:creationId xmlns:p14="http://schemas.microsoft.com/office/powerpoint/2010/main" val="3919407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HHS)  </a:t>
            </a:r>
          </a:p>
        </p:txBody>
      </p:sp>
      <p:sp>
        <p:nvSpPr>
          <p:cNvPr id="3" name="Content Placeholder 2"/>
          <p:cNvSpPr>
            <a:spLocks noGrp="1"/>
          </p:cNvSpPr>
          <p:nvPr>
            <p:ph sz="half" idx="1"/>
          </p:nvPr>
        </p:nvSpPr>
        <p:spPr>
          <a:xfrm>
            <a:off x="304800" y="1600200"/>
            <a:ext cx="4876800" cy="4724400"/>
          </a:xfrm>
        </p:spPr>
        <p:txBody>
          <a:bodyPr/>
          <a:lstStyle/>
          <a:p>
            <a:pPr marL="0" indent="0">
              <a:buNone/>
            </a:pPr>
            <a:r>
              <a:rPr lang="en-US" sz="2000" b="1" i="1" dirty="0" smtClean="0"/>
              <a:t>Health and Human Services Committee</a:t>
            </a:r>
            <a:endParaRPr lang="en-US" sz="2000" b="1" i="1" dirty="0"/>
          </a:p>
          <a:p>
            <a:pPr marL="0" indent="0">
              <a:buNone/>
            </a:pPr>
            <a:endParaRPr lang="en-US" sz="2000" dirty="0" smtClean="0"/>
          </a:p>
          <a:p>
            <a:pPr marL="0" indent="0">
              <a:spcBef>
                <a:spcPts val="312"/>
              </a:spcBef>
              <a:buNone/>
            </a:pPr>
            <a:r>
              <a:rPr lang="en-US" sz="2000" dirty="0" smtClean="0"/>
              <a:t>Mia L. Jones [D-14]</a:t>
            </a:r>
          </a:p>
          <a:p>
            <a:pPr marL="0" indent="0">
              <a:spcBef>
                <a:spcPts val="312"/>
              </a:spcBef>
              <a:buNone/>
            </a:pPr>
            <a:endParaRPr lang="en-US" sz="1600" b="1" dirty="0" smtClean="0"/>
          </a:p>
          <a:p>
            <a:pPr marL="0" indent="0">
              <a:spcBef>
                <a:spcPts val="312"/>
              </a:spcBef>
              <a:buNone/>
            </a:pPr>
            <a:r>
              <a:rPr lang="en-US" sz="1600" b="1" dirty="0" smtClean="0"/>
              <a:t>Influence</a:t>
            </a:r>
          </a:p>
          <a:p>
            <a:pPr>
              <a:spcBef>
                <a:spcPts val="312"/>
              </a:spcBef>
              <a:buFont typeface="Wingdings" pitchFamily="2" charset="2"/>
              <a:buChar char="q"/>
            </a:pPr>
            <a:r>
              <a:rPr lang="en-US" sz="1600" dirty="0" smtClean="0"/>
              <a:t>Democratic Ranking Member on Health and Human Services Committee</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Office of Minority Health bill (HB 459)</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(Duval)</a:t>
            </a:r>
          </a:p>
          <a:p>
            <a:pPr>
              <a:spcBef>
                <a:spcPts val="312"/>
              </a:spcBef>
              <a:buFont typeface="Wingdings" pitchFamily="2" charset="2"/>
              <a:buChar char="q"/>
            </a:pPr>
            <a:r>
              <a:rPr lang="en-US" sz="1600" dirty="0" smtClean="0"/>
              <a:t>Northeast Florida </a:t>
            </a:r>
            <a:endParaRPr lang="en-US" sz="1600" dirty="0"/>
          </a:p>
          <a:p>
            <a:pPr marL="0" indent="0">
              <a:buNone/>
            </a:pP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3600" y="2286000"/>
            <a:ext cx="2171700" cy="2895600"/>
          </a:xfrm>
        </p:spPr>
      </p:pic>
      <p:sp>
        <p:nvSpPr>
          <p:cNvPr id="4" name="Slide Number Placeholder 3"/>
          <p:cNvSpPr>
            <a:spLocks noGrp="1"/>
          </p:cNvSpPr>
          <p:nvPr>
            <p:ph type="sldNum" sz="quarter" idx="12"/>
          </p:nvPr>
        </p:nvSpPr>
        <p:spPr/>
        <p:txBody>
          <a:bodyPr/>
          <a:lstStyle/>
          <a:p>
            <a:fld id="{00E4C065-74C1-44F7-8289-D28EA92E3163}" type="slidenum">
              <a:rPr lang="en-US" smtClean="0"/>
              <a:pPr/>
              <a:t>41</a:t>
            </a:fld>
            <a:endParaRPr lang="en-US" dirty="0"/>
          </a:p>
        </p:txBody>
      </p:sp>
    </p:spTree>
    <p:extLst>
      <p:ext uri="{BB962C8B-B14F-4D97-AF65-F5344CB8AC3E}">
        <p14:creationId xmlns:p14="http://schemas.microsoft.com/office/powerpoint/2010/main" val="3547331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HHS) </a:t>
            </a:r>
          </a:p>
        </p:txBody>
      </p:sp>
      <p:sp>
        <p:nvSpPr>
          <p:cNvPr id="3" name="Content Placeholder 2"/>
          <p:cNvSpPr>
            <a:spLocks noGrp="1"/>
          </p:cNvSpPr>
          <p:nvPr>
            <p:ph sz="half" idx="1"/>
          </p:nvPr>
        </p:nvSpPr>
        <p:spPr>
          <a:xfrm>
            <a:off x="457200" y="1600200"/>
            <a:ext cx="4495800" cy="4525963"/>
          </a:xfrm>
        </p:spPr>
        <p:txBody>
          <a:bodyPr/>
          <a:lstStyle/>
          <a:p>
            <a:pPr marL="0" indent="0">
              <a:buNone/>
            </a:pPr>
            <a:r>
              <a:rPr lang="en-US" sz="2000" b="1" i="1" dirty="0"/>
              <a:t>Health and Human Services Committee</a:t>
            </a:r>
          </a:p>
          <a:p>
            <a:pPr marL="0" indent="0">
              <a:buNone/>
            </a:pPr>
            <a:endParaRPr lang="en-US" sz="2000" dirty="0" smtClean="0"/>
          </a:p>
          <a:p>
            <a:pPr marL="0" indent="0">
              <a:spcBef>
                <a:spcPts val="312"/>
              </a:spcBef>
              <a:buNone/>
            </a:pPr>
            <a:r>
              <a:rPr lang="en-US" sz="2000" dirty="0" smtClean="0"/>
              <a:t>Joseph A. Gibbons [D-100]</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 </a:t>
            </a:r>
            <a:r>
              <a:rPr lang="en-US" sz="1600" dirty="0" smtClean="0"/>
              <a:t>bill to regulate the title loans industry (HB 877)</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and Latinos (</a:t>
            </a:r>
            <a:r>
              <a:rPr lang="en-US" sz="1600" dirty="0"/>
              <a:t>B</a:t>
            </a:r>
            <a:r>
              <a:rPr lang="en-US" sz="1600" dirty="0" smtClean="0"/>
              <a:t>roward &amp; Miami-Dade)</a:t>
            </a:r>
          </a:p>
          <a:p>
            <a:pPr>
              <a:spcBef>
                <a:spcPts val="312"/>
              </a:spcBef>
              <a:buFont typeface="Wingdings" pitchFamily="2" charset="2"/>
              <a:buChar char="q"/>
            </a:pPr>
            <a:r>
              <a:rPr lang="en-US" sz="1600" dirty="0" smtClean="0"/>
              <a:t>Southeast Florida </a:t>
            </a:r>
            <a:endParaRPr lang="en-US" sz="1600" dirty="0"/>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8800" y="2057400"/>
            <a:ext cx="2343150" cy="3124200"/>
          </a:xfrm>
        </p:spPr>
      </p:pic>
      <p:sp>
        <p:nvSpPr>
          <p:cNvPr id="4" name="Slide Number Placeholder 3"/>
          <p:cNvSpPr>
            <a:spLocks noGrp="1"/>
          </p:cNvSpPr>
          <p:nvPr>
            <p:ph type="sldNum" sz="quarter" idx="12"/>
          </p:nvPr>
        </p:nvSpPr>
        <p:spPr/>
        <p:txBody>
          <a:bodyPr/>
          <a:lstStyle/>
          <a:p>
            <a:fld id="{00E4C065-74C1-44F7-8289-D28EA92E3163}" type="slidenum">
              <a:rPr lang="en-US" smtClean="0"/>
              <a:pPr/>
              <a:t>42</a:t>
            </a:fld>
            <a:endParaRPr lang="en-US" dirty="0"/>
          </a:p>
        </p:txBody>
      </p:sp>
    </p:spTree>
    <p:extLst>
      <p:ext uri="{BB962C8B-B14F-4D97-AF65-F5344CB8AC3E}">
        <p14:creationId xmlns:p14="http://schemas.microsoft.com/office/powerpoint/2010/main" val="1655345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HHS) </a:t>
            </a:r>
          </a:p>
        </p:txBody>
      </p:sp>
      <p:sp>
        <p:nvSpPr>
          <p:cNvPr id="3" name="Content Placeholder 2"/>
          <p:cNvSpPr>
            <a:spLocks noGrp="1"/>
          </p:cNvSpPr>
          <p:nvPr>
            <p:ph sz="half" idx="1"/>
          </p:nvPr>
        </p:nvSpPr>
        <p:spPr>
          <a:xfrm>
            <a:off x="304800" y="1600200"/>
            <a:ext cx="5029200" cy="4724400"/>
          </a:xfrm>
        </p:spPr>
        <p:txBody>
          <a:bodyPr/>
          <a:lstStyle/>
          <a:p>
            <a:pPr marL="0" indent="0">
              <a:buNone/>
            </a:pPr>
            <a:r>
              <a:rPr lang="en-US" sz="2000" b="1" i="1" dirty="0" smtClean="0"/>
              <a:t>Healthy Families Subcommittee</a:t>
            </a:r>
            <a:endParaRPr lang="en-US" sz="2000" b="1" i="1" dirty="0"/>
          </a:p>
          <a:p>
            <a:pPr marL="0" indent="0">
              <a:buNone/>
            </a:pPr>
            <a:endParaRPr lang="en-US" sz="2000" dirty="0" smtClean="0"/>
          </a:p>
          <a:p>
            <a:pPr marL="0" indent="0">
              <a:spcBef>
                <a:spcPts val="312"/>
              </a:spcBef>
              <a:buNone/>
            </a:pPr>
            <a:r>
              <a:rPr lang="en-US" sz="2000" dirty="0" smtClean="0"/>
              <a:t>Lori Berman [D-90]</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Enterprise Zones/City of Delray Beach bill  (HB 225)</a:t>
            </a:r>
          </a:p>
          <a:p>
            <a:pPr>
              <a:spcBef>
                <a:spcPts val="312"/>
              </a:spcBef>
              <a:buFont typeface="Wingdings" pitchFamily="2" charset="2"/>
              <a:buChar char="q"/>
            </a:pPr>
            <a:r>
              <a:rPr lang="en-US" sz="1600" dirty="0" smtClean="0"/>
              <a:t>Sponsored Job Incentives bill (HB 207)</a:t>
            </a:r>
          </a:p>
          <a:p>
            <a:pPr>
              <a:spcBef>
                <a:spcPts val="312"/>
              </a:spcBef>
              <a:buFont typeface="Wingdings" pitchFamily="2" charset="2"/>
              <a:buChar char="q"/>
            </a:pPr>
            <a:r>
              <a:rPr lang="en-US" sz="1600" dirty="0" smtClean="0"/>
              <a:t>Sponsored Employment of the Homeless bill (HB 197)</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a:t>Represents a district with a large proportion of </a:t>
            </a:r>
            <a:r>
              <a:rPr lang="en-US" sz="1600" dirty="0" smtClean="0"/>
              <a:t>Latinos</a:t>
            </a:r>
          </a:p>
          <a:p>
            <a:pPr>
              <a:spcBef>
                <a:spcPts val="312"/>
              </a:spcBef>
              <a:buFont typeface="Wingdings" pitchFamily="2" charset="2"/>
              <a:buChar char="q"/>
            </a:pPr>
            <a:r>
              <a:rPr lang="en-US" sz="1600" dirty="0" smtClean="0"/>
              <a:t>Southeast Florida</a:t>
            </a:r>
          </a:p>
          <a:p>
            <a:pPr marL="0" indent="0">
              <a:buNone/>
            </a:pP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133600"/>
            <a:ext cx="2057400" cy="2743200"/>
          </a:xfrm>
        </p:spPr>
      </p:pic>
      <p:sp>
        <p:nvSpPr>
          <p:cNvPr id="4" name="Slide Number Placeholder 3"/>
          <p:cNvSpPr>
            <a:spLocks noGrp="1"/>
          </p:cNvSpPr>
          <p:nvPr>
            <p:ph type="sldNum" sz="quarter" idx="12"/>
          </p:nvPr>
        </p:nvSpPr>
        <p:spPr/>
        <p:txBody>
          <a:bodyPr/>
          <a:lstStyle/>
          <a:p>
            <a:fld id="{00E4C065-74C1-44F7-8289-D28EA92E3163}" type="slidenum">
              <a:rPr lang="en-US" smtClean="0"/>
              <a:pPr/>
              <a:t>43</a:t>
            </a:fld>
            <a:endParaRPr lang="en-US" dirty="0"/>
          </a:p>
        </p:txBody>
      </p:sp>
    </p:spTree>
    <p:extLst>
      <p:ext uri="{BB962C8B-B14F-4D97-AF65-F5344CB8AC3E}">
        <p14:creationId xmlns:p14="http://schemas.microsoft.com/office/powerpoint/2010/main" val="3266246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(House HHS) </a:t>
            </a:r>
            <a:r>
              <a:rPr lang="en-US" sz="3200" dirty="0" smtClean="0"/>
              <a:t> </a:t>
            </a:r>
            <a:endParaRPr lang="en-US" sz="3200" dirty="0"/>
          </a:p>
        </p:txBody>
      </p:sp>
      <p:sp>
        <p:nvSpPr>
          <p:cNvPr id="3" name="Content Placeholder 2"/>
          <p:cNvSpPr>
            <a:spLocks noGrp="1"/>
          </p:cNvSpPr>
          <p:nvPr>
            <p:ph sz="half" idx="1"/>
          </p:nvPr>
        </p:nvSpPr>
        <p:spPr>
          <a:xfrm>
            <a:off x="457200" y="1600200"/>
            <a:ext cx="4495800" cy="4525963"/>
          </a:xfrm>
        </p:spPr>
        <p:txBody>
          <a:bodyPr/>
          <a:lstStyle/>
          <a:p>
            <a:pPr marL="0" indent="0">
              <a:buNone/>
            </a:pPr>
            <a:r>
              <a:rPr lang="en-US" sz="2000" b="1" i="1" dirty="0"/>
              <a:t>Healthy Families Subcommittee</a:t>
            </a:r>
          </a:p>
          <a:p>
            <a:pPr marL="0" indent="0">
              <a:buNone/>
            </a:pPr>
            <a:endParaRPr lang="en-US" sz="2000" dirty="0" smtClean="0"/>
          </a:p>
          <a:p>
            <a:pPr marL="0" indent="0">
              <a:spcBef>
                <a:spcPts val="312"/>
              </a:spcBef>
              <a:buNone/>
            </a:pPr>
            <a:r>
              <a:rPr lang="en-US" sz="2000" dirty="0" smtClean="0"/>
              <a:t>Carlos Trujillo [D-105]</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Department of Economic Opportunity bill (HB 7007)</a:t>
            </a:r>
          </a:p>
          <a:p>
            <a:pPr>
              <a:spcBef>
                <a:spcPts val="312"/>
              </a:spcBef>
              <a:buFont typeface="Wingdings" pitchFamily="2" charset="2"/>
              <a:buChar char="q"/>
            </a:pPr>
            <a:r>
              <a:rPr lang="en-US" sz="1600" dirty="0" smtClean="0"/>
              <a:t>Sponsored Unemployment Compensation Benefits bill (HB 319)</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and Latinos (</a:t>
            </a:r>
            <a:r>
              <a:rPr lang="en-US" sz="1600" dirty="0"/>
              <a:t>B</a:t>
            </a:r>
            <a:r>
              <a:rPr lang="en-US" sz="1600" dirty="0" smtClean="0"/>
              <a:t>roward , Collier and Miami-Dade)</a:t>
            </a:r>
          </a:p>
          <a:p>
            <a:pPr>
              <a:spcBef>
                <a:spcPts val="312"/>
              </a:spcBef>
              <a:buFont typeface="Wingdings" pitchFamily="2" charset="2"/>
              <a:buChar char="q"/>
            </a:pPr>
            <a:r>
              <a:rPr lang="en-US" sz="1600" dirty="0" smtClean="0"/>
              <a:t>Southeast and Southwest Florida </a:t>
            </a:r>
            <a:endParaRPr lang="en-US" sz="1600" dirty="0"/>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981200"/>
            <a:ext cx="2400300" cy="3200400"/>
          </a:xfrm>
        </p:spPr>
      </p:pic>
      <p:sp>
        <p:nvSpPr>
          <p:cNvPr id="4" name="Slide Number Placeholder 3"/>
          <p:cNvSpPr>
            <a:spLocks noGrp="1"/>
          </p:cNvSpPr>
          <p:nvPr>
            <p:ph type="sldNum" sz="quarter" idx="12"/>
          </p:nvPr>
        </p:nvSpPr>
        <p:spPr/>
        <p:txBody>
          <a:bodyPr/>
          <a:lstStyle/>
          <a:p>
            <a:fld id="{00E4C065-74C1-44F7-8289-D28EA92E3163}" type="slidenum">
              <a:rPr lang="en-US" smtClean="0"/>
              <a:pPr/>
              <a:t>44</a:t>
            </a:fld>
            <a:endParaRPr lang="en-US" dirty="0"/>
          </a:p>
        </p:txBody>
      </p:sp>
    </p:spTree>
    <p:extLst>
      <p:ext uri="{BB962C8B-B14F-4D97-AF65-F5344CB8AC3E}">
        <p14:creationId xmlns:p14="http://schemas.microsoft.com/office/powerpoint/2010/main" val="868038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lstStyle/>
          <a:p>
            <a:r>
              <a:rPr lang="en-US" sz="4200" dirty="0" smtClean="0">
                <a:latin typeface="Times New Roman" pitchFamily="-107" charset="0"/>
              </a:rPr>
              <a:t>IDA Funding: Relevant Committees</a:t>
            </a:r>
          </a:p>
        </p:txBody>
      </p:sp>
      <p:pic>
        <p:nvPicPr>
          <p:cNvPr id="77827"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573463" y="1447800"/>
            <a:ext cx="1608137" cy="898525"/>
          </a:xfrm>
        </p:spPr>
      </p:pic>
      <p:cxnSp>
        <p:nvCxnSpPr>
          <p:cNvPr id="7" name="Straight Connector 6"/>
          <p:cNvCxnSpPr/>
          <p:nvPr/>
        </p:nvCxnSpPr>
        <p:spPr>
          <a:xfrm>
            <a:off x="4378325" y="2346325"/>
            <a:ext cx="0" cy="45720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74888" y="2797175"/>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92613" y="2803525"/>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74888" y="2803525"/>
            <a:ext cx="0"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3988" y="2803525"/>
            <a:ext cx="0"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419225" y="3090863"/>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HOUSE OF REPRESENTATIVES</a:t>
            </a:r>
          </a:p>
        </p:txBody>
      </p:sp>
      <p:sp>
        <p:nvSpPr>
          <p:cNvPr id="27" name="Rounded Rectangle 26"/>
          <p:cNvSpPr/>
          <p:nvPr/>
        </p:nvSpPr>
        <p:spPr>
          <a:xfrm>
            <a:off x="5589588" y="3090863"/>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SENATE</a:t>
            </a:r>
          </a:p>
        </p:txBody>
      </p:sp>
      <p:cxnSp>
        <p:nvCxnSpPr>
          <p:cNvPr id="21" name="Straight Connector 20"/>
          <p:cNvCxnSpPr/>
          <p:nvPr/>
        </p:nvCxnSpPr>
        <p:spPr>
          <a:xfrm flipH="1">
            <a:off x="1466850" y="3730625"/>
            <a:ext cx="228600" cy="280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77875" y="4011613"/>
            <a:ext cx="1462088"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Economic Affairs </a:t>
            </a:r>
          </a:p>
          <a:p>
            <a:pPr algn="ctr"/>
            <a:r>
              <a:rPr lang="en-US" dirty="0">
                <a:solidFill>
                  <a:prstClr val="black"/>
                </a:solidFill>
                <a:ea typeface="ＭＳ Ｐゴシック" pitchFamily="-107" charset="-128"/>
              </a:rPr>
              <a:t>Committee </a:t>
            </a:r>
          </a:p>
        </p:txBody>
      </p:sp>
      <p:cxnSp>
        <p:nvCxnSpPr>
          <p:cNvPr id="38" name="Straight Connector 37"/>
          <p:cNvCxnSpPr>
            <a:stCxn id="26" idx="2"/>
            <a:endCxn id="26" idx="2"/>
          </p:cNvCxnSpPr>
          <p:nvPr/>
        </p:nvCxnSpPr>
        <p:spPr>
          <a:xfrm>
            <a:off x="2333625" y="37306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68638" y="3730625"/>
            <a:ext cx="228600" cy="28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08125" y="5127625"/>
            <a:ext cx="0" cy="968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12750" y="5411788"/>
            <a:ext cx="2012950"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Economic Development and Tourism Subcommittee </a:t>
            </a:r>
          </a:p>
        </p:txBody>
      </p:sp>
      <p:cxnSp>
        <p:nvCxnSpPr>
          <p:cNvPr id="58" name="Straight Connector 57"/>
          <p:cNvCxnSpPr/>
          <p:nvPr/>
        </p:nvCxnSpPr>
        <p:spPr>
          <a:xfrm flipH="1">
            <a:off x="5948363" y="3730625"/>
            <a:ext cx="228600" cy="28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105400" y="4014788"/>
            <a:ext cx="1646238"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black"/>
              </a:solidFill>
              <a:ea typeface="ＭＳ Ｐゴシック" pitchFamily="-107" charset="-128"/>
            </a:endParaRPr>
          </a:p>
          <a:p>
            <a:pPr algn="ctr"/>
            <a:r>
              <a:rPr lang="en-US" dirty="0">
                <a:solidFill>
                  <a:prstClr val="black"/>
                </a:solidFill>
                <a:ea typeface="ＭＳ Ｐゴシック" pitchFamily="-107" charset="-128"/>
              </a:rPr>
              <a:t>Committee on Commerce and Tourism</a:t>
            </a:r>
          </a:p>
          <a:p>
            <a:pPr algn="ctr"/>
            <a:endParaRPr lang="en-US" dirty="0">
              <a:solidFill>
                <a:srgbClr val="FFFFFF"/>
              </a:solidFill>
              <a:ea typeface="ＭＳ Ｐゴシック" pitchFamily="-107" charset="-128"/>
            </a:endParaRPr>
          </a:p>
        </p:txBody>
      </p:sp>
      <p:sp>
        <p:nvSpPr>
          <p:cNvPr id="10" name="Rounded Rectangle 9"/>
          <p:cNvSpPr/>
          <p:nvPr/>
        </p:nvSpPr>
        <p:spPr>
          <a:xfrm>
            <a:off x="2595563" y="4030663"/>
            <a:ext cx="1462087"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Health and Human Services Committee</a:t>
            </a:r>
          </a:p>
        </p:txBody>
      </p:sp>
      <p:sp>
        <p:nvSpPr>
          <p:cNvPr id="11" name="Rounded Rectangle 10"/>
          <p:cNvSpPr/>
          <p:nvPr/>
        </p:nvSpPr>
        <p:spPr>
          <a:xfrm>
            <a:off x="2667000" y="5411788"/>
            <a:ext cx="2011363" cy="10969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Healthy </a:t>
            </a:r>
          </a:p>
          <a:p>
            <a:pPr algn="ctr"/>
            <a:r>
              <a:rPr lang="en-US" dirty="0">
                <a:solidFill>
                  <a:prstClr val="black"/>
                </a:solidFill>
                <a:ea typeface="ＭＳ Ｐゴシック" pitchFamily="-107" charset="-128"/>
              </a:rPr>
              <a:t>Families Subcommittee</a:t>
            </a:r>
          </a:p>
        </p:txBody>
      </p:sp>
      <p:cxnSp>
        <p:nvCxnSpPr>
          <p:cNvPr id="14" name="Straight Connector 13"/>
          <p:cNvCxnSpPr/>
          <p:nvPr/>
        </p:nvCxnSpPr>
        <p:spPr>
          <a:xfrm>
            <a:off x="3338513" y="5118100"/>
            <a:ext cx="0" cy="29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E25BB75-E86D-4A17-94E1-D6030E101F21}" type="slidenum">
              <a:rPr lang="en-US" smtClean="0"/>
              <a:pPr/>
              <a:t>45</a:t>
            </a:fld>
            <a:endParaRPr lang="en-US" dirty="0"/>
          </a:p>
        </p:txBody>
      </p:sp>
      <p:sp>
        <p:nvSpPr>
          <p:cNvPr id="3" name="Oval 2"/>
          <p:cNvSpPr/>
          <p:nvPr/>
        </p:nvSpPr>
        <p:spPr>
          <a:xfrm>
            <a:off x="4850958" y="3730625"/>
            <a:ext cx="2159442" cy="1534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4139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p:txBody>
          <a:bodyPr/>
          <a:lstStyle/>
          <a:p>
            <a:r>
              <a:rPr lang="en-US" sz="3200" dirty="0" smtClean="0">
                <a:latin typeface="Times New Roman" pitchFamily="-107" charset="0"/>
              </a:rPr>
              <a:t>IDA Funding: Relevant Senate Committee (Commerce and Tourism)</a:t>
            </a:r>
          </a:p>
        </p:txBody>
      </p:sp>
      <p:sp>
        <p:nvSpPr>
          <p:cNvPr id="83971" name="Text Placeholder 5"/>
          <p:cNvSpPr>
            <a:spLocks noGrp="1"/>
          </p:cNvSpPr>
          <p:nvPr>
            <p:ph type="body" idx="1"/>
          </p:nvPr>
        </p:nvSpPr>
        <p:spPr>
          <a:xfrm>
            <a:off x="381000" y="1371600"/>
            <a:ext cx="4040188" cy="3810000"/>
          </a:xfrm>
        </p:spPr>
        <p:txBody>
          <a:bodyPr/>
          <a:lstStyle/>
          <a:p>
            <a:pPr>
              <a:lnSpc>
                <a:spcPct val="110000"/>
              </a:lnSpc>
              <a:spcBef>
                <a:spcPts val="313"/>
              </a:spcBef>
            </a:pPr>
            <a:r>
              <a:rPr lang="en-US" sz="1300" u="sng" dirty="0" smtClean="0">
                <a:solidFill>
                  <a:srgbClr val="002060"/>
                </a:solidFill>
                <a:latin typeface="Times New Roman" pitchFamily="-107" charset="0"/>
              </a:rPr>
              <a:t>Committee on Commerce and Tourism</a:t>
            </a:r>
          </a:p>
          <a:p>
            <a:pPr>
              <a:spcBef>
                <a:spcPts val="313"/>
              </a:spcBef>
            </a:pPr>
            <a:r>
              <a:rPr lang="en-US" sz="1300" b="0" dirty="0" smtClean="0">
                <a:solidFill>
                  <a:srgbClr val="002060"/>
                </a:solidFill>
                <a:latin typeface="Times New Roman" pitchFamily="-107" charset="0"/>
              </a:rPr>
              <a:t>Nancy C. Detert [R-28] </a:t>
            </a:r>
            <a:r>
              <a:rPr lang="en-US" sz="1300" b="0" i="1" dirty="0" smtClean="0">
                <a:solidFill>
                  <a:srgbClr val="002060"/>
                </a:solidFill>
                <a:latin typeface="Times New Roman" pitchFamily="-107" charset="0"/>
              </a:rPr>
              <a:t>Chair</a:t>
            </a:r>
          </a:p>
          <a:p>
            <a:pPr>
              <a:spcBef>
                <a:spcPts val="313"/>
              </a:spcBef>
            </a:pPr>
            <a:r>
              <a:rPr lang="en-US" sz="1300" b="0" dirty="0" smtClean="0">
                <a:solidFill>
                  <a:srgbClr val="002060"/>
                </a:solidFill>
                <a:latin typeface="Times New Roman" pitchFamily="-107" charset="0"/>
              </a:rPr>
              <a:t>Joseph Abruzzo [D-25] </a:t>
            </a:r>
            <a:r>
              <a:rPr lang="en-US" sz="1300" b="0" i="1" dirty="0" smtClean="0">
                <a:solidFill>
                  <a:srgbClr val="002060"/>
                </a:solidFill>
                <a:latin typeface="Times New Roman" pitchFamily="-107" charset="0"/>
              </a:rPr>
              <a:t>Vice Chair</a:t>
            </a:r>
            <a:endParaRPr lang="en-US" sz="1300" b="0" dirty="0" smtClean="0">
              <a:solidFill>
                <a:srgbClr val="002060"/>
              </a:solidFill>
              <a:latin typeface="Times New Roman" pitchFamily="-107" charset="0"/>
            </a:endParaRPr>
          </a:p>
          <a:p>
            <a:pPr>
              <a:spcBef>
                <a:spcPts val="313"/>
              </a:spcBef>
            </a:pPr>
            <a:r>
              <a:rPr lang="en-US" sz="1300" b="0" dirty="0" smtClean="0">
                <a:solidFill>
                  <a:srgbClr val="002060"/>
                </a:solidFill>
                <a:latin typeface="Times New Roman" pitchFamily="-107" charset="0"/>
              </a:rPr>
              <a:t>Aaron Bean </a:t>
            </a:r>
            <a:r>
              <a:rPr lang="en-US" sz="1300" b="0" u="sng" dirty="0" smtClean="0">
                <a:solidFill>
                  <a:srgbClr val="002060"/>
                </a:solidFill>
                <a:latin typeface="Times New Roman" pitchFamily="-107" charset="0"/>
              </a:rPr>
              <a:t>[</a:t>
            </a:r>
            <a:r>
              <a:rPr lang="en-US" sz="1300" b="0" dirty="0" smtClean="0">
                <a:solidFill>
                  <a:srgbClr val="002060"/>
                </a:solidFill>
                <a:latin typeface="Times New Roman" pitchFamily="-107" charset="0"/>
              </a:rPr>
              <a:t>R-04]</a:t>
            </a:r>
          </a:p>
          <a:p>
            <a:pPr>
              <a:spcBef>
                <a:spcPts val="313"/>
              </a:spcBef>
            </a:pPr>
            <a:r>
              <a:rPr lang="en-US" sz="1300" b="0" dirty="0" smtClean="0">
                <a:solidFill>
                  <a:srgbClr val="002060"/>
                </a:solidFill>
                <a:latin typeface="Times New Roman" pitchFamily="-107" charset="0"/>
              </a:rPr>
              <a:t>Alan Hays [R-11]</a:t>
            </a:r>
          </a:p>
          <a:p>
            <a:pPr>
              <a:spcBef>
                <a:spcPts val="313"/>
              </a:spcBef>
            </a:pPr>
            <a:r>
              <a:rPr lang="en-US" sz="1300" b="0" dirty="0" smtClean="0">
                <a:solidFill>
                  <a:srgbClr val="002060"/>
                </a:solidFill>
                <a:latin typeface="Times New Roman" pitchFamily="-107" charset="0"/>
              </a:rPr>
              <a:t>Dorothy L. Hukill [R-08]</a:t>
            </a:r>
          </a:p>
          <a:p>
            <a:pPr>
              <a:spcBef>
                <a:spcPts val="313"/>
              </a:spcBef>
            </a:pPr>
            <a:r>
              <a:rPr lang="en-US" sz="1300" b="0" dirty="0" smtClean="0">
                <a:solidFill>
                  <a:srgbClr val="002060"/>
                </a:solidFill>
                <a:latin typeface="Times New Roman" pitchFamily="-107" charset="0"/>
              </a:rPr>
              <a:t>Gwen Margolis [D-35]</a:t>
            </a:r>
          </a:p>
          <a:p>
            <a:pPr>
              <a:spcBef>
                <a:spcPts val="313"/>
              </a:spcBef>
            </a:pPr>
            <a:r>
              <a:rPr lang="en-US" sz="1300" b="0" dirty="0" smtClean="0">
                <a:solidFill>
                  <a:srgbClr val="002060"/>
                </a:solidFill>
                <a:latin typeface="Times New Roman" pitchFamily="-107" charset="0"/>
              </a:rPr>
              <a:t>Garrett Richter [R-23]</a:t>
            </a:r>
          </a:p>
          <a:p>
            <a:pPr>
              <a:spcBef>
                <a:spcPts val="313"/>
              </a:spcBef>
            </a:pPr>
            <a:r>
              <a:rPr lang="en-US" sz="1300" b="0" dirty="0" smtClean="0">
                <a:solidFill>
                  <a:srgbClr val="002060"/>
                </a:solidFill>
                <a:latin typeface="Times New Roman" pitchFamily="-107" charset="0"/>
              </a:rPr>
              <a:t>Jeremy Ring [D-29]</a:t>
            </a:r>
          </a:p>
          <a:p>
            <a:pPr>
              <a:spcBef>
                <a:spcPts val="313"/>
              </a:spcBef>
            </a:pPr>
            <a:r>
              <a:rPr lang="en-US" sz="1300" b="0" dirty="0" smtClean="0">
                <a:solidFill>
                  <a:srgbClr val="002060"/>
                </a:solidFill>
                <a:latin typeface="Times New Roman" pitchFamily="-107" charset="0"/>
              </a:rPr>
              <a:t>Wilton Simpson [R-18]</a:t>
            </a:r>
          </a:p>
          <a:p>
            <a:pPr>
              <a:spcBef>
                <a:spcPts val="313"/>
              </a:spcBef>
            </a:pPr>
            <a:r>
              <a:rPr lang="en-US" sz="1300" b="0" dirty="0" smtClean="0">
                <a:solidFill>
                  <a:srgbClr val="002060"/>
                </a:solidFill>
                <a:latin typeface="Times New Roman" pitchFamily="-107" charset="0"/>
              </a:rPr>
              <a:t>Kelli Stargel [R-15]</a:t>
            </a:r>
          </a:p>
          <a:p>
            <a:pPr>
              <a:spcBef>
                <a:spcPts val="313"/>
              </a:spcBef>
            </a:pPr>
            <a:r>
              <a:rPr lang="en-US" sz="1300" b="0" dirty="0" smtClean="0">
                <a:solidFill>
                  <a:srgbClr val="002060"/>
                </a:solidFill>
                <a:latin typeface="Times New Roman" pitchFamily="-107" charset="0"/>
              </a:rPr>
              <a:t>Geraldine F. "Geri" Thompson [D-12]</a:t>
            </a:r>
          </a:p>
          <a:p>
            <a:endParaRPr lang="en-US" b="0" dirty="0" smtClean="0">
              <a:latin typeface="Times New Roman" pitchFamily="-107" charset="0"/>
            </a:endParaRPr>
          </a:p>
        </p:txBody>
      </p:sp>
      <p:sp>
        <p:nvSpPr>
          <p:cNvPr id="83972" name="Content Placeholder 6"/>
          <p:cNvSpPr>
            <a:spLocks noGrp="1"/>
          </p:cNvSpPr>
          <p:nvPr>
            <p:ph sz="half" idx="2"/>
          </p:nvPr>
        </p:nvSpPr>
        <p:spPr>
          <a:xfrm>
            <a:off x="304800" y="5181600"/>
            <a:ext cx="4040188" cy="3951288"/>
          </a:xfrm>
        </p:spPr>
        <p:txBody>
          <a:bodyPr/>
          <a:lstStyle/>
          <a:p>
            <a:pPr marL="0" indent="0">
              <a:buFont typeface="Arial" charset="0"/>
              <a:buNone/>
            </a:pPr>
            <a:endParaRPr lang="en-US" dirty="0" smtClean="0">
              <a:latin typeface="Times New Roman" pitchFamily="-107" charset="0"/>
            </a:endParaRPr>
          </a:p>
        </p:txBody>
      </p:sp>
      <p:sp>
        <p:nvSpPr>
          <p:cNvPr id="83973" name="Text Placeholder 7"/>
          <p:cNvSpPr>
            <a:spLocks noGrp="1"/>
          </p:cNvSpPr>
          <p:nvPr>
            <p:ph type="body" sz="quarter" idx="3"/>
          </p:nvPr>
        </p:nvSpPr>
        <p:spPr>
          <a:xfrm>
            <a:off x="5334000" y="1371600"/>
            <a:ext cx="4041775" cy="639763"/>
          </a:xfrm>
        </p:spPr>
        <p:txBody>
          <a:bodyPr/>
          <a:lstStyle/>
          <a:p>
            <a:endParaRPr lang="en-US" dirty="0" smtClean="0">
              <a:latin typeface="Times New Roman" pitchFamily="-107" charset="0"/>
            </a:endParaRPr>
          </a:p>
        </p:txBody>
      </p:sp>
      <p:pic>
        <p:nvPicPr>
          <p:cNvPr id="83974"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459038"/>
            <a:ext cx="4041775" cy="3382962"/>
          </a:xfrm>
        </p:spPr>
      </p:pic>
      <p:sp>
        <p:nvSpPr>
          <p:cNvPr id="2" name="Slide Number Placeholder 1"/>
          <p:cNvSpPr>
            <a:spLocks noGrp="1"/>
          </p:cNvSpPr>
          <p:nvPr>
            <p:ph type="sldNum" sz="quarter" idx="12"/>
          </p:nvPr>
        </p:nvSpPr>
        <p:spPr/>
        <p:txBody>
          <a:bodyPr/>
          <a:lstStyle/>
          <a:p>
            <a:fld id="{1538993E-0A0A-4F45-BE39-98126E5B561B}" type="slidenum">
              <a:rPr lang="en-US" smtClean="0"/>
              <a:pPr/>
              <a:t>46</a:t>
            </a:fld>
            <a:endParaRPr lang="en-US" dirty="0"/>
          </a:p>
        </p:txBody>
      </p:sp>
    </p:spTree>
    <p:extLst>
      <p:ext uri="{BB962C8B-B14F-4D97-AF65-F5344CB8AC3E}">
        <p14:creationId xmlns:p14="http://schemas.microsoft.com/office/powerpoint/2010/main" val="2108212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46482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itle 1"/>
          <p:cNvSpPr>
            <a:spLocks noGrp="1"/>
          </p:cNvSpPr>
          <p:nvPr>
            <p:ph type="title"/>
          </p:nvPr>
        </p:nvSpPr>
        <p:spPr/>
        <p:txBody>
          <a:bodyPr/>
          <a:lstStyle/>
          <a:p>
            <a:r>
              <a:rPr lang="en-US" sz="3200" dirty="0" smtClean="0">
                <a:latin typeface="Times New Roman" pitchFamily="-107" charset="0"/>
              </a:rPr>
              <a:t>IDA Funding: Senate Committee Members (CT) From Districts with Sizable Black Populations</a:t>
            </a:r>
          </a:p>
        </p:txBody>
      </p:sp>
      <p:sp>
        <p:nvSpPr>
          <p:cNvPr id="94212"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52400" y="1143000"/>
            <a:ext cx="5867400" cy="4240213"/>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spcBef>
                <a:spcPts val="312"/>
              </a:spcBef>
              <a:buFont typeface="Arial" charset="0"/>
              <a:buNone/>
            </a:pPr>
            <a:r>
              <a:rPr lang="en-US" sz="1300" b="1" u="sng" dirty="0" smtClean="0">
                <a:solidFill>
                  <a:srgbClr val="002060"/>
                </a:solidFill>
                <a:latin typeface="Times New Roman" pitchFamily="-107" charset="0"/>
              </a:rPr>
              <a:t>Committee on Commerce and Tourism</a:t>
            </a:r>
            <a:endParaRPr lang="en-US" sz="1300" dirty="0" smtClean="0">
              <a:latin typeface="Times New Roman" pitchFamily="-107" charset="0"/>
            </a:endParaRPr>
          </a:p>
          <a:p>
            <a:pPr>
              <a:spcBef>
                <a:spcPts val="312"/>
              </a:spcBef>
              <a:buFont typeface="Arial" charset="0"/>
              <a:buNone/>
            </a:pPr>
            <a:r>
              <a:rPr lang="en-US" sz="1300" dirty="0" smtClean="0">
                <a:solidFill>
                  <a:srgbClr val="002060"/>
                </a:solidFill>
                <a:latin typeface="Times New Roman" pitchFamily="-107" charset="0"/>
              </a:rPr>
              <a:t>Nancy C. Detert [R-28] </a:t>
            </a:r>
            <a:r>
              <a:rPr lang="en-US" sz="1300" i="1" dirty="0" smtClean="0">
                <a:solidFill>
                  <a:srgbClr val="002060"/>
                </a:solidFill>
                <a:latin typeface="Times New Roman" pitchFamily="-107" charset="0"/>
              </a:rPr>
              <a:t>Chair</a:t>
            </a:r>
          </a:p>
          <a:p>
            <a:pPr>
              <a:spcBef>
                <a:spcPts val="312"/>
              </a:spcBef>
              <a:buFont typeface="Arial" charset="0"/>
              <a:buNone/>
            </a:pPr>
            <a:r>
              <a:rPr lang="en-US" sz="1300" dirty="0" smtClean="0">
                <a:solidFill>
                  <a:srgbClr val="002060"/>
                </a:solidFill>
                <a:latin typeface="Times New Roman" pitchFamily="-107" charset="0"/>
              </a:rPr>
              <a:t>Aaron Bean [R-04]</a:t>
            </a:r>
          </a:p>
          <a:p>
            <a:pPr>
              <a:spcBef>
                <a:spcPts val="312"/>
              </a:spcBef>
              <a:buFont typeface="Arial" charset="0"/>
              <a:buNone/>
            </a:pPr>
            <a:r>
              <a:rPr lang="en-US" sz="1300" dirty="0" smtClean="0">
                <a:solidFill>
                  <a:srgbClr val="002060"/>
                </a:solidFill>
                <a:latin typeface="Times New Roman" pitchFamily="-107" charset="0"/>
              </a:rPr>
              <a:t>Alan Hays [R-11]</a:t>
            </a:r>
          </a:p>
          <a:p>
            <a:pPr>
              <a:spcBef>
                <a:spcPts val="312"/>
              </a:spcBef>
              <a:buFont typeface="Arial" charset="0"/>
              <a:buNone/>
            </a:pPr>
            <a:r>
              <a:rPr lang="en-US" sz="1300" dirty="0" smtClean="0">
                <a:solidFill>
                  <a:srgbClr val="002060"/>
                </a:solidFill>
                <a:latin typeface="Times New Roman" pitchFamily="-107" charset="0"/>
              </a:rPr>
              <a:t>Gwen Margolis [D-35]</a:t>
            </a:r>
          </a:p>
          <a:p>
            <a:pPr>
              <a:spcBef>
                <a:spcPts val="312"/>
              </a:spcBef>
              <a:buFont typeface="Arial" charset="0"/>
              <a:buNone/>
            </a:pPr>
            <a:r>
              <a:rPr lang="en-US" sz="1300" dirty="0" smtClean="0">
                <a:solidFill>
                  <a:srgbClr val="002060"/>
                </a:solidFill>
                <a:latin typeface="Times New Roman" pitchFamily="-107" charset="0"/>
              </a:rPr>
              <a:t>Jeremy Ring [D-29]</a:t>
            </a:r>
          </a:p>
          <a:p>
            <a:pPr>
              <a:spcBef>
                <a:spcPts val="312"/>
              </a:spcBef>
              <a:buFont typeface="Arial" charset="0"/>
              <a:buNone/>
            </a:pPr>
            <a:r>
              <a:rPr lang="en-US" sz="1300" dirty="0" smtClean="0">
                <a:solidFill>
                  <a:srgbClr val="002060"/>
                </a:solidFill>
                <a:latin typeface="Times New Roman" pitchFamily="-107" charset="0"/>
              </a:rPr>
              <a:t>Kelli Stargel [R-15]</a:t>
            </a:r>
          </a:p>
          <a:p>
            <a:pPr>
              <a:spcBef>
                <a:spcPts val="312"/>
              </a:spcBef>
              <a:buFont typeface="Arial" charset="0"/>
              <a:buNone/>
            </a:pPr>
            <a:r>
              <a:rPr lang="en-US" sz="1300" dirty="0" smtClean="0">
                <a:solidFill>
                  <a:srgbClr val="002060"/>
                </a:solidFill>
                <a:latin typeface="Times New Roman" pitchFamily="-107" charset="0"/>
              </a:rPr>
              <a:t>Geraldine F. "Geri" Thompson [D-12]</a:t>
            </a: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94214" name="Text Placeholder 4"/>
          <p:cNvSpPr>
            <a:spLocks noGrp="1"/>
          </p:cNvSpPr>
          <p:nvPr>
            <p:ph type="body" sz="quarter" idx="3"/>
          </p:nvPr>
        </p:nvSpPr>
        <p:spPr>
          <a:xfrm>
            <a:off x="3124200" y="4038600"/>
            <a:ext cx="4041775" cy="4572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4478338" y="990600"/>
            <a:ext cx="4343400" cy="3124200"/>
          </a:xfrm>
        </p:spPr>
        <p:txBody>
          <a:bodyPr>
            <a:normAutofit/>
          </a:bodyPr>
          <a:lstStyle/>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47</a:t>
            </a:fld>
            <a:endParaRPr lang="en-US" dirty="0"/>
          </a:p>
        </p:txBody>
      </p:sp>
    </p:spTree>
    <p:extLst>
      <p:ext uri="{BB962C8B-B14F-4D97-AF65-F5344CB8AC3E}">
        <p14:creationId xmlns:p14="http://schemas.microsoft.com/office/powerpoint/2010/main" val="4204859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504825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p:txBody>
          <a:bodyPr/>
          <a:lstStyle/>
          <a:p>
            <a:r>
              <a:rPr lang="en-US" sz="3200" dirty="0">
                <a:latin typeface="Times New Roman" pitchFamily="-107" charset="0"/>
              </a:rPr>
              <a:t>IDA Funding: Senate Committee Members (CT) </a:t>
            </a:r>
            <a:r>
              <a:rPr lang="en-US" sz="3200" dirty="0" smtClean="0">
                <a:latin typeface="Times New Roman" pitchFamily="-107" charset="0"/>
              </a:rPr>
              <a:t>From Districts with Sizable Latino </a:t>
            </a:r>
            <a:r>
              <a:rPr lang="en-US" sz="3200" dirty="0">
                <a:latin typeface="Times New Roman" pitchFamily="-107" charset="0"/>
              </a:rPr>
              <a:t>Populations</a:t>
            </a:r>
            <a:endParaRPr lang="en-US" sz="3200" dirty="0" smtClean="0">
              <a:latin typeface="Times New Roman" pitchFamily="-107" charset="0"/>
            </a:endParaRPr>
          </a:p>
        </p:txBody>
      </p:sp>
      <p:sp>
        <p:nvSpPr>
          <p:cNvPr id="100356"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228600" y="1295400"/>
            <a:ext cx="5867400" cy="4240213"/>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r>
              <a:rPr lang="en-US" sz="1300" b="1" u="sng" dirty="0" smtClean="0">
                <a:solidFill>
                  <a:srgbClr val="002060"/>
                </a:solidFill>
                <a:latin typeface="Times New Roman" pitchFamily="-107" charset="0"/>
              </a:rPr>
              <a:t>Committee on Commerce and Tourism</a:t>
            </a:r>
            <a:endParaRPr lang="en-US" sz="1300" dirty="0" smtClean="0">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Joseph Abruzzo [D-25] </a:t>
            </a:r>
            <a:r>
              <a:rPr lang="en-US" sz="1300" i="1" dirty="0" smtClean="0">
                <a:solidFill>
                  <a:srgbClr val="002060"/>
                </a:solidFill>
                <a:latin typeface="Times New Roman" pitchFamily="-107" charset="0"/>
              </a:rPr>
              <a:t>Vice Chair</a:t>
            </a:r>
            <a:endParaRPr lang="en-US" sz="1300" dirty="0" smtClean="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Gwen Margolis [D-35]</a:t>
            </a:r>
          </a:p>
          <a:p>
            <a:pPr>
              <a:spcBef>
                <a:spcPts val="313"/>
              </a:spcBef>
              <a:buFont typeface="Arial" charset="0"/>
              <a:buNone/>
            </a:pPr>
            <a:r>
              <a:rPr lang="en-US" sz="1300" dirty="0" smtClean="0">
                <a:solidFill>
                  <a:srgbClr val="002060"/>
                </a:solidFill>
                <a:latin typeface="Times New Roman" pitchFamily="-107" charset="0"/>
              </a:rPr>
              <a:t>Garrett Richter [R-23]</a:t>
            </a:r>
          </a:p>
          <a:p>
            <a:pPr>
              <a:spcBef>
                <a:spcPts val="312"/>
              </a:spcBef>
              <a:buFont typeface="Arial" charset="0"/>
              <a:buNone/>
            </a:pPr>
            <a:r>
              <a:rPr lang="en-US" sz="1300" dirty="0" smtClean="0">
                <a:solidFill>
                  <a:srgbClr val="002060"/>
                </a:solidFill>
                <a:latin typeface="Times New Roman" pitchFamily="-107" charset="0"/>
              </a:rPr>
              <a:t>Jeremy Ring [D-29]</a:t>
            </a:r>
          </a:p>
          <a:p>
            <a:pPr>
              <a:spcBef>
                <a:spcPts val="312"/>
              </a:spcBef>
              <a:buFont typeface="Arial" charset="0"/>
              <a:buNone/>
            </a:pPr>
            <a:r>
              <a:rPr lang="en-US" sz="1300" dirty="0" smtClean="0">
                <a:solidFill>
                  <a:srgbClr val="002060"/>
                </a:solidFill>
                <a:latin typeface="Times New Roman" pitchFamily="-107" charset="0"/>
              </a:rPr>
              <a:t>Kelli Stargel [R-15]</a:t>
            </a:r>
          </a:p>
          <a:p>
            <a:pPr>
              <a:spcBef>
                <a:spcPts val="313"/>
              </a:spcBef>
              <a:buFont typeface="Arial" charset="0"/>
              <a:buNone/>
            </a:pPr>
            <a:r>
              <a:rPr lang="en-US" sz="1300" dirty="0" smtClean="0">
                <a:solidFill>
                  <a:srgbClr val="002060"/>
                </a:solidFill>
                <a:latin typeface="Times New Roman" pitchFamily="-107" charset="0"/>
              </a:rPr>
              <a:t>Geraldine F. "Geri" Thompson [D-12]</a:t>
            </a: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100358" name="Text Placeholder 4"/>
          <p:cNvSpPr>
            <a:spLocks noGrp="1"/>
          </p:cNvSpPr>
          <p:nvPr>
            <p:ph type="body" sz="quarter" idx="3"/>
          </p:nvPr>
        </p:nvSpPr>
        <p:spPr>
          <a:xfrm>
            <a:off x="3124200" y="4038600"/>
            <a:ext cx="4041775" cy="4572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4478338" y="990600"/>
            <a:ext cx="4343400" cy="3124200"/>
          </a:xfrm>
        </p:spPr>
        <p:txBody>
          <a:bodyPr>
            <a:normAutofit/>
          </a:bodyPr>
          <a:lstStyle/>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48</a:t>
            </a:fld>
            <a:endParaRPr lang="en-US" dirty="0"/>
          </a:p>
        </p:txBody>
      </p:sp>
    </p:spTree>
    <p:extLst>
      <p:ext uri="{BB962C8B-B14F-4D97-AF65-F5344CB8AC3E}">
        <p14:creationId xmlns:p14="http://schemas.microsoft.com/office/powerpoint/2010/main" val="737856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43963"/>
            <a:ext cx="54393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le 1"/>
          <p:cNvSpPr>
            <a:spLocks noGrp="1"/>
          </p:cNvSpPr>
          <p:nvPr>
            <p:ph type="title"/>
          </p:nvPr>
        </p:nvSpPr>
        <p:spPr/>
        <p:txBody>
          <a:bodyPr/>
          <a:lstStyle/>
          <a:p>
            <a:r>
              <a:rPr lang="en-US" sz="3200" dirty="0">
                <a:latin typeface="Times New Roman" pitchFamily="-107" charset="0"/>
              </a:rPr>
              <a:t>IDA Funding: Senate Committee Members (CT) and </a:t>
            </a:r>
            <a:r>
              <a:rPr lang="en-US" sz="3200" dirty="0" smtClean="0">
                <a:latin typeface="Times New Roman" pitchFamily="-107" charset="0"/>
              </a:rPr>
              <a:t>Relevant Caucus</a:t>
            </a:r>
          </a:p>
        </p:txBody>
      </p:sp>
      <p:sp>
        <p:nvSpPr>
          <p:cNvPr id="4" name="Content Placeholder 3"/>
          <p:cNvSpPr>
            <a:spLocks noGrp="1"/>
          </p:cNvSpPr>
          <p:nvPr>
            <p:ph sz="half" idx="2"/>
          </p:nvPr>
        </p:nvSpPr>
        <p:spPr>
          <a:xfrm>
            <a:off x="228600" y="1143000"/>
            <a:ext cx="4654550" cy="4240213"/>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900" b="1" dirty="0" smtClean="0">
              <a:solidFill>
                <a:srgbClr val="002060"/>
              </a:solidFill>
              <a:latin typeface="Times New Roman" pitchFamily="-107" charset="0"/>
            </a:endParaRPr>
          </a:p>
          <a:p>
            <a:pPr>
              <a:buFont typeface="Arial" charset="0"/>
              <a:buNone/>
            </a:pPr>
            <a:endParaRPr lang="en-US" sz="1900" b="1" dirty="0" smtClean="0">
              <a:solidFill>
                <a:srgbClr val="002060"/>
              </a:solidFill>
              <a:latin typeface="Times New Roman" pitchFamily="-107" charset="0"/>
            </a:endParaRPr>
          </a:p>
          <a:p>
            <a:pPr>
              <a:buFont typeface="Arial" charset="0"/>
              <a:buNone/>
            </a:pPr>
            <a:r>
              <a:rPr lang="en-US" sz="1900" b="1" dirty="0" smtClean="0">
                <a:solidFill>
                  <a:srgbClr val="002060"/>
                </a:solidFill>
                <a:latin typeface="Times New Roman" pitchFamily="-107" charset="0"/>
              </a:rPr>
              <a:t>Legislative Black Caucus</a:t>
            </a:r>
          </a:p>
          <a:p>
            <a:pPr>
              <a:spcBef>
                <a:spcPts val="313"/>
              </a:spcBef>
              <a:buFont typeface="Arial" charset="0"/>
              <a:buNone/>
            </a:pPr>
            <a:endParaRPr lang="en-US" sz="1400" u="sng" dirty="0" smtClean="0">
              <a:solidFill>
                <a:srgbClr val="002060"/>
              </a:solidFill>
              <a:latin typeface="Times New Roman" pitchFamily="-107" charset="0"/>
            </a:endParaRPr>
          </a:p>
          <a:p>
            <a:pPr>
              <a:spcBef>
                <a:spcPts val="313"/>
              </a:spcBef>
              <a:buFont typeface="Arial" charset="0"/>
              <a:buNone/>
            </a:pPr>
            <a:r>
              <a:rPr lang="en-US" sz="1300" b="1" u="sng" dirty="0" smtClean="0">
                <a:solidFill>
                  <a:srgbClr val="002060"/>
                </a:solidFill>
                <a:latin typeface="Times New Roman" pitchFamily="-107" charset="0"/>
              </a:rPr>
              <a:t>Committee on Commerce and Tourism </a:t>
            </a:r>
            <a:endParaRPr lang="en-US" sz="1300" b="1" dirty="0" smtClean="0">
              <a:solidFill>
                <a:srgbClr val="002060"/>
              </a:solidFill>
              <a:latin typeface="Times New Roman" pitchFamily="-107" charset="0"/>
            </a:endParaRPr>
          </a:p>
          <a:p>
            <a:pPr>
              <a:spcBef>
                <a:spcPts val="313"/>
              </a:spcBef>
              <a:buFont typeface="Arial" charset="0"/>
              <a:buNone/>
            </a:pPr>
            <a:r>
              <a:rPr lang="en-US" sz="1300" dirty="0" smtClean="0">
                <a:solidFill>
                  <a:srgbClr val="002060"/>
                </a:solidFill>
                <a:latin typeface="Times New Roman" pitchFamily="-107" charset="0"/>
              </a:rPr>
              <a:t>Geraldine F. "Geri" Thompson [D-12</a:t>
            </a:r>
            <a:r>
              <a:rPr lang="en-US" sz="1200" dirty="0" smtClean="0">
                <a:solidFill>
                  <a:srgbClr val="002060"/>
                </a:solidFill>
                <a:latin typeface="Times New Roman" pitchFamily="-107" charset="0"/>
              </a:rPr>
              <a:t>]</a:t>
            </a:r>
          </a:p>
          <a:p>
            <a:pPr>
              <a:spcBef>
                <a:spcPts val="313"/>
              </a:spcBef>
              <a:buFont typeface="Arial" charset="0"/>
              <a:buNone/>
            </a:pPr>
            <a:endParaRPr lang="en-US" sz="1200" dirty="0" smtClean="0">
              <a:solidFill>
                <a:srgbClr val="002060"/>
              </a:solidFill>
              <a:latin typeface="Times New Roman" pitchFamily="-107" charset="0"/>
            </a:endParaRPr>
          </a:p>
          <a:p>
            <a:pPr>
              <a:spcBef>
                <a:spcPts val="313"/>
              </a:spcBef>
              <a:buFont typeface="Arial" charset="0"/>
              <a:buNone/>
            </a:pPr>
            <a:r>
              <a:rPr lang="en-US" sz="1200" dirty="0" smtClean="0">
                <a:solidFill>
                  <a:srgbClr val="002060"/>
                </a:solidFill>
                <a:latin typeface="Times New Roman" pitchFamily="-107" charset="0"/>
                <a:cs typeface="Times New Roman" pitchFamily="-107" charset="0"/>
              </a:rPr>
              <a:t/>
            </a:r>
            <a:br>
              <a:rPr lang="en-US" sz="1200" dirty="0" smtClean="0">
                <a:solidFill>
                  <a:srgbClr val="002060"/>
                </a:solidFill>
                <a:latin typeface="Times New Roman" pitchFamily="-107" charset="0"/>
                <a:cs typeface="Times New Roman" pitchFamily="-107" charset="0"/>
              </a:rPr>
            </a:br>
            <a:r>
              <a:rPr lang="en-US" sz="1400" i="1" dirty="0" smtClean="0">
                <a:solidFill>
                  <a:srgbClr val="002060"/>
                </a:solidFill>
                <a:latin typeface="Times New Roman" pitchFamily="-107" charset="0"/>
              </a:rPr>
              <a:t>  </a:t>
            </a:r>
            <a:endParaRPr lang="en-US" sz="1400"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6" name="Content Placeholder 5"/>
          <p:cNvSpPr>
            <a:spLocks noGrp="1"/>
          </p:cNvSpPr>
          <p:nvPr>
            <p:ph sz="quarter" idx="4"/>
          </p:nvPr>
        </p:nvSpPr>
        <p:spPr>
          <a:xfrm>
            <a:off x="3545677" y="3505200"/>
            <a:ext cx="4687888" cy="1511300"/>
          </a:xfrm>
        </p:spPr>
        <p:txBody>
          <a:bodyPr>
            <a:normAutofit/>
          </a:bodyPr>
          <a:lstStyle/>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b="1"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49</a:t>
            </a:fld>
            <a:endParaRPr lang="en-US" dirty="0"/>
          </a:p>
        </p:txBody>
      </p:sp>
    </p:spTree>
    <p:extLst>
      <p:ext uri="{BB962C8B-B14F-4D97-AF65-F5344CB8AC3E}">
        <p14:creationId xmlns:p14="http://schemas.microsoft.com/office/powerpoint/2010/main" val="2683069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Times New Roman" pitchFamily="-107" charset="0"/>
              </a:rPr>
              <a:t>Purpose of Webinar</a:t>
            </a:r>
          </a:p>
        </p:txBody>
      </p:sp>
      <p:sp>
        <p:nvSpPr>
          <p:cNvPr id="20483" name="Content Placeholder 2"/>
          <p:cNvSpPr>
            <a:spLocks noGrp="1"/>
          </p:cNvSpPr>
          <p:nvPr>
            <p:ph idx="1"/>
          </p:nvPr>
        </p:nvSpPr>
        <p:spPr/>
        <p:txBody>
          <a:bodyPr/>
          <a:lstStyle/>
          <a:p>
            <a:r>
              <a:rPr lang="en-US" dirty="0" smtClean="0">
                <a:latin typeface="Times New Roman" pitchFamily="-107" charset="0"/>
              </a:rPr>
              <a:t>Present results from legislative analysis undertaken by the Joint Center to help the RFN advance its policy priorities</a:t>
            </a:r>
          </a:p>
          <a:p>
            <a:endParaRPr lang="en-US" dirty="0" smtClean="0">
              <a:latin typeface="Times New Roman" pitchFamily="-107" charset="0"/>
            </a:endParaRPr>
          </a:p>
          <a:p>
            <a:r>
              <a:rPr lang="en-US" dirty="0" smtClean="0">
                <a:latin typeface="Times New Roman" pitchFamily="-107" charset="0"/>
              </a:rPr>
              <a:t>Share information about the ongoing legislative campaign in Florida around the Homeowner Bill of Rights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895600"/>
            <a:ext cx="1676400" cy="141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E25BB75-E86D-4A17-94E1-D6030E101F21}"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z="3200" dirty="0">
                <a:latin typeface="Times New Roman" pitchFamily="-107" charset="0"/>
              </a:rPr>
              <a:t>IDA Funding: Senate Committee Members (CT) and </a:t>
            </a:r>
            <a:r>
              <a:rPr lang="en-US" sz="3200" dirty="0" smtClean="0">
                <a:latin typeface="Times New Roman" pitchFamily="-107" charset="0"/>
              </a:rPr>
              <a:t>Sponsored Legislation</a:t>
            </a:r>
          </a:p>
        </p:txBody>
      </p:sp>
      <p:sp>
        <p:nvSpPr>
          <p:cNvPr id="4" name="Content Placeholder 3"/>
          <p:cNvSpPr>
            <a:spLocks noGrp="1"/>
          </p:cNvSpPr>
          <p:nvPr>
            <p:ph sz="half" idx="2"/>
          </p:nvPr>
        </p:nvSpPr>
        <p:spPr>
          <a:xfrm>
            <a:off x="152400" y="1143000"/>
            <a:ext cx="6689725" cy="4191000"/>
          </a:xfrm>
        </p:spPr>
        <p:txBody>
          <a:bodyPr>
            <a:normAutofit/>
          </a:bodyPr>
          <a:lstStyle/>
          <a:p>
            <a:pPr>
              <a:lnSpc>
                <a:spcPct val="90000"/>
              </a:lnSpc>
              <a:buFont typeface="Arial" charset="0"/>
              <a:buNone/>
            </a:pPr>
            <a:endParaRPr lang="en-US" sz="1900" u="sng" dirty="0" smtClean="0">
              <a:solidFill>
                <a:srgbClr val="002060"/>
              </a:solidFill>
              <a:latin typeface="Times New Roman" pitchFamily="-107" charset="0"/>
            </a:endParaRPr>
          </a:p>
          <a:p>
            <a:pPr>
              <a:lnSpc>
                <a:spcPct val="90000"/>
              </a:lnSpc>
              <a:buFont typeface="Arial" charset="0"/>
              <a:buNone/>
            </a:pPr>
            <a:endParaRPr lang="en-US" sz="1300" u="sng" dirty="0" smtClean="0">
              <a:solidFill>
                <a:srgbClr val="002060"/>
              </a:solidFill>
              <a:latin typeface="Times New Roman" pitchFamily="-107" charset="0"/>
            </a:endParaRPr>
          </a:p>
          <a:p>
            <a:pPr>
              <a:lnSpc>
                <a:spcPct val="90000"/>
              </a:lnSpc>
              <a:buFont typeface="Arial" charset="0"/>
              <a:buNone/>
            </a:pPr>
            <a:r>
              <a:rPr lang="en-US" sz="1300" b="1" u="sng" dirty="0" smtClean="0">
                <a:solidFill>
                  <a:srgbClr val="002060"/>
                </a:solidFill>
                <a:latin typeface="Times New Roman" pitchFamily="-107" charset="0"/>
              </a:rPr>
              <a:t>Committee on Commerce and Tourism </a:t>
            </a:r>
            <a:endParaRPr lang="en-US" sz="1300" dirty="0" smtClean="0">
              <a:solidFill>
                <a:srgbClr val="002060"/>
              </a:solidFill>
              <a:latin typeface="Times New Roman" pitchFamily="-107" charset="0"/>
            </a:endParaRPr>
          </a:p>
          <a:p>
            <a:pPr>
              <a:lnSpc>
                <a:spcPct val="90000"/>
              </a:lnSpc>
              <a:buFont typeface="Arial" charset="0"/>
              <a:buNone/>
            </a:pPr>
            <a:endParaRPr lang="en-US" sz="1300" b="1" dirty="0" smtClean="0">
              <a:solidFill>
                <a:srgbClr val="002060"/>
              </a:solidFill>
              <a:latin typeface="Times New Roman" pitchFamily="-107" charset="0"/>
            </a:endParaRPr>
          </a:p>
          <a:p>
            <a:pPr>
              <a:lnSpc>
                <a:spcPct val="90000"/>
              </a:lnSpc>
              <a:buFont typeface="Arial" charset="0"/>
              <a:buNone/>
            </a:pPr>
            <a:r>
              <a:rPr lang="en-US" sz="1300" b="1" dirty="0" smtClean="0">
                <a:solidFill>
                  <a:srgbClr val="002060"/>
                </a:solidFill>
                <a:latin typeface="Times New Roman" pitchFamily="-107" charset="0"/>
              </a:rPr>
              <a:t>Employment Practices (CS/SB 100) </a:t>
            </a:r>
          </a:p>
          <a:p>
            <a:pPr>
              <a:lnSpc>
                <a:spcPct val="90000"/>
              </a:lnSpc>
              <a:buFont typeface="Arial" charset="0"/>
              <a:buNone/>
            </a:pPr>
            <a:r>
              <a:rPr lang="en-US" sz="1300" b="1" dirty="0" smtClean="0">
                <a:solidFill>
                  <a:srgbClr val="002060"/>
                </a:solidFill>
                <a:latin typeface="Times New Roman" pitchFamily="-107" charset="0"/>
              </a:rPr>
              <a:t>Reemployment Assistance</a:t>
            </a:r>
          </a:p>
          <a:p>
            <a:pPr>
              <a:lnSpc>
                <a:spcPct val="90000"/>
              </a:lnSpc>
              <a:spcBef>
                <a:spcPts val="313"/>
              </a:spcBef>
              <a:buFont typeface="Wingdings" pitchFamily="-107" charset="2"/>
              <a:buChar char="q"/>
            </a:pPr>
            <a:r>
              <a:rPr lang="en-US" sz="1300" dirty="0" smtClean="0">
                <a:solidFill>
                  <a:srgbClr val="002060"/>
                </a:solidFill>
                <a:latin typeface="Times New Roman" pitchFamily="-107" charset="0"/>
              </a:rPr>
              <a:t>Nancy C. Detert [R-28] </a:t>
            </a:r>
            <a:r>
              <a:rPr lang="en-US" sz="1300" i="1" dirty="0" smtClean="0">
                <a:solidFill>
                  <a:srgbClr val="002060"/>
                </a:solidFill>
                <a:latin typeface="Times New Roman" pitchFamily="-107" charset="0"/>
              </a:rPr>
              <a:t>Chair</a:t>
            </a:r>
          </a:p>
          <a:p>
            <a:pPr>
              <a:lnSpc>
                <a:spcPct val="90000"/>
              </a:lnSpc>
              <a:buFont typeface="Arial" charset="0"/>
              <a:buNone/>
            </a:pPr>
            <a:endParaRPr lang="en-US" sz="1300" b="1" dirty="0" smtClean="0">
              <a:solidFill>
                <a:srgbClr val="002060"/>
              </a:solidFill>
              <a:latin typeface="Times New Roman" pitchFamily="-107" charset="0"/>
            </a:endParaRPr>
          </a:p>
          <a:p>
            <a:pPr>
              <a:lnSpc>
                <a:spcPct val="90000"/>
              </a:lnSpc>
              <a:buFont typeface="Arial" charset="0"/>
              <a:buNone/>
            </a:pPr>
            <a:r>
              <a:rPr lang="en-US" sz="1300" b="1" dirty="0" smtClean="0">
                <a:solidFill>
                  <a:srgbClr val="002060"/>
                </a:solidFill>
                <a:latin typeface="Times New Roman" pitchFamily="-107" charset="0"/>
              </a:rPr>
              <a:t>Resident Status for Tuition Purpose (SB 0268)</a:t>
            </a:r>
          </a:p>
          <a:p>
            <a:pPr>
              <a:lnSpc>
                <a:spcPct val="90000"/>
              </a:lnSpc>
              <a:buFont typeface="Wingdings" pitchFamily="-107" charset="2"/>
              <a:buChar char="q"/>
            </a:pPr>
            <a:r>
              <a:rPr lang="en-US" sz="1300" dirty="0" smtClean="0">
                <a:solidFill>
                  <a:srgbClr val="002060"/>
                </a:solidFill>
                <a:latin typeface="Times New Roman" pitchFamily="-107" charset="0"/>
              </a:rPr>
              <a:t>Joseph Abruzzo [D-25] </a:t>
            </a:r>
            <a:r>
              <a:rPr lang="en-US" sz="1300" i="1" dirty="0" smtClean="0">
                <a:solidFill>
                  <a:srgbClr val="002060"/>
                </a:solidFill>
                <a:latin typeface="Times New Roman" pitchFamily="-107" charset="0"/>
              </a:rPr>
              <a:t>Vice Chair</a:t>
            </a:r>
            <a:endParaRPr lang="en-US" sz="1300" dirty="0" smtClean="0">
              <a:solidFill>
                <a:srgbClr val="002060"/>
              </a:solidFill>
              <a:latin typeface="Times New Roman" pitchFamily="-107" charset="0"/>
            </a:endParaRPr>
          </a:p>
          <a:p>
            <a:pPr>
              <a:lnSpc>
                <a:spcPct val="90000"/>
              </a:lnSpc>
              <a:buFont typeface="Arial" charset="0"/>
              <a:buNone/>
            </a:pPr>
            <a:endParaRPr lang="en-US" sz="1300" b="1" dirty="0" smtClean="0">
              <a:solidFill>
                <a:srgbClr val="002060"/>
              </a:solidFill>
              <a:latin typeface="Times New Roman" pitchFamily="-107" charset="0"/>
            </a:endParaRPr>
          </a:p>
          <a:p>
            <a:pPr>
              <a:lnSpc>
                <a:spcPct val="90000"/>
              </a:lnSpc>
              <a:buFont typeface="Arial" charset="0"/>
              <a:buNone/>
            </a:pPr>
            <a:r>
              <a:rPr lang="en-US" sz="1300" b="1" dirty="0" smtClean="0">
                <a:solidFill>
                  <a:srgbClr val="002060"/>
                </a:solidFill>
                <a:latin typeface="Times New Roman" pitchFamily="-107" charset="0"/>
              </a:rPr>
              <a:t>Community Development Block Grants (SB 494)</a:t>
            </a:r>
          </a:p>
          <a:p>
            <a:pPr>
              <a:lnSpc>
                <a:spcPct val="90000"/>
              </a:lnSpc>
              <a:spcBef>
                <a:spcPts val="313"/>
              </a:spcBef>
              <a:buFont typeface="Wingdings" pitchFamily="-107" charset="2"/>
              <a:buChar char="q"/>
            </a:pPr>
            <a:r>
              <a:rPr lang="en-US" sz="1300" dirty="0" smtClean="0">
                <a:solidFill>
                  <a:srgbClr val="002060"/>
                </a:solidFill>
                <a:latin typeface="Times New Roman" pitchFamily="-107" charset="0"/>
              </a:rPr>
              <a:t>Wilton Simpson [R-18]</a:t>
            </a:r>
          </a:p>
          <a:p>
            <a:pPr>
              <a:lnSpc>
                <a:spcPct val="90000"/>
              </a:lnSpc>
              <a:buFont typeface="Arial" charset="0"/>
              <a:buNone/>
            </a:pPr>
            <a:endParaRPr lang="en-US" sz="1300" dirty="0" smtClean="0">
              <a:solidFill>
                <a:srgbClr val="002060"/>
              </a:solidFill>
              <a:latin typeface="Times New Roman" pitchFamily="-107" charset="0"/>
            </a:endParaRPr>
          </a:p>
          <a:p>
            <a:pPr>
              <a:lnSpc>
                <a:spcPct val="90000"/>
              </a:lnSpc>
              <a:buFont typeface="Arial" charset="0"/>
              <a:buNone/>
            </a:pPr>
            <a:r>
              <a:rPr lang="en-US" sz="1300" b="1" dirty="0" smtClean="0">
                <a:solidFill>
                  <a:srgbClr val="002060"/>
                </a:solidFill>
                <a:latin typeface="Times New Roman" pitchFamily="-107" charset="0"/>
              </a:rPr>
              <a:t>Enterprise Zones (SB 480) </a:t>
            </a:r>
          </a:p>
          <a:p>
            <a:pPr>
              <a:lnSpc>
                <a:spcPct val="90000"/>
              </a:lnSpc>
              <a:buFont typeface="Wingdings" pitchFamily="-107" charset="2"/>
              <a:buChar char="q"/>
            </a:pPr>
            <a:r>
              <a:rPr lang="en-US" sz="1300" dirty="0" smtClean="0">
                <a:solidFill>
                  <a:srgbClr val="002060"/>
                </a:solidFill>
                <a:latin typeface="Times New Roman" pitchFamily="-107" charset="0"/>
              </a:rPr>
              <a:t>Kelli Stargel [R-15]</a:t>
            </a:r>
          </a:p>
          <a:p>
            <a:pPr>
              <a:lnSpc>
                <a:spcPct val="90000"/>
              </a:lnSpc>
              <a:buFont typeface="Arial" charset="0"/>
              <a:buNone/>
            </a:pPr>
            <a:r>
              <a:rPr lang="en-US" sz="1300" dirty="0" smtClean="0">
                <a:solidFill>
                  <a:srgbClr val="002060"/>
                </a:solidFill>
                <a:latin typeface="Times New Roman" pitchFamily="-107" charset="0"/>
                <a:cs typeface="Times New Roman" pitchFamily="-107" charset="0"/>
              </a:rPr>
              <a:t> </a:t>
            </a:r>
          </a:p>
          <a:p>
            <a:pPr>
              <a:lnSpc>
                <a:spcPct val="90000"/>
              </a:lnSpc>
              <a:buFont typeface="Arial" charset="0"/>
              <a:buNone/>
            </a:pPr>
            <a:endParaRPr lang="en-US" sz="1400" b="1" dirty="0" smtClean="0">
              <a:solidFill>
                <a:srgbClr val="002060"/>
              </a:solidFill>
              <a:latin typeface="Times New Roman" pitchFamily="-107" charset="0"/>
            </a:endParaRPr>
          </a:p>
          <a:p>
            <a:pPr>
              <a:lnSpc>
                <a:spcPct val="90000"/>
              </a:lnSpc>
              <a:buFont typeface="Wingdings" pitchFamily="-107" charset="2"/>
              <a:buChar char="q"/>
            </a:pPr>
            <a:endParaRPr lang="en-US" sz="1300" b="1"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sz="1300" dirty="0" smtClean="0">
              <a:solidFill>
                <a:srgbClr val="002060"/>
              </a:solidFill>
              <a:latin typeface="Times New Roman" pitchFamily="-107" charset="0"/>
            </a:endParaRPr>
          </a:p>
        </p:txBody>
      </p:sp>
      <p:sp>
        <p:nvSpPr>
          <p:cNvPr id="106500" name="Text Placeholder 4"/>
          <p:cNvSpPr>
            <a:spLocks noGrp="1"/>
          </p:cNvSpPr>
          <p:nvPr>
            <p:ph type="body" sz="quarter" idx="3"/>
          </p:nvPr>
        </p:nvSpPr>
        <p:spPr>
          <a:xfrm>
            <a:off x="4419600" y="1828800"/>
            <a:ext cx="5867400" cy="2514600"/>
          </a:xfrm>
        </p:spPr>
        <p:txBody>
          <a:bodyPr/>
          <a:lstStyle/>
          <a:p>
            <a:pPr>
              <a:spcBef>
                <a:spcPts val="313"/>
              </a:spcBef>
            </a:pPr>
            <a:endParaRPr lang="en-US" sz="1300" b="0" dirty="0" smtClean="0">
              <a:solidFill>
                <a:srgbClr val="002060"/>
              </a:solidFill>
              <a:latin typeface="Times New Roman" pitchFamily="-107" charset="0"/>
            </a:endParaRPr>
          </a:p>
        </p:txBody>
      </p:sp>
      <p:sp>
        <p:nvSpPr>
          <p:cNvPr id="6" name="Content Placeholder 5"/>
          <p:cNvSpPr>
            <a:spLocks noGrp="1"/>
          </p:cNvSpPr>
          <p:nvPr>
            <p:ph sz="quarter" idx="4"/>
          </p:nvPr>
        </p:nvSpPr>
        <p:spPr>
          <a:xfrm>
            <a:off x="4876800" y="1981200"/>
            <a:ext cx="5257800" cy="4648200"/>
          </a:xfrm>
        </p:spPr>
        <p:txBody>
          <a:bodyPr>
            <a:normAutofit/>
          </a:bodyPr>
          <a:lstStyle/>
          <a:p>
            <a:pPr marL="0" indent="0">
              <a:buFont typeface="Arial" charset="0"/>
              <a:buNone/>
            </a:pP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09800"/>
            <a:ext cx="4519992" cy="4114800"/>
          </a:xfrm>
          <a:prstGeom prst="rect">
            <a:avLst/>
          </a:prstGeom>
        </p:spPr>
      </p:pic>
      <p:sp>
        <p:nvSpPr>
          <p:cNvPr id="3" name="Slide Number Placeholder 2"/>
          <p:cNvSpPr>
            <a:spLocks noGrp="1"/>
          </p:cNvSpPr>
          <p:nvPr>
            <p:ph type="sldNum" sz="quarter" idx="12"/>
          </p:nvPr>
        </p:nvSpPr>
        <p:spPr/>
        <p:txBody>
          <a:bodyPr/>
          <a:lstStyle/>
          <a:p>
            <a:fld id="{1538993E-0A0A-4F45-BE39-98126E5B561B}" type="slidenum">
              <a:rPr lang="en-US" smtClean="0"/>
              <a:pPr/>
              <a:t>50</a:t>
            </a:fld>
            <a:endParaRPr lang="en-US" dirty="0"/>
          </a:p>
        </p:txBody>
      </p:sp>
    </p:spTree>
    <p:extLst>
      <p:ext uri="{BB962C8B-B14F-4D97-AF65-F5344CB8AC3E}">
        <p14:creationId xmlns:p14="http://schemas.microsoft.com/office/powerpoint/2010/main" val="1593069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(Senate CT)</a:t>
            </a:r>
          </a:p>
        </p:txBody>
      </p:sp>
      <p:sp>
        <p:nvSpPr>
          <p:cNvPr id="3" name="Content Placeholder 2"/>
          <p:cNvSpPr>
            <a:spLocks noGrp="1"/>
          </p:cNvSpPr>
          <p:nvPr>
            <p:ph sz="half" idx="1"/>
          </p:nvPr>
        </p:nvSpPr>
        <p:spPr>
          <a:xfrm>
            <a:off x="457200" y="1600200"/>
            <a:ext cx="5029200" cy="4525963"/>
          </a:xfrm>
        </p:spPr>
        <p:txBody>
          <a:bodyPr/>
          <a:lstStyle/>
          <a:p>
            <a:pPr marL="0" indent="0">
              <a:buNone/>
            </a:pPr>
            <a:r>
              <a:rPr lang="en-US" sz="2000" b="1" i="1" dirty="0" smtClean="0"/>
              <a:t>Committee on Commerce and Tourism</a:t>
            </a:r>
            <a:endParaRPr lang="en-US" sz="2000" b="1" i="1" dirty="0"/>
          </a:p>
          <a:p>
            <a:pPr marL="0" indent="0">
              <a:buNone/>
            </a:pPr>
            <a:endParaRPr lang="en-US" sz="2000" dirty="0" smtClean="0"/>
          </a:p>
          <a:p>
            <a:pPr marL="0" indent="0">
              <a:spcBef>
                <a:spcPts val="312"/>
              </a:spcBef>
              <a:buNone/>
            </a:pPr>
            <a:r>
              <a:rPr lang="en-US" sz="2000" dirty="0" smtClean="0"/>
              <a:t>Geraldine F. “Geri” Thompson [D-12]</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a:t>Represents a district with a large proportion of African Americans and Latinos </a:t>
            </a:r>
            <a:endParaRPr lang="en-US" sz="1600" dirty="0" smtClean="0"/>
          </a:p>
          <a:p>
            <a:pPr>
              <a:spcBef>
                <a:spcPts val="312"/>
              </a:spcBef>
              <a:buFont typeface="Wingdings" pitchFamily="2" charset="2"/>
              <a:buChar char="q"/>
            </a:pPr>
            <a:r>
              <a:rPr lang="en-US" sz="1600" dirty="0" smtClean="0"/>
              <a:t>East Central Florida </a:t>
            </a:r>
            <a:endParaRPr lang="en-US" sz="1600"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0E4C065-74C1-44F7-8289-D28EA92E3163}" type="slidenum">
              <a:rPr lang="en-US" smtClean="0"/>
              <a:pPr/>
              <a:t>51</a:t>
            </a:fld>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7400" y="1905000"/>
            <a:ext cx="2349500" cy="3098800"/>
          </a:xfrm>
        </p:spPr>
      </p:pic>
    </p:spTree>
    <p:extLst>
      <p:ext uri="{BB962C8B-B14F-4D97-AF65-F5344CB8AC3E}">
        <p14:creationId xmlns:p14="http://schemas.microsoft.com/office/powerpoint/2010/main" val="3226903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(Senate CT)</a:t>
            </a:r>
          </a:p>
        </p:txBody>
      </p:sp>
      <p:sp>
        <p:nvSpPr>
          <p:cNvPr id="3" name="Content Placeholder 2"/>
          <p:cNvSpPr>
            <a:spLocks noGrp="1"/>
          </p:cNvSpPr>
          <p:nvPr>
            <p:ph sz="half" idx="1"/>
          </p:nvPr>
        </p:nvSpPr>
        <p:spPr>
          <a:xfrm>
            <a:off x="457200" y="1600200"/>
            <a:ext cx="5029200" cy="4525963"/>
          </a:xfrm>
        </p:spPr>
        <p:txBody>
          <a:bodyPr/>
          <a:lstStyle/>
          <a:p>
            <a:pPr marL="0" indent="0">
              <a:buNone/>
            </a:pPr>
            <a:r>
              <a:rPr lang="en-US" sz="2000" b="1" i="1" dirty="0" smtClean="0"/>
              <a:t>Committee on Commerce and Tourism</a:t>
            </a:r>
            <a:endParaRPr lang="en-US" sz="2000" b="1" i="1" dirty="0"/>
          </a:p>
          <a:p>
            <a:pPr marL="0" indent="0">
              <a:buNone/>
            </a:pPr>
            <a:endParaRPr lang="en-US" sz="2000" dirty="0" smtClean="0"/>
          </a:p>
          <a:p>
            <a:pPr marL="0" indent="0">
              <a:spcBef>
                <a:spcPts val="312"/>
              </a:spcBef>
              <a:buNone/>
            </a:pPr>
            <a:r>
              <a:rPr lang="en-US" sz="2000" dirty="0" smtClean="0"/>
              <a:t>Kelli Stargel [R-15]</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Enterprise Zones bill (SB 480)</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a:t>Represents a district with a large proportion of African Americans and Latinos </a:t>
            </a:r>
            <a:endParaRPr lang="en-US" sz="1600" dirty="0" smtClean="0"/>
          </a:p>
          <a:p>
            <a:pPr>
              <a:spcBef>
                <a:spcPts val="312"/>
              </a:spcBef>
              <a:buFont typeface="Wingdings" pitchFamily="2" charset="2"/>
              <a:buChar char="q"/>
            </a:pPr>
            <a:r>
              <a:rPr lang="en-US" sz="1600" dirty="0" smtClean="0"/>
              <a:t>East Central and West Central Florida </a:t>
            </a:r>
            <a:endParaRPr lang="en-US" sz="1600" dirty="0"/>
          </a:p>
          <a:p>
            <a:pPr marL="0" indent="0">
              <a:buNone/>
            </a:pP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1676400"/>
            <a:ext cx="2514600" cy="3316554"/>
          </a:xfrm>
        </p:spPr>
      </p:pic>
      <p:sp>
        <p:nvSpPr>
          <p:cNvPr id="4" name="Slide Number Placeholder 3"/>
          <p:cNvSpPr>
            <a:spLocks noGrp="1"/>
          </p:cNvSpPr>
          <p:nvPr>
            <p:ph type="sldNum" sz="quarter" idx="12"/>
          </p:nvPr>
        </p:nvSpPr>
        <p:spPr/>
        <p:txBody>
          <a:bodyPr/>
          <a:lstStyle/>
          <a:p>
            <a:fld id="{00E4C065-74C1-44F7-8289-D28EA92E3163}" type="slidenum">
              <a:rPr lang="en-US" smtClean="0"/>
              <a:pPr/>
              <a:t>52</a:t>
            </a:fld>
            <a:endParaRPr lang="en-US" dirty="0"/>
          </a:p>
        </p:txBody>
      </p:sp>
    </p:spTree>
    <p:extLst>
      <p:ext uri="{BB962C8B-B14F-4D97-AF65-F5344CB8AC3E}">
        <p14:creationId xmlns:p14="http://schemas.microsoft.com/office/powerpoint/2010/main" val="1426819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(Senate CT)</a:t>
            </a:r>
          </a:p>
        </p:txBody>
      </p:sp>
      <p:sp>
        <p:nvSpPr>
          <p:cNvPr id="3" name="Content Placeholder 2"/>
          <p:cNvSpPr>
            <a:spLocks noGrp="1"/>
          </p:cNvSpPr>
          <p:nvPr>
            <p:ph sz="half" idx="1"/>
          </p:nvPr>
        </p:nvSpPr>
        <p:spPr>
          <a:xfrm>
            <a:off x="457200" y="1600200"/>
            <a:ext cx="5029200" cy="4525963"/>
          </a:xfrm>
        </p:spPr>
        <p:txBody>
          <a:bodyPr/>
          <a:lstStyle/>
          <a:p>
            <a:pPr marL="0" indent="0">
              <a:buNone/>
            </a:pPr>
            <a:r>
              <a:rPr lang="en-US" sz="2000" b="1" i="1" dirty="0" smtClean="0"/>
              <a:t>Committee on Commerce and Tourism</a:t>
            </a:r>
            <a:endParaRPr lang="en-US" sz="2000" b="1" i="1" dirty="0"/>
          </a:p>
          <a:p>
            <a:pPr marL="0" indent="0">
              <a:buNone/>
            </a:pPr>
            <a:endParaRPr lang="en-US" sz="2000" dirty="0" smtClean="0"/>
          </a:p>
          <a:p>
            <a:pPr marL="0" indent="0">
              <a:spcBef>
                <a:spcPts val="312"/>
              </a:spcBef>
              <a:buNone/>
            </a:pPr>
            <a:r>
              <a:rPr lang="en-US" sz="2000" dirty="0" smtClean="0"/>
              <a:t>Wilton Simpson [R-18]</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Community Development Block Grants bill (SB 494)</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North and West Central Florida </a:t>
            </a:r>
            <a:endParaRPr lang="en-US" sz="1600" dirty="0"/>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1981200"/>
            <a:ext cx="2438400" cy="3216052"/>
          </a:xfrm>
        </p:spPr>
      </p:pic>
      <p:sp>
        <p:nvSpPr>
          <p:cNvPr id="4" name="Slide Number Placeholder 3"/>
          <p:cNvSpPr>
            <a:spLocks noGrp="1"/>
          </p:cNvSpPr>
          <p:nvPr>
            <p:ph type="sldNum" sz="quarter" idx="12"/>
          </p:nvPr>
        </p:nvSpPr>
        <p:spPr/>
        <p:txBody>
          <a:bodyPr/>
          <a:lstStyle/>
          <a:p>
            <a:fld id="{00E4C065-74C1-44F7-8289-D28EA92E3163}" type="slidenum">
              <a:rPr lang="en-US" smtClean="0"/>
              <a:pPr/>
              <a:t>53</a:t>
            </a:fld>
            <a:endParaRPr lang="en-US" dirty="0"/>
          </a:p>
        </p:txBody>
      </p:sp>
    </p:spTree>
    <p:extLst>
      <p:ext uri="{BB962C8B-B14F-4D97-AF65-F5344CB8AC3E}">
        <p14:creationId xmlns:p14="http://schemas.microsoft.com/office/powerpoint/2010/main" val="393000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IDA Funding: Potential Champion (Senate CT)</a:t>
            </a:r>
          </a:p>
        </p:txBody>
      </p:sp>
      <p:sp>
        <p:nvSpPr>
          <p:cNvPr id="3" name="Content Placeholder 2"/>
          <p:cNvSpPr>
            <a:spLocks noGrp="1"/>
          </p:cNvSpPr>
          <p:nvPr>
            <p:ph sz="half" idx="1"/>
          </p:nvPr>
        </p:nvSpPr>
        <p:spPr>
          <a:xfrm>
            <a:off x="228600" y="1524000"/>
            <a:ext cx="5638800" cy="4525963"/>
          </a:xfrm>
        </p:spPr>
        <p:txBody>
          <a:bodyPr/>
          <a:lstStyle/>
          <a:p>
            <a:pPr marL="0" indent="0">
              <a:buNone/>
            </a:pPr>
            <a:r>
              <a:rPr lang="en-US" sz="2000" b="1" i="1" dirty="0" smtClean="0"/>
              <a:t>Committee on Commerce and Tourism</a:t>
            </a:r>
            <a:endParaRPr lang="en-US" sz="2000" b="1" i="1" dirty="0"/>
          </a:p>
          <a:p>
            <a:pPr marL="0" indent="0">
              <a:buNone/>
            </a:pPr>
            <a:endParaRPr lang="en-US" sz="2000" dirty="0" smtClean="0"/>
          </a:p>
          <a:p>
            <a:pPr marL="0" indent="0">
              <a:spcBef>
                <a:spcPts val="312"/>
              </a:spcBef>
              <a:buNone/>
            </a:pPr>
            <a:r>
              <a:rPr lang="en-US" sz="2000" dirty="0" smtClean="0"/>
              <a:t>Joseph Abruzzo [D-25]</a:t>
            </a:r>
          </a:p>
          <a:p>
            <a:pPr marL="0" indent="0">
              <a:spcBef>
                <a:spcPts val="312"/>
              </a:spcBef>
              <a:buNone/>
            </a:pPr>
            <a:endParaRPr lang="en-US" sz="1600" b="1" dirty="0" smtClean="0"/>
          </a:p>
          <a:p>
            <a:pPr marL="0" indent="0">
              <a:spcBef>
                <a:spcPts val="312"/>
              </a:spcBef>
              <a:buNone/>
            </a:pPr>
            <a:r>
              <a:rPr lang="en-US" sz="1600" b="1" dirty="0" smtClean="0"/>
              <a:t>Influence</a:t>
            </a:r>
          </a:p>
          <a:p>
            <a:pPr>
              <a:spcBef>
                <a:spcPts val="312"/>
              </a:spcBef>
              <a:buFont typeface="Wingdings" pitchFamily="2" charset="2"/>
              <a:buChar char="q"/>
            </a:pPr>
            <a:r>
              <a:rPr lang="en-US" sz="1600" dirty="0" smtClean="0"/>
              <a:t>Vice Chair of the Committee on Commerce and Tourism</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Resident Status for Tuition Purpose bill (SB 0268)</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t>
            </a:r>
            <a:r>
              <a:rPr lang="en-US" sz="1600" dirty="0"/>
              <a:t>a district with a large proportion of African Americans and Latinos </a:t>
            </a:r>
            <a:endParaRPr lang="en-US" sz="1600" dirty="0" smtClean="0"/>
          </a:p>
          <a:p>
            <a:pPr>
              <a:spcBef>
                <a:spcPts val="312"/>
              </a:spcBef>
              <a:buFont typeface="Wingdings" pitchFamily="2" charset="2"/>
              <a:buChar char="q"/>
            </a:pPr>
            <a:r>
              <a:rPr lang="en-US" sz="1600" dirty="0" smtClean="0"/>
              <a:t>Southwest Florida </a:t>
            </a:r>
            <a:endParaRPr lang="en-US" sz="1600" dirty="0"/>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600200"/>
            <a:ext cx="2542082" cy="3352800"/>
          </a:xfrm>
        </p:spPr>
      </p:pic>
      <p:sp>
        <p:nvSpPr>
          <p:cNvPr id="4" name="Slide Number Placeholder 3"/>
          <p:cNvSpPr>
            <a:spLocks noGrp="1"/>
          </p:cNvSpPr>
          <p:nvPr>
            <p:ph type="sldNum" sz="quarter" idx="12"/>
          </p:nvPr>
        </p:nvSpPr>
        <p:spPr/>
        <p:txBody>
          <a:bodyPr/>
          <a:lstStyle/>
          <a:p>
            <a:fld id="{00E4C065-74C1-44F7-8289-D28EA92E3163}" type="slidenum">
              <a:rPr lang="en-US" smtClean="0"/>
              <a:pPr/>
              <a:t>54</a:t>
            </a:fld>
            <a:endParaRPr lang="en-US" dirty="0"/>
          </a:p>
        </p:txBody>
      </p:sp>
    </p:spTree>
    <p:extLst>
      <p:ext uri="{BB962C8B-B14F-4D97-AF65-F5344CB8AC3E}">
        <p14:creationId xmlns:p14="http://schemas.microsoft.com/office/powerpoint/2010/main" val="1940643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IDA Funding: Potential Champion (Senate CT)</a:t>
            </a:r>
            <a:endParaRPr lang="en-US" sz="3200" dirty="0"/>
          </a:p>
        </p:txBody>
      </p:sp>
      <p:sp>
        <p:nvSpPr>
          <p:cNvPr id="3" name="Content Placeholder 2"/>
          <p:cNvSpPr>
            <a:spLocks noGrp="1"/>
          </p:cNvSpPr>
          <p:nvPr>
            <p:ph sz="half" idx="1"/>
          </p:nvPr>
        </p:nvSpPr>
        <p:spPr>
          <a:xfrm>
            <a:off x="457200" y="1600200"/>
            <a:ext cx="5029200" cy="4525963"/>
          </a:xfrm>
        </p:spPr>
        <p:txBody>
          <a:bodyPr/>
          <a:lstStyle/>
          <a:p>
            <a:pPr marL="0" indent="0">
              <a:buNone/>
            </a:pPr>
            <a:r>
              <a:rPr lang="en-US" sz="2000" b="1" i="1" dirty="0" smtClean="0"/>
              <a:t>Committee on Commerce and Tourism</a:t>
            </a:r>
            <a:endParaRPr lang="en-US" sz="2000" b="1" i="1" dirty="0"/>
          </a:p>
          <a:p>
            <a:pPr marL="0" indent="0">
              <a:buNone/>
            </a:pPr>
            <a:endParaRPr lang="en-US" sz="2000" dirty="0" smtClean="0"/>
          </a:p>
          <a:p>
            <a:pPr marL="0" indent="0">
              <a:spcBef>
                <a:spcPts val="312"/>
              </a:spcBef>
              <a:buNone/>
            </a:pPr>
            <a:r>
              <a:rPr lang="en-US" sz="2000" dirty="0" smtClean="0"/>
              <a:t>Nancy Detert [R-28]</a:t>
            </a:r>
          </a:p>
          <a:p>
            <a:pPr marL="0" indent="0">
              <a:spcBef>
                <a:spcPts val="312"/>
              </a:spcBef>
              <a:buNone/>
            </a:pPr>
            <a:endParaRPr lang="en-US" sz="1600" b="1" dirty="0" smtClean="0"/>
          </a:p>
          <a:p>
            <a:pPr marL="0" indent="0">
              <a:spcBef>
                <a:spcPts val="312"/>
              </a:spcBef>
              <a:buNone/>
            </a:pPr>
            <a:r>
              <a:rPr lang="en-US" sz="1600" b="1" dirty="0" smtClean="0"/>
              <a:t>Influence</a:t>
            </a:r>
          </a:p>
          <a:p>
            <a:pPr>
              <a:spcBef>
                <a:spcPts val="312"/>
              </a:spcBef>
              <a:buFont typeface="Wingdings" pitchFamily="2" charset="2"/>
              <a:buChar char="q"/>
            </a:pPr>
            <a:r>
              <a:rPr lang="en-US" sz="1600" dirty="0" smtClean="0"/>
              <a:t>Chair of the Committee on Commerce and Tourism</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Employment Practices bill (SB 100)</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West Central Florida </a:t>
            </a:r>
            <a:endParaRPr lang="en-US" sz="1600" dirty="0"/>
          </a:p>
          <a:p>
            <a:pPr marL="0" indent="0">
              <a:buNone/>
            </a:pP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1981200"/>
            <a:ext cx="2349500" cy="3098800"/>
          </a:xfrm>
        </p:spPr>
      </p:pic>
      <p:sp>
        <p:nvSpPr>
          <p:cNvPr id="4" name="Slide Number Placeholder 3"/>
          <p:cNvSpPr>
            <a:spLocks noGrp="1"/>
          </p:cNvSpPr>
          <p:nvPr>
            <p:ph type="sldNum" sz="quarter" idx="12"/>
          </p:nvPr>
        </p:nvSpPr>
        <p:spPr/>
        <p:txBody>
          <a:bodyPr/>
          <a:lstStyle/>
          <a:p>
            <a:fld id="{00E4C065-74C1-44F7-8289-D28EA92E3163}" type="slidenum">
              <a:rPr lang="en-US" smtClean="0"/>
              <a:pPr/>
              <a:t>55</a:t>
            </a:fld>
            <a:endParaRPr lang="en-US" dirty="0"/>
          </a:p>
        </p:txBody>
      </p:sp>
    </p:spTree>
    <p:extLst>
      <p:ext uri="{BB962C8B-B14F-4D97-AF65-F5344CB8AC3E}">
        <p14:creationId xmlns:p14="http://schemas.microsoft.com/office/powerpoint/2010/main" val="2901294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sz="4000" dirty="0" smtClean="0">
                <a:latin typeface="Times New Roman" pitchFamily="-107" charset="0"/>
              </a:rPr>
              <a:t>RFN Policy Priority: </a:t>
            </a:r>
            <a:br>
              <a:rPr lang="en-US" sz="4000" dirty="0" smtClean="0">
                <a:latin typeface="Times New Roman" pitchFamily="-107" charset="0"/>
              </a:rPr>
            </a:br>
            <a:r>
              <a:rPr lang="en-US" sz="4000" dirty="0" smtClean="0">
                <a:latin typeface="Times New Roman" pitchFamily="-107" charset="0"/>
              </a:rPr>
              <a:t>Predatory Lending Protection</a:t>
            </a:r>
          </a:p>
        </p:txBody>
      </p:sp>
      <p:pic>
        <p:nvPicPr>
          <p:cNvPr id="757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2775" y="1600200"/>
            <a:ext cx="5378450" cy="4525963"/>
          </a:xfrm>
        </p:spPr>
      </p:pic>
      <p:sp>
        <p:nvSpPr>
          <p:cNvPr id="3" name="Slide Number Placeholder 2"/>
          <p:cNvSpPr>
            <a:spLocks noGrp="1"/>
          </p:cNvSpPr>
          <p:nvPr>
            <p:ph type="sldNum" sz="quarter" idx="12"/>
          </p:nvPr>
        </p:nvSpPr>
        <p:spPr/>
        <p:txBody>
          <a:bodyPr/>
          <a:lstStyle/>
          <a:p>
            <a:fld id="{EE25BB75-E86D-4A17-94E1-D6030E101F21}" type="slidenum">
              <a:rPr lang="en-US" smtClean="0"/>
              <a:pPr/>
              <a:t>56</a:t>
            </a:fld>
            <a:endParaRPr lang="en-US" dirty="0"/>
          </a:p>
        </p:txBody>
      </p:sp>
    </p:spTree>
    <p:extLst>
      <p:ext uri="{BB962C8B-B14F-4D97-AF65-F5344CB8AC3E}">
        <p14:creationId xmlns:p14="http://schemas.microsoft.com/office/powerpoint/2010/main" val="1418277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04800"/>
            <a:ext cx="8229600" cy="1143000"/>
          </a:xfrm>
        </p:spPr>
        <p:txBody>
          <a:bodyPr/>
          <a:lstStyle/>
          <a:p>
            <a:r>
              <a:rPr lang="en-US" sz="3800" dirty="0" smtClean="0">
                <a:latin typeface="Times New Roman" pitchFamily="-107" charset="0"/>
              </a:rPr>
              <a:t>Predatory Lending Protection: Relevant Committees</a:t>
            </a:r>
          </a:p>
        </p:txBody>
      </p:sp>
      <p:pic>
        <p:nvPicPr>
          <p:cNvPr id="53251"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573463" y="1600200"/>
            <a:ext cx="1608137" cy="898525"/>
          </a:xfrm>
        </p:spPr>
      </p:pic>
      <p:cxnSp>
        <p:nvCxnSpPr>
          <p:cNvPr id="7" name="Straight Connector 6"/>
          <p:cNvCxnSpPr/>
          <p:nvPr/>
        </p:nvCxnSpPr>
        <p:spPr>
          <a:xfrm>
            <a:off x="4378325" y="2498725"/>
            <a:ext cx="0" cy="45720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97213" y="2955925"/>
            <a:ext cx="1281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78325" y="2955925"/>
            <a:ext cx="1279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97213" y="2955925"/>
            <a:ext cx="0" cy="366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57850" y="2968625"/>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182813" y="3321050"/>
            <a:ext cx="1828800" cy="63976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HOUSE OF REPRESENTATIVES</a:t>
            </a:r>
          </a:p>
        </p:txBody>
      </p:sp>
      <p:sp>
        <p:nvSpPr>
          <p:cNvPr id="27" name="Rounded Rectangle 26"/>
          <p:cNvSpPr/>
          <p:nvPr/>
        </p:nvSpPr>
        <p:spPr>
          <a:xfrm>
            <a:off x="4745038" y="3322638"/>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SENATE</a:t>
            </a:r>
          </a:p>
        </p:txBody>
      </p:sp>
      <p:cxnSp>
        <p:nvCxnSpPr>
          <p:cNvPr id="21" name="Straight Connector 20"/>
          <p:cNvCxnSpPr/>
          <p:nvPr/>
        </p:nvCxnSpPr>
        <p:spPr>
          <a:xfrm flipH="1">
            <a:off x="2185988" y="3960813"/>
            <a:ext cx="22860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295400" y="4327525"/>
            <a:ext cx="1463675"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Regulatory Affairs </a:t>
            </a:r>
          </a:p>
          <a:p>
            <a:pPr algn="ctr"/>
            <a:r>
              <a:rPr lang="en-US" dirty="0">
                <a:solidFill>
                  <a:prstClr val="black"/>
                </a:solidFill>
                <a:ea typeface="ＭＳ Ｐゴシック" pitchFamily="-107" charset="-128"/>
              </a:rPr>
              <a:t>Committee </a:t>
            </a:r>
          </a:p>
        </p:txBody>
      </p:sp>
      <p:cxnSp>
        <p:nvCxnSpPr>
          <p:cNvPr id="38" name="Straight Connector 37"/>
          <p:cNvCxnSpPr>
            <a:stCxn id="26" idx="2"/>
            <a:endCxn id="26" idx="2"/>
          </p:cNvCxnSpPr>
          <p:nvPr/>
        </p:nvCxnSpPr>
        <p:spPr>
          <a:xfrm>
            <a:off x="3097213" y="396081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2"/>
          </p:cNvCxnSpPr>
          <p:nvPr/>
        </p:nvCxnSpPr>
        <p:spPr>
          <a:xfrm flipH="1">
            <a:off x="1943100" y="5241925"/>
            <a:ext cx="92075"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120775" y="5516563"/>
            <a:ext cx="1644650" cy="82391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Insurance and Banking Subcommittee </a:t>
            </a:r>
          </a:p>
        </p:txBody>
      </p:sp>
      <p:cxnSp>
        <p:nvCxnSpPr>
          <p:cNvPr id="58" name="Straight Connector 57"/>
          <p:cNvCxnSpPr/>
          <p:nvPr/>
        </p:nvCxnSpPr>
        <p:spPr>
          <a:xfrm flipH="1">
            <a:off x="4903788" y="3971925"/>
            <a:ext cx="22860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4095750" y="4337050"/>
            <a:ext cx="1463675"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black"/>
              </a:solidFill>
              <a:ea typeface="ＭＳ Ｐゴシック" pitchFamily="-107" charset="-128"/>
            </a:endParaRPr>
          </a:p>
          <a:p>
            <a:pPr algn="ctr"/>
            <a:r>
              <a:rPr lang="en-US" dirty="0">
                <a:solidFill>
                  <a:prstClr val="black"/>
                </a:solidFill>
                <a:ea typeface="ＭＳ Ｐゴシック" pitchFamily="-107" charset="-128"/>
              </a:rPr>
              <a:t>Banking and Insurance Committee </a:t>
            </a:r>
          </a:p>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EE25BB75-E86D-4A17-94E1-D6030E101F21}" type="slidenum">
              <a:rPr lang="en-US" smtClean="0"/>
              <a:pPr/>
              <a:t>57</a:t>
            </a:fld>
            <a:endParaRPr lang="en-US" dirty="0"/>
          </a:p>
        </p:txBody>
      </p:sp>
      <p:sp>
        <p:nvSpPr>
          <p:cNvPr id="3" name="Oval 2"/>
          <p:cNvSpPr/>
          <p:nvPr/>
        </p:nvSpPr>
        <p:spPr>
          <a:xfrm>
            <a:off x="685800" y="4143374"/>
            <a:ext cx="2743200" cy="2562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03309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sz="3400" dirty="0" smtClean="0">
                <a:latin typeface="Times New Roman" pitchFamily="-107" charset="0"/>
              </a:rPr>
              <a:t>Predatory Lending Protection (PLP): Relevant House Committee (Regulatory Affairs)</a:t>
            </a:r>
          </a:p>
        </p:txBody>
      </p:sp>
      <p:sp>
        <p:nvSpPr>
          <p:cNvPr id="7" name="Text Placeholder 6"/>
          <p:cNvSpPr>
            <a:spLocks noGrp="1"/>
          </p:cNvSpPr>
          <p:nvPr>
            <p:ph type="body" idx="1"/>
          </p:nvPr>
        </p:nvSpPr>
        <p:spPr>
          <a:xfrm>
            <a:off x="76200" y="1295400"/>
            <a:ext cx="4724400" cy="4343400"/>
          </a:xfrm>
        </p:spPr>
        <p:txBody>
          <a:bodyPr>
            <a:normAutofit/>
          </a:bodyPr>
          <a:lstStyle/>
          <a:p>
            <a:pPr>
              <a:lnSpc>
                <a:spcPct val="80000"/>
              </a:lnSpc>
              <a:spcAft>
                <a:spcPts val="313"/>
              </a:spcAft>
            </a:pPr>
            <a:r>
              <a:rPr lang="en-US" sz="1300" u="sng" dirty="0" smtClean="0">
                <a:solidFill>
                  <a:srgbClr val="002060"/>
                </a:solidFill>
                <a:latin typeface="Times New Roman" pitchFamily="-107" charset="0"/>
              </a:rPr>
              <a:t>Regulatory Affairs Committee </a:t>
            </a:r>
          </a:p>
          <a:p>
            <a:r>
              <a:rPr lang="en-US" sz="1300" b="0" dirty="0" smtClean="0">
                <a:solidFill>
                  <a:srgbClr val="002060"/>
                </a:solidFill>
                <a:latin typeface="Times New Roman" pitchFamily="-107" charset="0"/>
              </a:rPr>
              <a:t>Doug Holder, [R-74] </a:t>
            </a:r>
            <a:r>
              <a:rPr lang="en-US" sz="1300" b="0" i="1" dirty="0" smtClean="0">
                <a:solidFill>
                  <a:srgbClr val="002060"/>
                </a:solidFill>
                <a:latin typeface="Times New Roman" pitchFamily="-107" charset="0"/>
              </a:rPr>
              <a:t>  Chair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Patrick  Rooney, Jr. [R-85] </a:t>
            </a:r>
            <a:r>
              <a:rPr lang="en-US" sz="1300" b="0" i="1" dirty="0" smtClean="0">
                <a:solidFill>
                  <a:srgbClr val="002060"/>
                </a:solidFill>
                <a:latin typeface="Times New Roman" pitchFamily="-107" charset="0"/>
              </a:rPr>
              <a:t>  Vice Chair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James W. “Jim” Waldman [D-96] </a:t>
            </a:r>
            <a:r>
              <a:rPr lang="en-US" sz="1300" b="0" i="1" dirty="0" smtClean="0">
                <a:solidFill>
                  <a:srgbClr val="002060"/>
                </a:solidFill>
                <a:latin typeface="Times New Roman" pitchFamily="-107" charset="0"/>
              </a:rPr>
              <a:t>  Democratic Ranking Member</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Halsey Beshears [R-7]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Neil Combee [R-39]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Jose Felix Diaz [R-116]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Clay Ford [R-2]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Erik Fresen [R-114]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Larry Lee, Jr. [D-84]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Debbie Mayfield [R-54]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Bryan Nelson [R-31]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Daniel D. “Dan” Raulerson [R-58]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Darryl Ervin Rouson [D-70]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Richard Stark [D-104]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W. Gregory "Greg"  Steube [R-73]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Linda Stewart [D-47]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Barbara Watson [D-107]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Alan B. Williams [D-08] </a:t>
            </a:r>
            <a:r>
              <a:rPr lang="en-US" sz="1300" b="0" i="1" dirty="0" smtClean="0">
                <a:solidFill>
                  <a:srgbClr val="002060"/>
                </a:solidFill>
                <a:latin typeface="Times New Roman" pitchFamily="-107" charset="0"/>
              </a:rPr>
              <a:t>  </a:t>
            </a:r>
            <a:endParaRPr lang="en-US" sz="1300" b="0" dirty="0" smtClean="0">
              <a:solidFill>
                <a:srgbClr val="002060"/>
              </a:solidFill>
              <a:latin typeface="Times New Roman" pitchFamily="-107" charset="0"/>
            </a:endParaRPr>
          </a:p>
        </p:txBody>
      </p:sp>
      <p:sp>
        <p:nvSpPr>
          <p:cNvPr id="55300" name="Content Placeholder 7"/>
          <p:cNvSpPr>
            <a:spLocks noGrp="1"/>
          </p:cNvSpPr>
          <p:nvPr>
            <p:ph sz="half" idx="2"/>
          </p:nvPr>
        </p:nvSpPr>
        <p:spPr>
          <a:xfrm>
            <a:off x="7772400" y="5257800"/>
            <a:ext cx="2133600" cy="3733800"/>
          </a:xfrm>
        </p:spPr>
        <p:txBody>
          <a:bodyPr/>
          <a:lstStyle/>
          <a:p>
            <a:pPr marL="0" indent="0">
              <a:buFont typeface="Arial" charset="0"/>
              <a:buNone/>
            </a:pPr>
            <a:r>
              <a:rPr lang="en-US" i="1" dirty="0" smtClean="0">
                <a:latin typeface="Times New Roman" pitchFamily="-107" charset="0"/>
              </a:rPr>
              <a:t> </a:t>
            </a:r>
            <a:endParaRPr lang="en-US" dirty="0" smtClean="0">
              <a:latin typeface="Times New Roman" pitchFamily="-107" charset="0"/>
            </a:endParaRPr>
          </a:p>
        </p:txBody>
      </p:sp>
      <p:sp>
        <p:nvSpPr>
          <p:cNvPr id="55301" name="Text Placeholder 8"/>
          <p:cNvSpPr>
            <a:spLocks noGrp="1"/>
          </p:cNvSpPr>
          <p:nvPr>
            <p:ph type="body" sz="quarter" idx="3"/>
          </p:nvPr>
        </p:nvSpPr>
        <p:spPr>
          <a:xfrm>
            <a:off x="3429000" y="2895600"/>
            <a:ext cx="4041775" cy="3429000"/>
          </a:xfrm>
        </p:spPr>
        <p:txBody>
          <a:bodyPr/>
          <a:lstStyle/>
          <a:p>
            <a:r>
              <a:rPr lang="en-US" sz="1300" u="sng" dirty="0" smtClean="0">
                <a:solidFill>
                  <a:srgbClr val="002060"/>
                </a:solidFill>
                <a:latin typeface="Times New Roman" pitchFamily="-107" charset="0"/>
              </a:rPr>
              <a:t>Insurance and Banking Subcommittee</a:t>
            </a:r>
          </a:p>
          <a:p>
            <a:r>
              <a:rPr lang="en-US" sz="1300" b="0" dirty="0" smtClean="0">
                <a:solidFill>
                  <a:srgbClr val="002060"/>
                </a:solidFill>
                <a:latin typeface="Times New Roman" pitchFamily="-107" charset="0"/>
              </a:rPr>
              <a:t>Bryan Nelson [R-31] </a:t>
            </a:r>
            <a:r>
              <a:rPr lang="en-US" sz="1300" b="0" i="1" dirty="0" smtClean="0">
                <a:solidFill>
                  <a:srgbClr val="002060"/>
                </a:solidFill>
                <a:latin typeface="Times New Roman" pitchFamily="-107" charset="0"/>
              </a:rPr>
              <a:t>  Chair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Bill Hager [R-89] </a:t>
            </a:r>
            <a:r>
              <a:rPr lang="en-US" sz="1300" b="0" i="1" dirty="0" smtClean="0">
                <a:solidFill>
                  <a:srgbClr val="002060"/>
                </a:solidFill>
                <a:latin typeface="Times New Roman" pitchFamily="-107" charset="0"/>
              </a:rPr>
              <a:t>  Vice Chair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Dwayne L. Taylor [D-26] </a:t>
            </a:r>
            <a:r>
              <a:rPr lang="en-US" sz="1300" b="0" i="1" dirty="0" smtClean="0">
                <a:solidFill>
                  <a:srgbClr val="002060"/>
                </a:solidFill>
                <a:latin typeface="Times New Roman" pitchFamily="-107" charset="0"/>
              </a:rPr>
              <a:t>  Democratic Ranking Member</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Douglas Vaughn "Doug“ Broxson [R-03]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Matthew H. "Matt“ Caldwell [R-79]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Tom Goodson [R-50]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Clay Ingram [R-01]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Shevrin D. “Shev” Jones [D-101]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Larry Lee, Jr. [D-84]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George R. Moraitis, Jr. [R-93]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Kevin Rader [D-81]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David Santiago [R-27] </a:t>
            </a:r>
            <a:r>
              <a:rPr lang="en-US" sz="1300" b="0" i="1" dirty="0" smtClean="0">
                <a:solidFill>
                  <a:srgbClr val="002060"/>
                </a:solidFill>
                <a:latin typeface="Times New Roman" pitchFamily="-107" charset="0"/>
              </a:rPr>
              <a:t>  </a:t>
            </a:r>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r>
              <a:rPr lang="en-US" sz="1300" b="0" dirty="0" smtClean="0">
                <a:solidFill>
                  <a:srgbClr val="002060"/>
                </a:solidFill>
                <a:latin typeface="Times New Roman" pitchFamily="-107" charset="0"/>
              </a:rPr>
              <a:t>John Tobia [R-53] </a:t>
            </a:r>
            <a:r>
              <a:rPr lang="en-US" sz="1300" b="0" i="1" dirty="0" smtClean="0">
                <a:solidFill>
                  <a:srgbClr val="002060"/>
                </a:solidFill>
                <a:latin typeface="Times New Roman" pitchFamily="-107" charset="0"/>
              </a:rPr>
              <a:t>  </a:t>
            </a:r>
            <a:endParaRPr lang="en-US" sz="1300" b="0" dirty="0" smtClean="0">
              <a:solidFill>
                <a:srgbClr val="002060"/>
              </a:solidFill>
              <a:latin typeface="Times New Roman" pitchFamily="-107" charset="0"/>
            </a:endParaRPr>
          </a:p>
          <a:p>
            <a:endParaRPr lang="en-US" sz="1300" dirty="0" smtClean="0">
              <a:latin typeface="Times New Roman" pitchFamily="-107" charset="0"/>
            </a:endParaRPr>
          </a:p>
        </p:txBody>
      </p:sp>
      <p:pic>
        <p:nvPicPr>
          <p:cNvPr id="55302"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295400"/>
            <a:ext cx="4041775" cy="3362325"/>
          </a:xfrm>
        </p:spPr>
      </p:pic>
      <p:sp>
        <p:nvSpPr>
          <p:cNvPr id="12" name="Right Arrow 11"/>
          <p:cNvSpPr/>
          <p:nvPr/>
        </p:nvSpPr>
        <p:spPr>
          <a:xfrm>
            <a:off x="2209800" y="3124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black"/>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58</a:t>
            </a:fld>
            <a:endParaRPr lang="en-US" dirty="0"/>
          </a:p>
        </p:txBody>
      </p:sp>
    </p:spTree>
    <p:extLst>
      <p:ext uri="{BB962C8B-B14F-4D97-AF65-F5344CB8AC3E}">
        <p14:creationId xmlns:p14="http://schemas.microsoft.com/office/powerpoint/2010/main" val="2014346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4648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tle 1"/>
          <p:cNvSpPr>
            <a:spLocks noGrp="1"/>
          </p:cNvSpPr>
          <p:nvPr>
            <p:ph type="title"/>
          </p:nvPr>
        </p:nvSpPr>
        <p:spPr/>
        <p:txBody>
          <a:bodyPr/>
          <a:lstStyle/>
          <a:p>
            <a:r>
              <a:rPr lang="en-US" sz="3200" dirty="0" smtClean="0">
                <a:latin typeface="Times New Roman" pitchFamily="-107" charset="0"/>
              </a:rPr>
              <a:t>PLP: House Committee Members (RA) Representing High Foreclosure Districts</a:t>
            </a:r>
          </a:p>
        </p:txBody>
      </p:sp>
      <p:sp>
        <p:nvSpPr>
          <p:cNvPr id="61444"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01600" y="851693"/>
            <a:ext cx="6070600" cy="4240213"/>
          </a:xfrm>
        </p:spPr>
        <p:txBody>
          <a:bodyPr>
            <a:normAutofit fontScale="92500" lnSpcReduction="10000"/>
          </a:bodyPr>
          <a:lstStyle/>
          <a:p>
            <a:pPr>
              <a:lnSpc>
                <a:spcPct val="90000"/>
              </a:lnSpc>
              <a:buFont typeface="Arial" charset="0"/>
              <a:buNone/>
            </a:pPr>
            <a:endParaRPr lang="en-US" sz="1800" u="sng" dirty="0" smtClean="0">
              <a:solidFill>
                <a:srgbClr val="002060"/>
              </a:solidFill>
              <a:latin typeface="Times New Roman" pitchFamily="-107" charset="0"/>
            </a:endParaRPr>
          </a:p>
          <a:p>
            <a:pPr>
              <a:lnSpc>
                <a:spcPct val="90000"/>
              </a:lnSpc>
              <a:buFont typeface="Arial" charset="0"/>
              <a:buNone/>
            </a:pPr>
            <a:endParaRPr lang="en-US" sz="1400" u="sng" dirty="0" smtClean="0">
              <a:solidFill>
                <a:srgbClr val="002060"/>
              </a:solidFill>
              <a:latin typeface="Times New Roman" pitchFamily="-107" charset="0"/>
            </a:endParaRPr>
          </a:p>
          <a:p>
            <a:pPr>
              <a:lnSpc>
                <a:spcPct val="90000"/>
              </a:lnSpc>
              <a:buFont typeface="Arial" charset="0"/>
              <a:buNone/>
            </a:pPr>
            <a:endParaRPr lang="en-US" sz="1400" u="sng" dirty="0">
              <a:solidFill>
                <a:srgbClr val="002060"/>
              </a:solidFill>
              <a:latin typeface="Times New Roman" pitchFamily="-107" charset="0"/>
            </a:endParaRPr>
          </a:p>
          <a:p>
            <a:pPr>
              <a:lnSpc>
                <a:spcPct val="90000"/>
              </a:lnSpc>
              <a:buFont typeface="Arial" charset="0"/>
              <a:buNone/>
            </a:pPr>
            <a:r>
              <a:rPr lang="en-US" sz="1400" u="sng" dirty="0" smtClean="0">
                <a:solidFill>
                  <a:srgbClr val="002060"/>
                </a:solidFill>
                <a:latin typeface="Times New Roman" pitchFamily="-107" charset="0"/>
              </a:rPr>
              <a:t>Regulatory Affairs Committee</a:t>
            </a:r>
            <a:endParaRPr lang="en-US" sz="1400" dirty="0" smtClean="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Doug Holder, [R-74] </a:t>
            </a:r>
            <a:r>
              <a:rPr lang="en-US" sz="1400" i="1" dirty="0" smtClean="0">
                <a:solidFill>
                  <a:srgbClr val="002060"/>
                </a:solidFill>
                <a:latin typeface="Times New Roman" pitchFamily="-107" charset="0"/>
              </a:rPr>
              <a:t>  Chair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Patrick  Rooney, Jr. [R-85] </a:t>
            </a:r>
            <a:r>
              <a:rPr lang="en-US" sz="1400" i="1" dirty="0" smtClean="0">
                <a:solidFill>
                  <a:srgbClr val="002060"/>
                </a:solidFill>
                <a:latin typeface="Times New Roman" pitchFamily="-107" charset="0"/>
              </a:rPr>
              <a:t>  Vice Chair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James W. “Jim” Waldman [D-96] </a:t>
            </a:r>
            <a:r>
              <a:rPr lang="en-US" sz="1400" i="1" dirty="0" smtClean="0">
                <a:solidFill>
                  <a:srgbClr val="002060"/>
                </a:solidFill>
                <a:latin typeface="Times New Roman" pitchFamily="-107" charset="0"/>
              </a:rPr>
              <a:t>  Democratic Ranking Member</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Neil Combee [R-39]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Jose Felix Diaz [R-116]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Erik Fresen [R-114]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Larry Lee, Jr. [D-84]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Debbie Mayfield [R-54]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Daniel D. “Dan” Raulerson [R-58]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Darryl Ervin Rouson [D-70]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Richard Stark [D-104]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W. Gregory "Greg"  Steube [R-73]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Barbara Watson [D-107] </a:t>
            </a:r>
            <a:r>
              <a:rPr lang="en-US" sz="1400" i="1" dirty="0" smtClean="0">
                <a:solidFill>
                  <a:srgbClr val="002060"/>
                </a:solidFill>
                <a:latin typeface="Times New Roman" pitchFamily="-107" charset="0"/>
              </a:rPr>
              <a:t>  </a:t>
            </a:r>
            <a:endParaRPr lang="en-US" sz="1400" dirty="0">
              <a:solidFill>
                <a:srgbClr val="002060"/>
              </a:solidFill>
              <a:latin typeface="Times New Roman" pitchFamily="-107" charset="0"/>
            </a:endParaRPr>
          </a:p>
          <a:p>
            <a:pPr>
              <a:lnSpc>
                <a:spcPct val="110000"/>
              </a:lnSpc>
              <a:buFont typeface="Arial" charset="0"/>
              <a:buNone/>
            </a:pPr>
            <a:r>
              <a:rPr lang="en-US" sz="1400" dirty="0" smtClean="0">
                <a:solidFill>
                  <a:srgbClr val="002060"/>
                </a:solidFill>
                <a:latin typeface="Times New Roman" pitchFamily="-107" charset="0"/>
              </a:rPr>
              <a:t>Alan B. Williams [D-08] </a:t>
            </a:r>
            <a:r>
              <a:rPr lang="en-US" sz="1400" i="1" dirty="0" smtClean="0">
                <a:solidFill>
                  <a:srgbClr val="002060"/>
                </a:solidFill>
                <a:latin typeface="Times New Roman" pitchFamily="-107" charset="0"/>
              </a:rPr>
              <a:t>  </a:t>
            </a:r>
            <a:endParaRPr lang="en-US" sz="1400" dirty="0" smtClean="0">
              <a:solidFill>
                <a:srgbClr val="002060"/>
              </a:solidFill>
              <a:latin typeface="Times New Roman" pitchFamily="-107" charset="0"/>
            </a:endParaRPr>
          </a:p>
          <a:p>
            <a:pPr>
              <a:lnSpc>
                <a:spcPct val="90000"/>
              </a:lnSpc>
              <a:buFont typeface="Arial" charset="0"/>
              <a:buNone/>
            </a:pPr>
            <a:endParaRPr lang="en-US" sz="1300" u="sng" dirty="0" smtClean="0">
              <a:solidFill>
                <a:srgbClr val="002060"/>
              </a:solidFill>
              <a:latin typeface="Times New Roman" pitchFamily="-107" charset="0"/>
            </a:endParaRPr>
          </a:p>
          <a:p>
            <a:pPr>
              <a:lnSpc>
                <a:spcPct val="90000"/>
              </a:lnSpc>
              <a:buFont typeface="Arial" charset="0"/>
              <a:buNone/>
            </a:pPr>
            <a:endParaRPr lang="en-US" sz="1300" u="sng" dirty="0" smtClean="0">
              <a:solidFill>
                <a:srgbClr val="002060"/>
              </a:solidFill>
              <a:latin typeface="Times New Roman" pitchFamily="-107" charset="0"/>
            </a:endParaRPr>
          </a:p>
          <a:p>
            <a:pPr>
              <a:lnSpc>
                <a:spcPct val="90000"/>
              </a:lnSpc>
              <a:buFont typeface="Arial" charset="0"/>
              <a:buNone/>
            </a:pPr>
            <a:endParaRPr lang="en-US" sz="1300" u="sng" dirty="0" smtClean="0">
              <a:solidFill>
                <a:srgbClr val="002060"/>
              </a:solidFill>
              <a:latin typeface="Times New Roman" pitchFamily="-107" charset="0"/>
            </a:endParaRPr>
          </a:p>
          <a:p>
            <a:pPr>
              <a:lnSpc>
                <a:spcPct val="90000"/>
              </a:lnSpc>
              <a:buFont typeface="Arial" charset="0"/>
              <a:buNone/>
            </a:pPr>
            <a:endParaRPr lang="en-US" sz="1300" u="sng" dirty="0" smtClean="0">
              <a:solidFill>
                <a:srgbClr val="002060"/>
              </a:solidFill>
              <a:latin typeface="Times New Roman" pitchFamily="-107" charset="0"/>
            </a:endParaRPr>
          </a:p>
          <a:p>
            <a:pPr>
              <a:lnSpc>
                <a:spcPct val="90000"/>
              </a:lnSpc>
              <a:buFont typeface="Arial" charset="0"/>
              <a:buNone/>
            </a:pPr>
            <a:endParaRPr lang="en-US" sz="2200" dirty="0" smtClean="0">
              <a:solidFill>
                <a:srgbClr val="002060"/>
              </a:solidFill>
              <a:latin typeface="Times New Roman" pitchFamily="-107" charset="0"/>
            </a:endParaRPr>
          </a:p>
          <a:p>
            <a:pPr>
              <a:lnSpc>
                <a:spcPct val="90000"/>
              </a:lnSpc>
              <a:buFont typeface="Arial" charset="0"/>
              <a:buNone/>
            </a:pPr>
            <a:endParaRPr lang="en-US" sz="2200" dirty="0" smtClean="0">
              <a:solidFill>
                <a:srgbClr val="002060"/>
              </a:solidFill>
              <a:latin typeface="Times New Roman" pitchFamily="-107" charset="0"/>
            </a:endParaRPr>
          </a:p>
          <a:p>
            <a:pPr>
              <a:lnSpc>
                <a:spcPct val="90000"/>
              </a:lnSpc>
              <a:buFont typeface="Arial" charset="0"/>
              <a:buNone/>
            </a:pPr>
            <a:endParaRPr lang="en-US" sz="2200" dirty="0" smtClean="0">
              <a:solidFill>
                <a:srgbClr val="002060"/>
              </a:solidFill>
              <a:latin typeface="Times New Roman" pitchFamily="-107" charset="0"/>
            </a:endParaRPr>
          </a:p>
          <a:p>
            <a:pPr>
              <a:lnSpc>
                <a:spcPct val="90000"/>
              </a:lnSpc>
              <a:buFont typeface="Arial" charset="0"/>
              <a:buNone/>
            </a:pPr>
            <a:endParaRPr lang="en-US" sz="1200" dirty="0" smtClean="0">
              <a:solidFill>
                <a:srgbClr val="002060"/>
              </a:solidFill>
              <a:latin typeface="Times New Roman" pitchFamily="-107" charset="0"/>
            </a:endParaRPr>
          </a:p>
          <a:p>
            <a:pPr>
              <a:lnSpc>
                <a:spcPct val="90000"/>
              </a:lnSpc>
              <a:buFont typeface="Arial" charset="0"/>
              <a:buNone/>
            </a:pPr>
            <a:endParaRPr lang="en-US" sz="2200" dirty="0" smtClean="0">
              <a:latin typeface="Times New Roman" pitchFamily="-107" charset="0"/>
            </a:endParaRPr>
          </a:p>
        </p:txBody>
      </p:sp>
      <p:sp>
        <p:nvSpPr>
          <p:cNvPr id="61446"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3505200" y="2940050"/>
            <a:ext cx="4041775" cy="3124200"/>
          </a:xfrm>
        </p:spPr>
        <p:txBody>
          <a:bodyPr>
            <a:normAutofit/>
          </a:bodyPr>
          <a:lstStyle/>
          <a:p>
            <a:pPr marL="0" indent="0">
              <a:buFont typeface="Arial" charset="0"/>
              <a:buNone/>
            </a:pPr>
            <a:r>
              <a:rPr lang="en-US" sz="1300" u="sng" dirty="0" smtClean="0">
                <a:solidFill>
                  <a:srgbClr val="002060"/>
                </a:solidFill>
                <a:latin typeface="Times New Roman" pitchFamily="-107" charset="0"/>
              </a:rPr>
              <a:t>Insurance and Banking Subcommittee</a:t>
            </a:r>
          </a:p>
          <a:p>
            <a:pPr marL="0" indent="0">
              <a:buFont typeface="Arial" charset="0"/>
              <a:buNone/>
            </a:pPr>
            <a:r>
              <a:rPr lang="en-US" sz="1300" dirty="0" smtClean="0">
                <a:solidFill>
                  <a:srgbClr val="002060"/>
                </a:solidFill>
                <a:latin typeface="Times New Roman" pitchFamily="-107" charset="0"/>
              </a:rPr>
              <a:t>Bill Hager [R-89] </a:t>
            </a:r>
            <a:r>
              <a:rPr lang="en-US" sz="1300" i="1" dirty="0" smtClean="0">
                <a:solidFill>
                  <a:srgbClr val="002060"/>
                </a:solidFill>
                <a:latin typeface="Times New Roman" pitchFamily="-107" charset="0"/>
              </a:rPr>
              <a:t>  Vice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Douglas Vaughn "Doug“ Broxson [R-03]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Tom Goodson [R-50]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Shevrin D. “Shev” Jones [D-101]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Larry Lee, Jr. [D-84]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George R. Moraitis, Jr. [R-93]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Kevin Rader [D-81]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John Tobia [R-53]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8" name="Right Arrow 7"/>
          <p:cNvSpPr/>
          <p:nvPr/>
        </p:nvSpPr>
        <p:spPr>
          <a:xfrm>
            <a:off x="2057400" y="2971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59</a:t>
            </a:fld>
            <a:endParaRPr lang="en-US" dirty="0"/>
          </a:p>
        </p:txBody>
      </p:sp>
    </p:spTree>
    <p:extLst>
      <p:ext uri="{BB962C8B-B14F-4D97-AF65-F5344CB8AC3E}">
        <p14:creationId xmlns:p14="http://schemas.microsoft.com/office/powerpoint/2010/main" val="391303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Times New Roman" pitchFamily="-107" charset="0"/>
              </a:rPr>
              <a:t>Guiding Questions for Legislative Analyses</a:t>
            </a:r>
          </a:p>
        </p:txBody>
      </p:sp>
      <p:sp>
        <p:nvSpPr>
          <p:cNvPr id="24579" name="Content Placeholder 2"/>
          <p:cNvSpPr>
            <a:spLocks noGrp="1"/>
          </p:cNvSpPr>
          <p:nvPr>
            <p:ph idx="1"/>
          </p:nvPr>
        </p:nvSpPr>
        <p:spPr/>
        <p:txBody>
          <a:bodyPr/>
          <a:lstStyle/>
          <a:p>
            <a:r>
              <a:rPr lang="en-US" dirty="0" smtClean="0">
                <a:latin typeface="Times New Roman" pitchFamily="-107" charset="0"/>
              </a:rPr>
              <a:t>What types of legislators and other key policy makers need to be engaged as champions for asset building?</a:t>
            </a:r>
          </a:p>
          <a:p>
            <a:endParaRPr lang="en-US" dirty="0" smtClean="0">
              <a:latin typeface="Times New Roman" pitchFamily="-107" charset="0"/>
            </a:endParaRPr>
          </a:p>
          <a:p>
            <a:r>
              <a:rPr lang="en-US" dirty="0" smtClean="0">
                <a:latin typeface="Times New Roman" pitchFamily="-107" charset="0"/>
              </a:rPr>
              <a:t>How can potential champions be </a:t>
            </a:r>
          </a:p>
          <a:p>
            <a:pPr marL="0" indent="0">
              <a:buNone/>
            </a:pPr>
            <a:r>
              <a:rPr lang="en-US" dirty="0">
                <a:latin typeface="Times New Roman" pitchFamily="-107" charset="0"/>
              </a:rPr>
              <a:t> </a:t>
            </a:r>
            <a:r>
              <a:rPr lang="en-US" dirty="0" smtClean="0">
                <a:latin typeface="Times New Roman" pitchFamily="-107" charset="0"/>
              </a:rPr>
              <a:t>   identified?</a:t>
            </a:r>
          </a:p>
          <a:p>
            <a:endParaRPr lang="en-US" dirty="0" smtClean="0">
              <a:latin typeface="Times New Roman" pitchFamily="-107" charset="0"/>
            </a:endParaRPr>
          </a:p>
          <a:p>
            <a:r>
              <a:rPr lang="en-US" dirty="0" smtClean="0">
                <a:latin typeface="Times New Roman" pitchFamily="-107" charset="0"/>
              </a:rPr>
              <a:t>What steps need to be taken to engage potential champions for asset building?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048000"/>
            <a:ext cx="22635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E25BB75-E86D-4A17-94E1-D6030E101F21}"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50988"/>
            <a:ext cx="4105275"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a:spLocks noGrp="1"/>
          </p:cNvSpPr>
          <p:nvPr>
            <p:ph type="title"/>
          </p:nvPr>
        </p:nvSpPr>
        <p:spPr/>
        <p:txBody>
          <a:bodyPr/>
          <a:lstStyle/>
          <a:p>
            <a:r>
              <a:rPr lang="en-US" sz="3200" dirty="0" smtClean="0">
                <a:latin typeface="Times New Roman" pitchFamily="-107" charset="0"/>
              </a:rPr>
              <a:t>PLP: House Committee Members (RA) From Districts with Sizable Black Populations</a:t>
            </a:r>
          </a:p>
        </p:txBody>
      </p:sp>
      <p:sp>
        <p:nvSpPr>
          <p:cNvPr id="65540"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7463" y="1296988"/>
            <a:ext cx="5867401" cy="4240212"/>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r>
              <a:rPr lang="en-US" sz="1300" u="sng" dirty="0" smtClean="0">
                <a:solidFill>
                  <a:srgbClr val="002060"/>
                </a:solidFill>
                <a:latin typeface="Times New Roman" pitchFamily="-107" charset="0"/>
              </a:rPr>
              <a:t>Regulatory Affairs Committee </a:t>
            </a:r>
            <a:r>
              <a:rPr lang="en-US" sz="1300" dirty="0" smtClean="0">
                <a:solidFill>
                  <a:srgbClr val="002060"/>
                </a:solidFill>
                <a:latin typeface="Times New Roman" pitchFamily="-107" charset="0"/>
              </a:rPr>
              <a:t> </a:t>
            </a:r>
          </a:p>
          <a:p>
            <a:pPr>
              <a:buFont typeface="Arial" charset="0"/>
              <a:buNone/>
            </a:pPr>
            <a:r>
              <a:rPr lang="en-US" sz="1300" dirty="0" smtClean="0">
                <a:solidFill>
                  <a:srgbClr val="002060"/>
                </a:solidFill>
                <a:latin typeface="Times New Roman" pitchFamily="-107" charset="0"/>
              </a:rPr>
              <a:t>James W. “Jim” Waldman [D-96] </a:t>
            </a:r>
            <a:r>
              <a:rPr lang="en-US" sz="1300" i="1" dirty="0" smtClean="0">
                <a:solidFill>
                  <a:srgbClr val="002060"/>
                </a:solidFill>
                <a:latin typeface="Times New Roman" pitchFamily="-107" charset="0"/>
              </a:rPr>
              <a:t>  Democratic Ranking Member</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Jose Felix Diaz [R-116]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Erik Fresen [R-114]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Larry Lee, Jr. [D-84]</a:t>
            </a:r>
          </a:p>
          <a:p>
            <a:pPr>
              <a:buFont typeface="Arial" charset="0"/>
              <a:buNone/>
            </a:pPr>
            <a:r>
              <a:rPr lang="en-US" sz="1300" dirty="0" smtClean="0">
                <a:solidFill>
                  <a:srgbClr val="002060"/>
                </a:solidFill>
                <a:latin typeface="Times New Roman" pitchFamily="-107" charset="0"/>
              </a:rPr>
              <a:t>Bryan Nelson [R-31]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Linda Stewart [D-47]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Barbara Watson [D-107]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Alan B. Williams [D-08] </a:t>
            </a:r>
            <a:r>
              <a:rPr lang="en-US" sz="1400" i="1" dirty="0" smtClean="0">
                <a:solidFill>
                  <a:srgbClr val="002060"/>
                </a:solidFill>
                <a:latin typeface="Times New Roman" pitchFamily="-107" charset="0"/>
              </a:rPr>
              <a:t>  </a:t>
            </a:r>
            <a:endParaRPr lang="en-US" sz="1400"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65542"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2882900" y="4025900"/>
            <a:ext cx="4041775" cy="3124200"/>
          </a:xfrm>
        </p:spPr>
        <p:txBody>
          <a:bodyPr>
            <a:normAutofit/>
          </a:bodyPr>
          <a:lstStyle/>
          <a:p>
            <a:pPr marL="0" indent="0">
              <a:buFont typeface="Arial" charset="0"/>
              <a:buNone/>
            </a:pPr>
            <a:r>
              <a:rPr lang="en-US" sz="1300" u="sng" dirty="0" smtClean="0">
                <a:solidFill>
                  <a:srgbClr val="002060"/>
                </a:solidFill>
                <a:latin typeface="Times New Roman" pitchFamily="-107" charset="0"/>
              </a:rPr>
              <a:t>Insurance and Banking Subcommittee</a:t>
            </a:r>
          </a:p>
          <a:p>
            <a:pPr marL="0" indent="0">
              <a:buFont typeface="Arial" charset="0"/>
              <a:buNone/>
            </a:pPr>
            <a:r>
              <a:rPr lang="en-US" sz="1300" dirty="0" smtClean="0">
                <a:solidFill>
                  <a:srgbClr val="002060"/>
                </a:solidFill>
                <a:latin typeface="Times New Roman" pitchFamily="-107" charset="0"/>
              </a:rPr>
              <a:t>Bryan Nelson [R-31] </a:t>
            </a:r>
            <a:r>
              <a:rPr lang="en-US" sz="1300" i="1" dirty="0" smtClean="0">
                <a:solidFill>
                  <a:srgbClr val="002060"/>
                </a:solidFill>
                <a:latin typeface="Times New Roman" pitchFamily="-107" charset="0"/>
              </a:rPr>
              <a:t>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Tom Goodson [R-50]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Clay Ingram [R-01]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Larry Lee, Jr. [D-84]</a:t>
            </a:r>
          </a:p>
          <a:p>
            <a:pPr marL="0" indent="0">
              <a:buFont typeface="Arial" charset="0"/>
              <a:buNone/>
            </a:pPr>
            <a:r>
              <a:rPr lang="en-US" sz="1300" dirty="0" smtClean="0">
                <a:solidFill>
                  <a:srgbClr val="002060"/>
                </a:solidFill>
                <a:latin typeface="Times New Roman" pitchFamily="-107" charset="0"/>
              </a:rPr>
              <a:t>Shevrin D. “Shev” Jones [D-101]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George R. Moraitis, Jr. [R-93]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John Tobia [R-53]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14" name="Right Arrow 13"/>
          <p:cNvSpPr/>
          <p:nvPr/>
        </p:nvSpPr>
        <p:spPr>
          <a:xfrm>
            <a:off x="1905000" y="38782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60</a:t>
            </a:fld>
            <a:endParaRPr lang="en-US" dirty="0"/>
          </a:p>
        </p:txBody>
      </p:sp>
    </p:spTree>
    <p:extLst>
      <p:ext uri="{BB962C8B-B14F-4D97-AF65-F5344CB8AC3E}">
        <p14:creationId xmlns:p14="http://schemas.microsoft.com/office/powerpoint/2010/main" val="412295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09688"/>
            <a:ext cx="4267200"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itle 1"/>
          <p:cNvSpPr>
            <a:spLocks noGrp="1"/>
          </p:cNvSpPr>
          <p:nvPr>
            <p:ph type="title"/>
          </p:nvPr>
        </p:nvSpPr>
        <p:spPr/>
        <p:txBody>
          <a:bodyPr/>
          <a:lstStyle/>
          <a:p>
            <a:r>
              <a:rPr lang="en-US" sz="3200" dirty="0">
                <a:latin typeface="Times New Roman" pitchFamily="-107" charset="0"/>
              </a:rPr>
              <a:t>PLP: House Committee Members (RA) </a:t>
            </a:r>
            <a:r>
              <a:rPr lang="en-US" sz="3200" dirty="0" smtClean="0">
                <a:latin typeface="Times New Roman" pitchFamily="-107" charset="0"/>
              </a:rPr>
              <a:t>From Districts with Sizable Latino </a:t>
            </a:r>
            <a:r>
              <a:rPr lang="en-US" sz="3200" dirty="0">
                <a:latin typeface="Times New Roman" pitchFamily="-107" charset="0"/>
              </a:rPr>
              <a:t>Populations</a:t>
            </a:r>
            <a:endParaRPr lang="en-US" sz="3200" dirty="0" smtClean="0">
              <a:latin typeface="Times New Roman" pitchFamily="-107" charset="0"/>
            </a:endParaRPr>
          </a:p>
        </p:txBody>
      </p:sp>
      <p:sp>
        <p:nvSpPr>
          <p:cNvPr id="67588"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17463" y="1296988"/>
            <a:ext cx="5867401" cy="4240212"/>
          </a:xfrm>
        </p:spPr>
        <p:txBody>
          <a:bodyPr>
            <a:normAutofit/>
          </a:bodyPr>
          <a:lstStyle/>
          <a:p>
            <a:pPr>
              <a:lnSpc>
                <a:spcPct val="80000"/>
              </a:lnSpc>
              <a:buFont typeface="Arial" charset="0"/>
              <a:buNone/>
            </a:pPr>
            <a:endParaRPr lang="en-US" sz="15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buFont typeface="Arial" charset="0"/>
              <a:buNone/>
            </a:pPr>
            <a:r>
              <a:rPr lang="en-US" sz="1300" u="sng" dirty="0" smtClean="0">
                <a:solidFill>
                  <a:srgbClr val="002060"/>
                </a:solidFill>
                <a:latin typeface="Times New Roman" pitchFamily="-107" charset="0"/>
              </a:rPr>
              <a:t>Regulatory Affairs Committee </a:t>
            </a:r>
            <a:r>
              <a:rPr lang="en-US" sz="1300" dirty="0" smtClean="0">
                <a:solidFill>
                  <a:srgbClr val="002060"/>
                </a:solidFill>
                <a:latin typeface="Times New Roman" pitchFamily="-107" charset="0"/>
              </a:rPr>
              <a:t> </a:t>
            </a:r>
          </a:p>
          <a:p>
            <a:pPr>
              <a:buFont typeface="Arial" charset="0"/>
              <a:buNone/>
            </a:pPr>
            <a:r>
              <a:rPr lang="en-US" sz="1300" dirty="0" smtClean="0">
                <a:solidFill>
                  <a:srgbClr val="002060"/>
                </a:solidFill>
                <a:latin typeface="Times New Roman" pitchFamily="-107" charset="0"/>
              </a:rPr>
              <a:t>Patrick  Rooney, Jr. [R-85] </a:t>
            </a:r>
            <a:r>
              <a:rPr lang="en-US" sz="1300" i="1" dirty="0" smtClean="0">
                <a:solidFill>
                  <a:srgbClr val="002060"/>
                </a:solidFill>
                <a:latin typeface="Times New Roman" pitchFamily="-107" charset="0"/>
              </a:rPr>
              <a:t>  Vice Chair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James W. “Jim” Waldman [D-96] </a:t>
            </a:r>
            <a:r>
              <a:rPr lang="en-US" sz="1300" i="1" dirty="0" smtClean="0">
                <a:solidFill>
                  <a:srgbClr val="002060"/>
                </a:solidFill>
                <a:latin typeface="Times New Roman" pitchFamily="-107" charset="0"/>
              </a:rPr>
              <a:t>  Democratic Ranking Member</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Neil Combee [R-39]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Jose Felix Diaz [R-116]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Erik Fresen [R-114]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None/>
            </a:pPr>
            <a:r>
              <a:rPr lang="en-US" sz="1300" dirty="0">
                <a:solidFill>
                  <a:srgbClr val="002060"/>
                </a:solidFill>
                <a:latin typeface="Times New Roman" pitchFamily="-107" charset="0"/>
              </a:rPr>
              <a:t>Larry Lee, Jr. [D-84] </a:t>
            </a:r>
            <a:r>
              <a:rPr lang="en-US" sz="1300" i="1" dirty="0">
                <a:solidFill>
                  <a:srgbClr val="002060"/>
                </a:solidFill>
                <a:latin typeface="Times New Roman" pitchFamily="-107" charset="0"/>
              </a:rPr>
              <a:t>  </a:t>
            </a:r>
          </a:p>
          <a:p>
            <a:pPr>
              <a:buFont typeface="Arial" charset="0"/>
              <a:buNone/>
            </a:pPr>
            <a:r>
              <a:rPr lang="en-US" sz="1300" dirty="0" smtClean="0">
                <a:solidFill>
                  <a:srgbClr val="002060"/>
                </a:solidFill>
                <a:latin typeface="Times New Roman" pitchFamily="-107" charset="0"/>
              </a:rPr>
              <a:t>Bryan Nelson [R-31]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Daniel D. “Dan” Raulerson [R-58]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Darryl Ervin Rouson [D-70]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Richard Stark [D-104]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Linda Stewart [D-47]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Barbara Watson [D-107] </a:t>
            </a:r>
            <a:r>
              <a:rPr lang="en-US" sz="1300" i="1"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buFont typeface="Arial" charset="0"/>
              <a:buNone/>
            </a:pPr>
            <a:r>
              <a:rPr lang="en-US" sz="1100" dirty="0" smtClean="0">
                <a:solidFill>
                  <a:srgbClr val="002060"/>
                </a:solidFill>
                <a:latin typeface="Times New Roman" pitchFamily="-107" charset="0"/>
              </a:rPr>
              <a:t> </a:t>
            </a:r>
            <a:r>
              <a:rPr lang="en-US" sz="1100" i="1" dirty="0" smtClean="0">
                <a:solidFill>
                  <a:srgbClr val="002060"/>
                </a:solidFill>
                <a:latin typeface="Times New Roman" pitchFamily="-107" charset="0"/>
              </a:rPr>
              <a:t>  </a:t>
            </a:r>
            <a:endParaRPr lang="en-US" sz="1100" dirty="0" smtClean="0">
              <a:solidFill>
                <a:srgbClr val="002060"/>
              </a:solidFill>
              <a:latin typeface="Times New Roman" pitchFamily="-107" charset="0"/>
            </a:endParaRPr>
          </a:p>
          <a:p>
            <a:pPr>
              <a:lnSpc>
                <a:spcPct val="80000"/>
              </a:lnSpc>
              <a:buFont typeface="Arial" charset="0"/>
              <a:buNone/>
            </a:pPr>
            <a:r>
              <a:rPr lang="en-US" sz="1100" i="1" dirty="0" smtClean="0">
                <a:solidFill>
                  <a:srgbClr val="002060"/>
                </a:solidFill>
                <a:latin typeface="Times New Roman" pitchFamily="-107" charset="0"/>
              </a:rPr>
              <a:t>  </a:t>
            </a:r>
            <a:endParaRPr lang="en-US" sz="1100"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100" u="sng" dirty="0" smtClean="0">
              <a:solidFill>
                <a:srgbClr val="002060"/>
              </a:solidFill>
              <a:latin typeface="Times New Roman" pitchFamily="-107" charset="0"/>
            </a:endParaRPr>
          </a:p>
          <a:p>
            <a:pPr>
              <a:lnSpc>
                <a:spcPct val="80000"/>
              </a:lnSpc>
              <a:buFont typeface="Arial" charset="0"/>
              <a:buNone/>
            </a:pPr>
            <a:endParaRPr lang="en-US" sz="1900" dirty="0" smtClean="0">
              <a:solidFill>
                <a:srgbClr val="002060"/>
              </a:solidFill>
              <a:latin typeface="Times New Roman" pitchFamily="-107" charset="0"/>
            </a:endParaRPr>
          </a:p>
          <a:p>
            <a:pPr>
              <a:lnSpc>
                <a:spcPct val="80000"/>
              </a:lnSpc>
              <a:buFont typeface="Arial" charset="0"/>
              <a:buNone/>
            </a:pPr>
            <a:endParaRPr lang="en-US" sz="1900" dirty="0" smtClean="0">
              <a:solidFill>
                <a:srgbClr val="002060"/>
              </a:solidFill>
              <a:latin typeface="Times New Roman" pitchFamily="-107" charset="0"/>
            </a:endParaRPr>
          </a:p>
          <a:p>
            <a:pPr>
              <a:lnSpc>
                <a:spcPct val="80000"/>
              </a:lnSpc>
              <a:buFont typeface="Arial" charset="0"/>
              <a:buNone/>
            </a:pPr>
            <a:endParaRPr lang="en-US" sz="1900" dirty="0" smtClean="0">
              <a:solidFill>
                <a:srgbClr val="002060"/>
              </a:solidFill>
              <a:latin typeface="Times New Roman" pitchFamily="-107" charset="0"/>
            </a:endParaRPr>
          </a:p>
          <a:p>
            <a:pPr>
              <a:lnSpc>
                <a:spcPct val="80000"/>
              </a:lnSpc>
              <a:buFont typeface="Arial" charset="0"/>
              <a:buNone/>
            </a:pPr>
            <a:endParaRPr lang="en-US" sz="1000" dirty="0" smtClean="0">
              <a:solidFill>
                <a:srgbClr val="002060"/>
              </a:solidFill>
              <a:latin typeface="Times New Roman" pitchFamily="-107" charset="0"/>
            </a:endParaRPr>
          </a:p>
          <a:p>
            <a:pPr>
              <a:lnSpc>
                <a:spcPct val="80000"/>
              </a:lnSpc>
              <a:buFont typeface="Arial" charset="0"/>
              <a:buNone/>
            </a:pPr>
            <a:endParaRPr lang="en-US" sz="1900" dirty="0" smtClean="0">
              <a:latin typeface="Times New Roman" pitchFamily="-107" charset="0"/>
            </a:endParaRPr>
          </a:p>
        </p:txBody>
      </p:sp>
      <p:sp>
        <p:nvSpPr>
          <p:cNvPr id="67590"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3352800" y="3890169"/>
            <a:ext cx="4041775" cy="3124200"/>
          </a:xfrm>
        </p:spPr>
        <p:txBody>
          <a:bodyPr>
            <a:normAutofit/>
          </a:bodyPr>
          <a:lstStyle/>
          <a:p>
            <a:pPr marL="0" indent="0">
              <a:lnSpc>
                <a:spcPct val="90000"/>
              </a:lnSpc>
              <a:buFont typeface="Arial" charset="0"/>
              <a:buNone/>
            </a:pPr>
            <a:r>
              <a:rPr lang="en-US" sz="1300" u="sng" dirty="0" smtClean="0">
                <a:solidFill>
                  <a:srgbClr val="002060"/>
                </a:solidFill>
                <a:latin typeface="Times New Roman" pitchFamily="-107" charset="0"/>
              </a:rPr>
              <a:t>Insurance and Banking Subcommittee</a:t>
            </a:r>
          </a:p>
          <a:p>
            <a:pPr marL="0" indent="0">
              <a:lnSpc>
                <a:spcPct val="90000"/>
              </a:lnSpc>
              <a:buNone/>
            </a:pPr>
            <a:r>
              <a:rPr lang="en-US" sz="1300" dirty="0" smtClean="0">
                <a:solidFill>
                  <a:srgbClr val="002060"/>
                </a:solidFill>
                <a:latin typeface="Times New Roman" pitchFamily="-107" charset="0"/>
              </a:rPr>
              <a:t>Bryan Nelson [R-31] </a:t>
            </a:r>
            <a:r>
              <a:rPr lang="en-US" sz="1300" i="1" dirty="0" smtClean="0">
                <a:solidFill>
                  <a:srgbClr val="002060"/>
                </a:solidFill>
                <a:latin typeface="Times New Roman" pitchFamily="-107" charset="0"/>
              </a:rPr>
              <a:t>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Bill Hager [R-89] </a:t>
            </a:r>
            <a:r>
              <a:rPr lang="en-US" sz="1300" i="1" dirty="0" smtClean="0">
                <a:solidFill>
                  <a:srgbClr val="002060"/>
                </a:solidFill>
                <a:latin typeface="Times New Roman" pitchFamily="-107" charset="0"/>
              </a:rPr>
              <a:t>  Vice Chair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Tom Goodson [R-50]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Shevrin D. “Shev” Jones [D-101]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Larry Lee, Jr. [D-84]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George R. Moraitis, Jr. [R-93]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Kevin Rader [D-81]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lnSpc>
                <a:spcPct val="90000"/>
              </a:lnSpc>
              <a:buFont typeface="Arial" charset="0"/>
              <a:buNone/>
            </a:pPr>
            <a:endParaRPr lang="en-US" sz="1300" i="1" dirty="0" smtClean="0">
              <a:solidFill>
                <a:srgbClr val="002060"/>
              </a:solidFill>
              <a:latin typeface="Times New Roman" pitchFamily="-107" charset="0"/>
            </a:endParaRPr>
          </a:p>
          <a:p>
            <a:pPr marL="0" indent="0">
              <a:lnSpc>
                <a:spcPct val="90000"/>
              </a:lnSpc>
              <a:buFont typeface="Arial" charset="0"/>
              <a:buNone/>
            </a:pPr>
            <a:endParaRPr lang="en-US" sz="1300" i="1" dirty="0" smtClean="0">
              <a:solidFill>
                <a:srgbClr val="002060"/>
              </a:solidFill>
              <a:latin typeface="Times New Roman" pitchFamily="-107" charset="0"/>
            </a:endParaRPr>
          </a:p>
          <a:p>
            <a:pPr marL="0" indent="0">
              <a:lnSpc>
                <a:spcPct val="90000"/>
              </a:lnSpc>
              <a:buFont typeface="Arial" charset="0"/>
              <a:buNone/>
            </a:pPr>
            <a:endParaRPr lang="en-US" sz="1300" i="1" dirty="0" smtClean="0">
              <a:solidFill>
                <a:srgbClr val="002060"/>
              </a:solidFill>
              <a:latin typeface="Times New Roman" pitchFamily="-107" charset="0"/>
            </a:endParaRPr>
          </a:p>
          <a:p>
            <a:pPr marL="0" indent="0">
              <a:lnSpc>
                <a:spcPct val="90000"/>
              </a:lnSpc>
              <a:buFont typeface="Arial" charset="0"/>
              <a:buNone/>
            </a:pPr>
            <a:endParaRPr lang="en-US" sz="1300" i="1" dirty="0" smtClean="0">
              <a:solidFill>
                <a:srgbClr val="002060"/>
              </a:solidFill>
              <a:latin typeface="Times New Roman" pitchFamily="-107" charset="0"/>
            </a:endParaRPr>
          </a:p>
          <a:p>
            <a:pPr marL="0" indent="0">
              <a:lnSpc>
                <a:spcPct val="90000"/>
              </a:lnSpc>
              <a:buFont typeface="Arial" charset="0"/>
              <a:buNone/>
            </a:pPr>
            <a:endParaRPr lang="en-US" sz="1300" u="sng" dirty="0" smtClean="0">
              <a:solidFill>
                <a:srgbClr val="002060"/>
              </a:solidFill>
              <a:latin typeface="Times New Roman" pitchFamily="-107" charset="0"/>
            </a:endParaRPr>
          </a:p>
          <a:p>
            <a:pPr marL="0" indent="0">
              <a:lnSpc>
                <a:spcPct val="90000"/>
              </a:lnSpc>
              <a:buFont typeface="Arial" charset="0"/>
              <a:buNone/>
            </a:pPr>
            <a:endParaRPr lang="en-US" sz="1300" u="sng" dirty="0" smtClean="0">
              <a:solidFill>
                <a:srgbClr val="002060"/>
              </a:solidFill>
              <a:latin typeface="Times New Roman" pitchFamily="-107" charset="0"/>
            </a:endParaRPr>
          </a:p>
          <a:p>
            <a:pPr marL="0" indent="0">
              <a:lnSpc>
                <a:spcPct val="90000"/>
              </a:lnSpc>
              <a:buFont typeface="Arial" charset="0"/>
              <a:buNone/>
            </a:pPr>
            <a:endParaRPr lang="en-US" sz="1300" dirty="0" smtClean="0">
              <a:solidFill>
                <a:srgbClr val="002060"/>
              </a:solidFill>
              <a:latin typeface="Times New Roman" pitchFamily="-107" charset="0"/>
            </a:endParaRPr>
          </a:p>
          <a:p>
            <a:pPr marL="0" indent="0">
              <a:lnSpc>
                <a:spcPct val="90000"/>
              </a:lnSpc>
              <a:buFont typeface="Arial" charset="0"/>
              <a:buNone/>
            </a:pPr>
            <a:endParaRPr lang="en-US" sz="1300" dirty="0" smtClean="0">
              <a:latin typeface="Times New Roman" pitchFamily="-107" charset="0"/>
            </a:endParaRPr>
          </a:p>
        </p:txBody>
      </p:sp>
      <p:sp>
        <p:nvSpPr>
          <p:cNvPr id="14" name="Right Arrow 13"/>
          <p:cNvSpPr/>
          <p:nvPr/>
        </p:nvSpPr>
        <p:spPr>
          <a:xfrm>
            <a:off x="1920949" y="4267200"/>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61</a:t>
            </a:fld>
            <a:endParaRPr lang="en-US" dirty="0"/>
          </a:p>
        </p:txBody>
      </p:sp>
    </p:spTree>
    <p:extLst>
      <p:ext uri="{BB962C8B-B14F-4D97-AF65-F5344CB8AC3E}">
        <p14:creationId xmlns:p14="http://schemas.microsoft.com/office/powerpoint/2010/main" val="20710890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352800"/>
            <a:ext cx="32385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1"/>
          <p:cNvSpPr>
            <a:spLocks noGrp="1"/>
          </p:cNvSpPr>
          <p:nvPr>
            <p:ph type="title"/>
          </p:nvPr>
        </p:nvSpPr>
        <p:spPr/>
        <p:txBody>
          <a:bodyPr/>
          <a:lstStyle/>
          <a:p>
            <a:r>
              <a:rPr lang="en-US" sz="3200" dirty="0">
                <a:latin typeface="Times New Roman" pitchFamily="-107" charset="0"/>
              </a:rPr>
              <a:t>PLP: House Committee Members (RA) </a:t>
            </a:r>
            <a:r>
              <a:rPr lang="en-US" sz="3200" dirty="0" smtClean="0">
                <a:latin typeface="Times New Roman" pitchFamily="-107" charset="0"/>
              </a:rPr>
              <a:t>and Relevant Caucuses</a:t>
            </a:r>
          </a:p>
        </p:txBody>
      </p:sp>
      <p:sp>
        <p:nvSpPr>
          <p:cNvPr id="59396" name="Text Placeholder 2"/>
          <p:cNvSpPr>
            <a:spLocks noGrp="1"/>
          </p:cNvSpPr>
          <p:nvPr>
            <p:ph type="body" idx="1"/>
          </p:nvPr>
        </p:nvSpPr>
        <p:spPr>
          <a:xfrm>
            <a:off x="-34925" y="5105400"/>
            <a:ext cx="4040188" cy="1752600"/>
          </a:xfrm>
        </p:spPr>
        <p:txBody>
          <a:bodyPr/>
          <a:lstStyle/>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0" y="1093788"/>
            <a:ext cx="5867400" cy="4240212"/>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900" b="1" dirty="0" smtClean="0">
              <a:solidFill>
                <a:srgbClr val="002060"/>
              </a:solidFill>
              <a:latin typeface="Times New Roman" pitchFamily="-107" charset="0"/>
            </a:endParaRPr>
          </a:p>
          <a:p>
            <a:pPr>
              <a:buFont typeface="Arial" charset="0"/>
              <a:buNone/>
            </a:pPr>
            <a:r>
              <a:rPr lang="en-US" sz="1900" b="1" dirty="0" smtClean="0">
                <a:solidFill>
                  <a:srgbClr val="002060"/>
                </a:solidFill>
                <a:latin typeface="Times New Roman" pitchFamily="-107" charset="0"/>
              </a:rPr>
              <a:t>Legislative Black Caucus</a:t>
            </a:r>
          </a:p>
          <a:p>
            <a:pPr>
              <a:buFont typeface="Arial" charset="0"/>
              <a:buNone/>
            </a:pPr>
            <a:endParaRPr lang="en-US" sz="1400" u="sng" dirty="0" smtClean="0">
              <a:solidFill>
                <a:srgbClr val="002060"/>
              </a:solidFill>
              <a:latin typeface="Times New Roman" pitchFamily="-107" charset="0"/>
            </a:endParaRPr>
          </a:p>
          <a:p>
            <a:pPr>
              <a:buFont typeface="Arial" charset="0"/>
              <a:buNone/>
            </a:pPr>
            <a:r>
              <a:rPr lang="en-US" sz="1300" u="sng" dirty="0" smtClean="0">
                <a:solidFill>
                  <a:srgbClr val="002060"/>
                </a:solidFill>
                <a:latin typeface="Times New Roman" pitchFamily="-107" charset="0"/>
              </a:rPr>
              <a:t>Regulatory Affairs Committee </a:t>
            </a:r>
            <a:r>
              <a:rPr lang="en-US" sz="1300" dirty="0" smtClean="0">
                <a:solidFill>
                  <a:srgbClr val="002060"/>
                </a:solidFill>
                <a:latin typeface="Times New Roman" pitchFamily="-107" charset="0"/>
              </a:rPr>
              <a:t> (House)</a:t>
            </a:r>
          </a:p>
          <a:p>
            <a:pPr>
              <a:buFont typeface="Arial" charset="0"/>
              <a:buNone/>
            </a:pPr>
            <a:r>
              <a:rPr lang="en-US" sz="1300" dirty="0" smtClean="0">
                <a:solidFill>
                  <a:srgbClr val="002060"/>
                </a:solidFill>
                <a:latin typeface="Times New Roman" pitchFamily="-107" charset="0"/>
              </a:rPr>
              <a:t>Darryl Ervin Rouson [D-70]</a:t>
            </a:r>
          </a:p>
          <a:p>
            <a:pPr>
              <a:buFont typeface="Arial" charset="0"/>
              <a:buNone/>
            </a:pPr>
            <a:r>
              <a:rPr lang="en-US" sz="1300" dirty="0" smtClean="0">
                <a:solidFill>
                  <a:srgbClr val="002060"/>
                </a:solidFill>
                <a:latin typeface="Times New Roman" pitchFamily="-107" charset="0"/>
              </a:rPr>
              <a:t>Larry Lee, Jr. [D-84]</a:t>
            </a:r>
          </a:p>
          <a:p>
            <a:pPr>
              <a:buFont typeface="Arial" charset="0"/>
              <a:buNone/>
            </a:pPr>
            <a:r>
              <a:rPr lang="en-US" sz="1300" dirty="0" smtClean="0">
                <a:solidFill>
                  <a:srgbClr val="002060"/>
                </a:solidFill>
                <a:latin typeface="Times New Roman" pitchFamily="-107" charset="0"/>
              </a:rPr>
              <a:t>Barbara Watson [D-107]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Alan B. Williams [D-08]</a:t>
            </a: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59398" name="Text Placeholder 4"/>
          <p:cNvSpPr>
            <a:spLocks noGrp="1"/>
          </p:cNvSpPr>
          <p:nvPr>
            <p:ph type="body" sz="quarter" idx="3"/>
          </p:nvPr>
        </p:nvSpPr>
        <p:spPr>
          <a:xfrm>
            <a:off x="0" y="2667000"/>
            <a:ext cx="4041775" cy="2514600"/>
          </a:xfrm>
        </p:spPr>
        <p:txBody>
          <a:bodyPr/>
          <a:lstStyle/>
          <a:p>
            <a:r>
              <a:rPr lang="en-US" sz="1900" dirty="0" smtClean="0">
                <a:solidFill>
                  <a:srgbClr val="002060"/>
                </a:solidFill>
                <a:latin typeface="Times New Roman" pitchFamily="-107" charset="0"/>
              </a:rPr>
              <a:t>Hispanic Legislative Caucus</a:t>
            </a:r>
          </a:p>
          <a:p>
            <a:r>
              <a:rPr lang="en-US" sz="1300" b="0" u="sng" dirty="0" smtClean="0">
                <a:solidFill>
                  <a:srgbClr val="002060"/>
                </a:solidFill>
                <a:latin typeface="Times New Roman" pitchFamily="-107" charset="0"/>
              </a:rPr>
              <a:t>Regulatory Affairs Committee </a:t>
            </a:r>
            <a:r>
              <a:rPr lang="en-US" sz="1300" b="0" dirty="0" smtClean="0">
                <a:solidFill>
                  <a:srgbClr val="002060"/>
                </a:solidFill>
                <a:latin typeface="Times New Roman" pitchFamily="-107" charset="0"/>
              </a:rPr>
              <a:t> (House)</a:t>
            </a:r>
          </a:p>
          <a:p>
            <a:r>
              <a:rPr lang="en-US" sz="1300" b="0" dirty="0" smtClean="0">
                <a:solidFill>
                  <a:srgbClr val="002060"/>
                </a:solidFill>
                <a:latin typeface="Times New Roman" pitchFamily="-107" charset="0"/>
              </a:rPr>
              <a:t>Jose Felix Diaz [R-116] </a:t>
            </a:r>
          </a:p>
          <a:p>
            <a:r>
              <a:rPr lang="en-US" sz="1300" b="0" dirty="0" smtClean="0">
                <a:solidFill>
                  <a:srgbClr val="002060"/>
                </a:solidFill>
                <a:latin typeface="Times New Roman" pitchFamily="-107" charset="0"/>
              </a:rPr>
              <a:t>Erik Fresen [R-114]</a:t>
            </a:r>
          </a:p>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3810000" y="2028825"/>
            <a:ext cx="4041775" cy="3124200"/>
          </a:xfrm>
        </p:spPr>
        <p:txBody>
          <a:bodyPr>
            <a:normAutofit/>
          </a:bodyPr>
          <a:lstStyle/>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r>
              <a:rPr lang="en-US" sz="1300" u="sng" dirty="0" smtClean="0">
                <a:solidFill>
                  <a:srgbClr val="002060"/>
                </a:solidFill>
                <a:latin typeface="Times New Roman" pitchFamily="-107" charset="0"/>
              </a:rPr>
              <a:t>Insurance and Banking Subcommittee</a:t>
            </a:r>
          </a:p>
          <a:p>
            <a:pPr marL="0" indent="0">
              <a:buFont typeface="Arial" charset="0"/>
              <a:buNone/>
            </a:pPr>
            <a:r>
              <a:rPr lang="en-US" sz="1300" dirty="0" smtClean="0">
                <a:solidFill>
                  <a:srgbClr val="002060"/>
                </a:solidFill>
                <a:latin typeface="Times New Roman" pitchFamily="-107" charset="0"/>
              </a:rPr>
              <a:t>Dwayne L. Taylor [D-26] </a:t>
            </a:r>
            <a:r>
              <a:rPr lang="en-US" sz="1300" i="1" dirty="0" smtClean="0">
                <a:solidFill>
                  <a:srgbClr val="002060"/>
                </a:solidFill>
                <a:latin typeface="Times New Roman" pitchFamily="-107" charset="0"/>
              </a:rPr>
              <a:t>  Democratic Ranking Member  </a:t>
            </a:r>
            <a:r>
              <a:rPr lang="en-US" sz="1300" dirty="0" smtClean="0">
                <a:solidFill>
                  <a:srgbClr val="002060"/>
                </a:solidFill>
                <a:latin typeface="Times New Roman" pitchFamily="-107" charset="0"/>
              </a:rPr>
              <a:t> </a:t>
            </a:r>
          </a:p>
          <a:p>
            <a:pPr marL="0" indent="0">
              <a:buFont typeface="Arial" charset="0"/>
              <a:buNone/>
            </a:pPr>
            <a:r>
              <a:rPr lang="en-US" sz="1300" dirty="0" smtClean="0">
                <a:solidFill>
                  <a:srgbClr val="002060"/>
                </a:solidFill>
                <a:latin typeface="Times New Roman" pitchFamily="-107" charset="0"/>
              </a:rPr>
              <a:t>Shevrin D. “Shev” Jones [D-101] </a:t>
            </a:r>
            <a:r>
              <a:rPr lang="en-US" sz="1300" i="1" dirty="0" smtClean="0">
                <a:solidFill>
                  <a:srgbClr val="002060"/>
                </a:solidFill>
                <a:latin typeface="Times New Roman" pitchFamily="-107" charset="0"/>
              </a:rPr>
              <a:t>  </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dirty="0" smtClean="0">
                <a:solidFill>
                  <a:srgbClr val="002060"/>
                </a:solidFill>
                <a:latin typeface="Times New Roman" pitchFamily="-107" charset="0"/>
              </a:rPr>
              <a:t>Larry Lee, Jr. [D-84] </a:t>
            </a:r>
            <a:r>
              <a:rPr lang="en-US" sz="1300" i="1" dirty="0" smtClean="0">
                <a:solidFill>
                  <a:srgbClr val="002060"/>
                </a:solidFill>
                <a:latin typeface="Times New Roman" pitchFamily="-107" charset="0"/>
              </a:rPr>
              <a:t>  </a:t>
            </a: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r>
              <a:rPr lang="en-US" sz="1300" u="sng" dirty="0" smtClean="0">
                <a:solidFill>
                  <a:srgbClr val="002060"/>
                </a:solidFill>
                <a:latin typeface="Times New Roman" pitchFamily="-107" charset="0"/>
              </a:rPr>
              <a:t>Insurance and Banking Subcommittee</a:t>
            </a:r>
          </a:p>
          <a:p>
            <a:pPr marL="0" indent="0">
              <a:buFont typeface="Arial" charset="0"/>
              <a:buNone/>
            </a:pPr>
            <a:r>
              <a:rPr lang="en-US" sz="1300" dirty="0" smtClean="0">
                <a:solidFill>
                  <a:srgbClr val="002060"/>
                </a:solidFill>
                <a:latin typeface="Times New Roman" pitchFamily="-107" charset="0"/>
              </a:rPr>
              <a:t>David Santiago [R-27] </a:t>
            </a:r>
            <a:r>
              <a:rPr lang="en-US" sz="1300" i="1" dirty="0" smtClean="0">
                <a:solidFill>
                  <a:srgbClr val="002060"/>
                </a:solidFill>
                <a:latin typeface="Times New Roman" pitchFamily="-107" charset="0"/>
              </a:rPr>
              <a:t> </a:t>
            </a: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8" name="Right Arrow 7"/>
          <p:cNvSpPr/>
          <p:nvPr/>
        </p:nvSpPr>
        <p:spPr>
          <a:xfrm>
            <a:off x="2330450" y="2667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9" name="Right Arrow 8"/>
          <p:cNvSpPr/>
          <p:nvPr/>
        </p:nvSpPr>
        <p:spPr>
          <a:xfrm>
            <a:off x="2438400" y="4648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62</a:t>
            </a:fld>
            <a:endParaRPr lang="en-US" dirty="0"/>
          </a:p>
        </p:txBody>
      </p:sp>
    </p:spTree>
    <p:extLst>
      <p:ext uri="{BB962C8B-B14F-4D97-AF65-F5344CB8AC3E}">
        <p14:creationId xmlns:p14="http://schemas.microsoft.com/office/powerpoint/2010/main" val="30491166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z="3200" dirty="0">
                <a:latin typeface="Times New Roman" pitchFamily="-107" charset="0"/>
              </a:rPr>
              <a:t>PLP: House Committee Members (RA) </a:t>
            </a:r>
            <a:r>
              <a:rPr lang="en-US" sz="3200" dirty="0" smtClean="0">
                <a:latin typeface="Times New Roman" pitchFamily="-107" charset="0"/>
              </a:rPr>
              <a:t>and Sponsored Legislation</a:t>
            </a:r>
          </a:p>
        </p:txBody>
      </p:sp>
      <p:sp>
        <p:nvSpPr>
          <p:cNvPr id="4" name="Content Placeholder 3"/>
          <p:cNvSpPr>
            <a:spLocks noGrp="1"/>
          </p:cNvSpPr>
          <p:nvPr>
            <p:ph sz="half" idx="2"/>
          </p:nvPr>
        </p:nvSpPr>
        <p:spPr>
          <a:xfrm>
            <a:off x="76200" y="1143000"/>
            <a:ext cx="6781800" cy="3993356"/>
          </a:xfrm>
        </p:spPr>
        <p:txBody>
          <a:bodyPr>
            <a:normAutofit/>
          </a:bodyPr>
          <a:lstStyle/>
          <a:p>
            <a:pPr algn="ctr">
              <a:lnSpc>
                <a:spcPct val="90000"/>
              </a:lnSpc>
              <a:buFont typeface="Arial" charset="0"/>
              <a:buNone/>
            </a:pPr>
            <a:endParaRPr lang="en-US" sz="1900" u="sng" dirty="0" smtClean="0">
              <a:solidFill>
                <a:srgbClr val="002060"/>
              </a:solidFill>
              <a:latin typeface="Times New Roman" pitchFamily="-107" charset="0"/>
            </a:endParaRPr>
          </a:p>
          <a:p>
            <a:pPr>
              <a:lnSpc>
                <a:spcPct val="90000"/>
              </a:lnSpc>
              <a:buFont typeface="Arial" charset="0"/>
              <a:buNone/>
            </a:pPr>
            <a:r>
              <a:rPr lang="en-US" sz="1900" b="1" dirty="0" smtClean="0">
                <a:solidFill>
                  <a:srgbClr val="002060"/>
                </a:solidFill>
                <a:latin typeface="Times New Roman" pitchFamily="-107" charset="0"/>
              </a:rPr>
              <a:t>Sponsored Legislation</a:t>
            </a:r>
          </a:p>
          <a:p>
            <a:pPr>
              <a:lnSpc>
                <a:spcPct val="90000"/>
              </a:lnSpc>
              <a:buFont typeface="Arial" charset="0"/>
              <a:buNone/>
            </a:pPr>
            <a:endParaRPr lang="en-US" sz="1400" u="sng" dirty="0" smtClean="0">
              <a:solidFill>
                <a:srgbClr val="002060"/>
              </a:solidFill>
              <a:latin typeface="Times New Roman" pitchFamily="-107" charset="0"/>
            </a:endParaRPr>
          </a:p>
          <a:p>
            <a:pPr>
              <a:lnSpc>
                <a:spcPct val="90000"/>
              </a:lnSpc>
              <a:buFont typeface="Arial" charset="0"/>
              <a:buNone/>
            </a:pPr>
            <a:r>
              <a:rPr lang="en-US" sz="1300" u="sng" dirty="0" smtClean="0">
                <a:solidFill>
                  <a:srgbClr val="002060"/>
                </a:solidFill>
                <a:latin typeface="Times New Roman" pitchFamily="-107" charset="0"/>
              </a:rPr>
              <a:t>Regulatory Affairs Committee </a:t>
            </a:r>
            <a:r>
              <a:rPr lang="en-US" sz="1300" dirty="0" smtClean="0">
                <a:solidFill>
                  <a:srgbClr val="002060"/>
                </a:solidFill>
                <a:latin typeface="Times New Roman" pitchFamily="-107" charset="0"/>
              </a:rPr>
              <a:t> </a:t>
            </a:r>
            <a:endParaRPr lang="en-US" sz="1300" dirty="0">
              <a:solidFill>
                <a:srgbClr val="002060"/>
              </a:solidFill>
              <a:latin typeface="Times New Roman" pitchFamily="-107" charset="0"/>
            </a:endParaRPr>
          </a:p>
          <a:p>
            <a:pPr>
              <a:lnSpc>
                <a:spcPct val="90000"/>
              </a:lnSpc>
              <a:buFont typeface="Arial" charset="0"/>
              <a:buNone/>
            </a:pPr>
            <a:endParaRPr lang="en-US" sz="1300" b="1" dirty="0" smtClean="0">
              <a:solidFill>
                <a:srgbClr val="002060"/>
              </a:solidFill>
              <a:latin typeface="Times New Roman" pitchFamily="-107" charset="0"/>
            </a:endParaRPr>
          </a:p>
          <a:p>
            <a:pPr>
              <a:lnSpc>
                <a:spcPct val="90000"/>
              </a:lnSpc>
              <a:buFont typeface="Arial" charset="0"/>
              <a:buNone/>
            </a:pPr>
            <a:r>
              <a:rPr lang="en-US" sz="1300" b="1" dirty="0" smtClean="0">
                <a:solidFill>
                  <a:srgbClr val="002060"/>
                </a:solidFill>
                <a:latin typeface="Times New Roman" pitchFamily="-107" charset="0"/>
              </a:rPr>
              <a:t>Debt Buyer Industry Regulation (HB1399) </a:t>
            </a:r>
          </a:p>
          <a:p>
            <a:pPr>
              <a:lnSpc>
                <a:spcPct val="90000"/>
              </a:lnSpc>
              <a:buFont typeface="Wingdings" pitchFamily="-107" charset="2"/>
              <a:buChar char="q"/>
            </a:pPr>
            <a:r>
              <a:rPr lang="en-US" sz="1300" dirty="0" smtClean="0">
                <a:solidFill>
                  <a:srgbClr val="002060"/>
                </a:solidFill>
                <a:latin typeface="Times New Roman" pitchFamily="-107" charset="0"/>
              </a:rPr>
              <a:t>Alan B. Williams [D-08]</a:t>
            </a:r>
          </a:p>
          <a:p>
            <a:pPr>
              <a:lnSpc>
                <a:spcPct val="90000"/>
              </a:lnSpc>
              <a:buFont typeface="Arial" charset="0"/>
              <a:buNone/>
            </a:pPr>
            <a:endParaRPr lang="en-US" sz="1300" b="1" dirty="0" smtClean="0">
              <a:solidFill>
                <a:srgbClr val="002060"/>
              </a:solidFill>
              <a:latin typeface="Times New Roman" pitchFamily="-107" charset="0"/>
            </a:endParaRPr>
          </a:p>
          <a:p>
            <a:pPr>
              <a:lnSpc>
                <a:spcPct val="90000"/>
              </a:lnSpc>
              <a:buFont typeface="Arial" charset="0"/>
              <a:buNone/>
            </a:pPr>
            <a:r>
              <a:rPr lang="en-US" sz="1300" b="1" dirty="0" smtClean="0">
                <a:solidFill>
                  <a:srgbClr val="002060"/>
                </a:solidFill>
                <a:latin typeface="Times New Roman" pitchFamily="-107" charset="0"/>
              </a:rPr>
              <a:t>Fair Housing Bill (HB 283)</a:t>
            </a:r>
          </a:p>
          <a:p>
            <a:pPr>
              <a:lnSpc>
                <a:spcPct val="90000"/>
              </a:lnSpc>
              <a:buFont typeface="Wingdings" pitchFamily="-107" charset="2"/>
              <a:buChar char="q"/>
            </a:pPr>
            <a:r>
              <a:rPr lang="en-US" sz="1300" dirty="0" smtClean="0">
                <a:solidFill>
                  <a:srgbClr val="002060"/>
                </a:solidFill>
                <a:latin typeface="Times New Roman" pitchFamily="-107" charset="0"/>
              </a:rPr>
              <a:t>Barbara Watson [D-107] </a:t>
            </a:r>
          </a:p>
          <a:p>
            <a:pPr>
              <a:lnSpc>
                <a:spcPct val="90000"/>
              </a:lnSpc>
              <a:buFont typeface="Arial" charset="0"/>
              <a:buNone/>
            </a:pPr>
            <a:endParaRPr lang="en-US" sz="1300" b="1" dirty="0" smtClean="0">
              <a:solidFill>
                <a:srgbClr val="002060"/>
              </a:solidFill>
              <a:latin typeface="Times New Roman" pitchFamily="-107" charset="0"/>
            </a:endParaRPr>
          </a:p>
          <a:p>
            <a:pPr>
              <a:lnSpc>
                <a:spcPct val="90000"/>
              </a:lnSpc>
              <a:buFont typeface="Arial" charset="0"/>
              <a:buNone/>
            </a:pPr>
            <a:r>
              <a:rPr lang="en-US" sz="1300" b="1" dirty="0" smtClean="0">
                <a:solidFill>
                  <a:srgbClr val="002060"/>
                </a:solidFill>
                <a:latin typeface="Times New Roman" pitchFamily="-107" charset="0"/>
              </a:rPr>
              <a:t>Regulation of Real Estate Appraisers &amp; Appraisal</a:t>
            </a:r>
          </a:p>
          <a:p>
            <a:pPr>
              <a:lnSpc>
                <a:spcPct val="90000"/>
              </a:lnSpc>
              <a:buFont typeface="Arial" charset="0"/>
              <a:buNone/>
            </a:pPr>
            <a:r>
              <a:rPr lang="en-US" sz="1300" b="1" dirty="0" smtClean="0">
                <a:solidFill>
                  <a:srgbClr val="002060"/>
                </a:solidFill>
                <a:latin typeface="Times New Roman" pitchFamily="-107" charset="0"/>
              </a:rPr>
              <a:t> Management Companies (HB 303)</a:t>
            </a:r>
          </a:p>
          <a:p>
            <a:pPr>
              <a:lnSpc>
                <a:spcPct val="90000"/>
              </a:lnSpc>
              <a:buFont typeface="Wingdings" pitchFamily="-107" charset="2"/>
              <a:buChar char="q"/>
            </a:pPr>
            <a:r>
              <a:rPr lang="en-US" sz="1400" dirty="0" smtClean="0">
                <a:solidFill>
                  <a:srgbClr val="002060"/>
                </a:solidFill>
                <a:latin typeface="Times New Roman" pitchFamily="-107" charset="0"/>
              </a:rPr>
              <a:t>Darryl Ervin Rouson [D-70]  </a:t>
            </a:r>
            <a:r>
              <a:rPr lang="en-US" sz="1300" i="1" dirty="0" smtClean="0">
                <a:solidFill>
                  <a:srgbClr val="002060"/>
                </a:solidFill>
                <a:latin typeface="Times New Roman" pitchFamily="-107" charset="0"/>
              </a:rPr>
              <a:t>(co sponsor)</a:t>
            </a:r>
            <a:endParaRPr lang="en-US" sz="1400" dirty="0" smtClean="0">
              <a:solidFill>
                <a:srgbClr val="002060"/>
              </a:solidFill>
              <a:latin typeface="Times New Roman" pitchFamily="-107" charset="0"/>
            </a:endParaRPr>
          </a:p>
          <a:p>
            <a:pPr>
              <a:lnSpc>
                <a:spcPct val="90000"/>
              </a:lnSpc>
              <a:buFont typeface="Wingdings" pitchFamily="-107" charset="2"/>
              <a:buChar char="q"/>
            </a:pPr>
            <a:r>
              <a:rPr lang="en-US" sz="1400" dirty="0" smtClean="0">
                <a:solidFill>
                  <a:srgbClr val="002060"/>
                </a:solidFill>
                <a:latin typeface="Times New Roman" pitchFamily="-107" charset="0"/>
              </a:rPr>
              <a:t>Debbie Mayfield [R-54]  </a:t>
            </a:r>
            <a:r>
              <a:rPr lang="en-US" sz="1300" i="1" dirty="0">
                <a:solidFill>
                  <a:srgbClr val="002060"/>
                </a:solidFill>
                <a:latin typeface="Times New Roman" pitchFamily="-107" charset="0"/>
              </a:rPr>
              <a:t>(co sponsor)</a:t>
            </a:r>
            <a:endParaRPr lang="en-US" sz="1300" dirty="0" smtClean="0">
              <a:solidFill>
                <a:srgbClr val="002060"/>
              </a:solidFill>
              <a:latin typeface="Times New Roman" pitchFamily="-107" charset="0"/>
            </a:endParaRPr>
          </a:p>
          <a:p>
            <a:pPr>
              <a:lnSpc>
                <a:spcPct val="90000"/>
              </a:lnSpc>
              <a:buFont typeface="Arial" charset="0"/>
              <a:buNone/>
            </a:pPr>
            <a:endParaRPr lang="en-US" sz="1300"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sz="1300" dirty="0" smtClean="0">
              <a:solidFill>
                <a:srgbClr val="002060"/>
              </a:solidFill>
              <a:latin typeface="Times New Roman" pitchFamily="-107" charset="0"/>
            </a:endParaRPr>
          </a:p>
        </p:txBody>
      </p:sp>
      <p:sp>
        <p:nvSpPr>
          <p:cNvPr id="5" name="Text Placeholder 4"/>
          <p:cNvSpPr>
            <a:spLocks noGrp="1"/>
          </p:cNvSpPr>
          <p:nvPr>
            <p:ph type="body" sz="quarter" idx="3"/>
          </p:nvPr>
        </p:nvSpPr>
        <p:spPr>
          <a:xfrm>
            <a:off x="0" y="4191000"/>
            <a:ext cx="4041775" cy="2514600"/>
          </a:xfrm>
        </p:spPr>
        <p:txBody>
          <a:bodyPr>
            <a:normAutofit/>
          </a:bodyPr>
          <a:lstStyle/>
          <a:p>
            <a:endParaRPr lang="en-US" sz="1300" b="0" dirty="0" smtClean="0">
              <a:latin typeface="Times New Roman" pitchFamily="-107" charset="0"/>
            </a:endParaRPr>
          </a:p>
          <a:p>
            <a:endParaRPr lang="en-US" sz="1300" b="0" dirty="0" smtClean="0">
              <a:latin typeface="Times New Roman" pitchFamily="-107" charset="0"/>
            </a:endParaRPr>
          </a:p>
        </p:txBody>
      </p:sp>
      <p:sp>
        <p:nvSpPr>
          <p:cNvPr id="6" name="Content Placeholder 5"/>
          <p:cNvSpPr>
            <a:spLocks noGrp="1"/>
          </p:cNvSpPr>
          <p:nvPr>
            <p:ph sz="quarter" idx="4"/>
          </p:nvPr>
        </p:nvSpPr>
        <p:spPr>
          <a:xfrm>
            <a:off x="4953000" y="1905000"/>
            <a:ext cx="4041775" cy="4114800"/>
          </a:xfrm>
        </p:spPr>
        <p:txBody>
          <a:bodyPr>
            <a:normAutofit/>
          </a:bodyPr>
          <a:lstStyle/>
          <a:p>
            <a:pPr marL="0" indent="0">
              <a:buFont typeface="Arial" charset="0"/>
              <a:buNone/>
            </a:pPr>
            <a:r>
              <a:rPr lang="en-US" sz="1300" u="sng" dirty="0" smtClean="0">
                <a:solidFill>
                  <a:srgbClr val="002060"/>
                </a:solidFill>
                <a:latin typeface="Times New Roman" pitchFamily="-107" charset="0"/>
              </a:rPr>
              <a:t>Insurance and Banking Subcommittee</a:t>
            </a:r>
          </a:p>
          <a:p>
            <a:pPr marL="0" indent="0">
              <a:buFont typeface="Arial" charset="0"/>
              <a:buNone/>
            </a:pP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r>
              <a:rPr lang="en-US" sz="1300" b="1" dirty="0" smtClean="0">
                <a:solidFill>
                  <a:srgbClr val="002060"/>
                </a:solidFill>
                <a:latin typeface="Times New Roman" pitchFamily="-107" charset="0"/>
              </a:rPr>
              <a:t>Consumer Finance Charges (HB 425)</a:t>
            </a:r>
          </a:p>
          <a:p>
            <a:pPr marL="0" indent="0">
              <a:buFont typeface="Wingdings" pitchFamily="-107" charset="2"/>
              <a:buChar char="q"/>
            </a:pPr>
            <a:r>
              <a:rPr lang="en-US" sz="1300" dirty="0" smtClean="0">
                <a:solidFill>
                  <a:srgbClr val="002060"/>
                </a:solidFill>
                <a:latin typeface="Times New Roman" pitchFamily="-107" charset="0"/>
              </a:rPr>
              <a:t>Tom Goodson [R-50]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buFont typeface="Arial" charset="0"/>
              <a:buNone/>
            </a:pPr>
            <a:endParaRPr lang="en-US" sz="1300" b="1" dirty="0" smtClean="0">
              <a:solidFill>
                <a:srgbClr val="002060"/>
              </a:solidFill>
              <a:latin typeface="Times New Roman" pitchFamily="-107" charset="0"/>
            </a:endParaRPr>
          </a:p>
          <a:p>
            <a:pPr marL="0" indent="0">
              <a:buFont typeface="Arial" charset="0"/>
              <a:buNone/>
            </a:pPr>
            <a:r>
              <a:rPr lang="en-US" sz="1300" b="1" dirty="0" smtClean="0">
                <a:solidFill>
                  <a:srgbClr val="002060"/>
                </a:solidFill>
                <a:latin typeface="Times New Roman" pitchFamily="-107" charset="0"/>
              </a:rPr>
              <a:t>Mortgage Foreclosures (HB 87)</a:t>
            </a:r>
          </a:p>
          <a:p>
            <a:pPr marL="0" indent="0">
              <a:buFont typeface="Wingdings" pitchFamily="-107" charset="2"/>
              <a:buChar char="q"/>
            </a:pPr>
            <a:r>
              <a:rPr lang="en-US" sz="1300" dirty="0" smtClean="0">
                <a:solidFill>
                  <a:srgbClr val="002060"/>
                </a:solidFill>
                <a:latin typeface="Times New Roman" pitchFamily="-107" charset="0"/>
              </a:rPr>
              <a:t>George R. Moraitis, Jr. [R-93] </a:t>
            </a:r>
            <a:r>
              <a:rPr lang="en-US" sz="1300" i="1" dirty="0" smtClean="0">
                <a:solidFill>
                  <a:srgbClr val="002060"/>
                </a:solidFill>
                <a:latin typeface="Times New Roman" pitchFamily="-107" charset="0"/>
              </a:rPr>
              <a:t>   (co sponsor)</a:t>
            </a:r>
            <a:r>
              <a:rPr lang="en-US" sz="1300" dirty="0" smtClean="0">
                <a:solidFill>
                  <a:srgbClr val="002060"/>
                </a:solidFill>
                <a:latin typeface="Times New Roman" pitchFamily="-107" charset="0"/>
              </a:rPr>
              <a:t/>
            </a:r>
            <a:br>
              <a:rPr lang="en-US" sz="1300" dirty="0" smtClean="0">
                <a:solidFill>
                  <a:srgbClr val="002060"/>
                </a:solidFill>
                <a:latin typeface="Times New Roman" pitchFamily="-107" charset="0"/>
              </a:rPr>
            </a:b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12" name="Right Arrow 11"/>
          <p:cNvSpPr/>
          <p:nvPr/>
        </p:nvSpPr>
        <p:spPr>
          <a:xfrm>
            <a:off x="2895600" y="28956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7"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540" y="3886200"/>
            <a:ext cx="3081337" cy="2805112"/>
          </a:xfrm>
          <a:prstGeom prst="rect">
            <a:avLst/>
          </a:prstGeom>
        </p:spPr>
      </p:pic>
      <p:sp>
        <p:nvSpPr>
          <p:cNvPr id="3" name="Slide Number Placeholder 2"/>
          <p:cNvSpPr>
            <a:spLocks noGrp="1"/>
          </p:cNvSpPr>
          <p:nvPr>
            <p:ph type="sldNum" sz="quarter" idx="12"/>
          </p:nvPr>
        </p:nvSpPr>
        <p:spPr/>
        <p:txBody>
          <a:bodyPr/>
          <a:lstStyle/>
          <a:p>
            <a:fld id="{1538993E-0A0A-4F45-BE39-98126E5B561B}" type="slidenum">
              <a:rPr lang="en-US" smtClean="0"/>
              <a:pPr/>
              <a:t>63</a:t>
            </a:fld>
            <a:endParaRPr lang="en-US" dirty="0"/>
          </a:p>
        </p:txBody>
      </p:sp>
    </p:spTree>
    <p:extLst>
      <p:ext uri="{BB962C8B-B14F-4D97-AF65-F5344CB8AC3E}">
        <p14:creationId xmlns:p14="http://schemas.microsoft.com/office/powerpoint/2010/main" val="30880994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Predatory Lending Protection: Potential Champion (House RA)</a:t>
            </a:r>
            <a:endParaRPr lang="en-US" sz="3200" dirty="0"/>
          </a:p>
        </p:txBody>
      </p:sp>
      <p:sp>
        <p:nvSpPr>
          <p:cNvPr id="3" name="Content Placeholder 2"/>
          <p:cNvSpPr>
            <a:spLocks noGrp="1"/>
          </p:cNvSpPr>
          <p:nvPr>
            <p:ph sz="half" idx="1"/>
          </p:nvPr>
        </p:nvSpPr>
        <p:spPr>
          <a:xfrm>
            <a:off x="304800" y="1447800"/>
            <a:ext cx="4267200" cy="4724400"/>
          </a:xfrm>
        </p:spPr>
        <p:txBody>
          <a:bodyPr/>
          <a:lstStyle/>
          <a:p>
            <a:pPr marL="0" indent="0">
              <a:buNone/>
            </a:pPr>
            <a:r>
              <a:rPr lang="en-US" sz="2000" b="1" i="1" dirty="0"/>
              <a:t>Regulatory Affairs Committee</a:t>
            </a:r>
          </a:p>
          <a:p>
            <a:pPr marL="0" indent="0">
              <a:buNone/>
            </a:pPr>
            <a:endParaRPr lang="en-US" sz="2000" dirty="0" smtClean="0"/>
          </a:p>
          <a:p>
            <a:pPr marL="0" indent="0">
              <a:buNone/>
            </a:pPr>
            <a:r>
              <a:rPr lang="en-US" sz="2000" dirty="0" smtClean="0"/>
              <a:t>Alan B Williams [D-08]</a:t>
            </a:r>
          </a:p>
          <a:p>
            <a:pPr marL="0" indent="0">
              <a:spcBef>
                <a:spcPts val="312"/>
              </a:spcBef>
              <a:buNone/>
            </a:pPr>
            <a:endParaRPr lang="en-US" sz="1600" b="1" dirty="0" smtClean="0"/>
          </a:p>
          <a:p>
            <a:pPr marL="0" indent="0">
              <a:spcBef>
                <a:spcPts val="312"/>
              </a:spcBef>
              <a:buNone/>
            </a:pPr>
            <a:r>
              <a:rPr lang="en-US" sz="1600" b="1" dirty="0" smtClean="0"/>
              <a:t>Influence</a:t>
            </a:r>
            <a:endParaRPr lang="en-US" sz="1600" b="1" dirty="0"/>
          </a:p>
          <a:p>
            <a:pPr>
              <a:spcBef>
                <a:spcPts val="312"/>
              </a:spcBef>
              <a:buFont typeface="Wingdings" pitchFamily="2" charset="2"/>
              <a:buChar char="q"/>
            </a:pPr>
            <a:r>
              <a:rPr lang="en-US" sz="1600" dirty="0"/>
              <a:t>Senior Policy Leader – Democratic Whip</a:t>
            </a:r>
          </a:p>
          <a:p>
            <a:pPr marL="0" indent="0">
              <a:spcBef>
                <a:spcPts val="312"/>
              </a:spcBef>
              <a:buNone/>
            </a:pPr>
            <a:endParaRPr lang="en-US" sz="1600" u="sng"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 </a:t>
            </a:r>
            <a:r>
              <a:rPr lang="en-US" sz="1600" dirty="0" smtClean="0"/>
              <a:t>bill to regulate the debt buyer industry and collection practices (HB 1399)</a:t>
            </a:r>
          </a:p>
          <a:p>
            <a:pPr marL="0" indent="0">
              <a:spcBef>
                <a:spcPts val="312"/>
              </a:spcBef>
              <a:buNone/>
            </a:pPr>
            <a:endParaRPr lang="en-US" sz="1600" b="1"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large proportion of African Americans (Gadsden)</a:t>
            </a:r>
          </a:p>
          <a:p>
            <a:pPr>
              <a:spcBef>
                <a:spcPts val="312"/>
              </a:spcBef>
              <a:buFont typeface="Wingdings" pitchFamily="2" charset="2"/>
              <a:buChar char="q"/>
            </a:pPr>
            <a:r>
              <a:rPr lang="en-US" sz="1600" dirty="0" smtClean="0"/>
              <a:t>High foreclosure rates</a:t>
            </a:r>
          </a:p>
          <a:p>
            <a:pPr>
              <a:spcBef>
                <a:spcPts val="312"/>
              </a:spcBef>
              <a:buFont typeface="Wingdings" pitchFamily="2" charset="2"/>
              <a:buChar char="q"/>
            </a:pPr>
            <a:r>
              <a:rPr lang="en-US" sz="1600" dirty="0" smtClean="0"/>
              <a:t>Northwest Florida   </a:t>
            </a:r>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1981200"/>
            <a:ext cx="2362200" cy="3149600"/>
          </a:xfrm>
        </p:spPr>
      </p:pic>
      <p:sp>
        <p:nvSpPr>
          <p:cNvPr id="4" name="Slide Number Placeholder 3"/>
          <p:cNvSpPr>
            <a:spLocks noGrp="1"/>
          </p:cNvSpPr>
          <p:nvPr>
            <p:ph type="sldNum" sz="quarter" idx="12"/>
          </p:nvPr>
        </p:nvSpPr>
        <p:spPr/>
        <p:txBody>
          <a:bodyPr/>
          <a:lstStyle/>
          <a:p>
            <a:fld id="{00E4C065-74C1-44F7-8289-D28EA92E3163}" type="slidenum">
              <a:rPr lang="en-US" smtClean="0"/>
              <a:pPr/>
              <a:t>64</a:t>
            </a:fld>
            <a:endParaRPr lang="en-US" dirty="0"/>
          </a:p>
        </p:txBody>
      </p:sp>
    </p:spTree>
    <p:extLst>
      <p:ext uri="{BB962C8B-B14F-4D97-AF65-F5344CB8AC3E}">
        <p14:creationId xmlns:p14="http://schemas.microsoft.com/office/powerpoint/2010/main" val="564462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Predatory Lending Protection: Potential Champion (House RA)</a:t>
            </a:r>
          </a:p>
        </p:txBody>
      </p:sp>
      <p:sp>
        <p:nvSpPr>
          <p:cNvPr id="3" name="Content Placeholder 2"/>
          <p:cNvSpPr>
            <a:spLocks noGrp="1"/>
          </p:cNvSpPr>
          <p:nvPr>
            <p:ph sz="half" idx="1"/>
          </p:nvPr>
        </p:nvSpPr>
        <p:spPr>
          <a:xfrm>
            <a:off x="457200" y="1752600"/>
            <a:ext cx="4114800" cy="4724400"/>
          </a:xfrm>
        </p:spPr>
        <p:txBody>
          <a:bodyPr/>
          <a:lstStyle/>
          <a:p>
            <a:pPr marL="0" indent="0">
              <a:buNone/>
            </a:pPr>
            <a:r>
              <a:rPr lang="en-US" sz="2000" b="1" i="1" dirty="0"/>
              <a:t>Regulatory Affairs Committee</a:t>
            </a:r>
          </a:p>
          <a:p>
            <a:pPr marL="0" indent="0">
              <a:buNone/>
            </a:pPr>
            <a:endParaRPr lang="en-US" sz="2000" b="1" dirty="0"/>
          </a:p>
          <a:p>
            <a:pPr marL="0" indent="0">
              <a:spcBef>
                <a:spcPts val="312"/>
              </a:spcBef>
              <a:buNone/>
            </a:pPr>
            <a:r>
              <a:rPr lang="en-US" sz="2000" dirty="0" smtClean="0"/>
              <a:t>Debbie Mayfield [R-54]</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Co-sponsored  a bill to regulate real estate appraisers and appraisal management companies (HB 303)</a:t>
            </a:r>
          </a:p>
          <a:p>
            <a:pPr marL="0" indent="0">
              <a:spcBef>
                <a:spcPts val="312"/>
              </a:spcBef>
              <a:buNone/>
            </a:pPr>
            <a:endParaRPr lang="en-US" sz="1600" b="1"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(St. Lucie)</a:t>
            </a:r>
          </a:p>
          <a:p>
            <a:pPr>
              <a:spcBef>
                <a:spcPts val="312"/>
              </a:spcBef>
              <a:buFont typeface="Wingdings" pitchFamily="2" charset="2"/>
              <a:buChar char="q"/>
            </a:pPr>
            <a:r>
              <a:rPr lang="en-US" sz="1600" dirty="0" smtClean="0"/>
              <a:t>High foreclosure rates</a:t>
            </a:r>
          </a:p>
          <a:p>
            <a:pPr>
              <a:spcBef>
                <a:spcPts val="312"/>
              </a:spcBef>
              <a:buFont typeface="Wingdings" pitchFamily="2" charset="2"/>
              <a:buChar char="q"/>
            </a:pPr>
            <a:r>
              <a:rPr lang="en-US" sz="1600" dirty="0" smtClean="0"/>
              <a:t>East Central Florida </a:t>
            </a:r>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0200" y="2057400"/>
            <a:ext cx="2362200" cy="3149600"/>
          </a:xfrm>
        </p:spPr>
      </p:pic>
      <p:sp>
        <p:nvSpPr>
          <p:cNvPr id="4" name="Slide Number Placeholder 3"/>
          <p:cNvSpPr>
            <a:spLocks noGrp="1"/>
          </p:cNvSpPr>
          <p:nvPr>
            <p:ph type="sldNum" sz="quarter" idx="12"/>
          </p:nvPr>
        </p:nvSpPr>
        <p:spPr/>
        <p:txBody>
          <a:bodyPr/>
          <a:lstStyle/>
          <a:p>
            <a:fld id="{00E4C065-74C1-44F7-8289-D28EA92E3163}" type="slidenum">
              <a:rPr lang="en-US" smtClean="0"/>
              <a:pPr/>
              <a:t>65</a:t>
            </a:fld>
            <a:endParaRPr lang="en-US" dirty="0"/>
          </a:p>
        </p:txBody>
      </p:sp>
    </p:spTree>
    <p:extLst>
      <p:ext uri="{BB962C8B-B14F-4D97-AF65-F5344CB8AC3E}">
        <p14:creationId xmlns:p14="http://schemas.microsoft.com/office/powerpoint/2010/main" val="1050353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Predatory Lending Protection: Potential Champion (House RA)</a:t>
            </a:r>
          </a:p>
        </p:txBody>
      </p:sp>
      <p:sp>
        <p:nvSpPr>
          <p:cNvPr id="3" name="Content Placeholder 2"/>
          <p:cNvSpPr>
            <a:spLocks noGrp="1"/>
          </p:cNvSpPr>
          <p:nvPr>
            <p:ph sz="half" idx="1"/>
          </p:nvPr>
        </p:nvSpPr>
        <p:spPr>
          <a:xfrm>
            <a:off x="457200" y="1828800"/>
            <a:ext cx="4038600" cy="4525963"/>
          </a:xfrm>
        </p:spPr>
        <p:txBody>
          <a:bodyPr/>
          <a:lstStyle/>
          <a:p>
            <a:pPr marL="0" indent="0">
              <a:buNone/>
            </a:pPr>
            <a:r>
              <a:rPr lang="en-US" sz="2000" b="1" i="1" dirty="0"/>
              <a:t>Regulatory Affairs Committee</a:t>
            </a:r>
          </a:p>
          <a:p>
            <a:pPr marL="0" indent="0">
              <a:buNone/>
            </a:pPr>
            <a:endParaRPr lang="en-US" sz="2000" dirty="0" smtClean="0"/>
          </a:p>
          <a:p>
            <a:pPr marL="0" indent="0">
              <a:spcBef>
                <a:spcPts val="312"/>
              </a:spcBef>
              <a:buNone/>
            </a:pPr>
            <a:r>
              <a:rPr lang="en-US" sz="2000" dirty="0" smtClean="0"/>
              <a:t>Barbara Watson [D-107]</a:t>
            </a:r>
          </a:p>
          <a:p>
            <a:pPr marL="0" indent="0">
              <a:spcBef>
                <a:spcPts val="312"/>
              </a:spcBef>
              <a:buNone/>
            </a:pPr>
            <a:endParaRPr lang="en-US" sz="1600"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a:t>
            </a:r>
            <a:r>
              <a:rPr lang="en-US" sz="1600" dirty="0" smtClean="0"/>
              <a:t> </a:t>
            </a:r>
            <a:r>
              <a:rPr lang="en-US" sz="1600" dirty="0"/>
              <a:t>F</a:t>
            </a:r>
            <a:r>
              <a:rPr lang="en-US" sz="1600" dirty="0" smtClean="0"/>
              <a:t>air Housing bill (HB 283)</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a:t>Represents a district with a large proportion of African Americans and Latinos (Miami-Dade) </a:t>
            </a:r>
            <a:endParaRPr lang="en-US" sz="1600" dirty="0" smtClean="0"/>
          </a:p>
          <a:p>
            <a:pPr>
              <a:spcBef>
                <a:spcPts val="312"/>
              </a:spcBef>
              <a:buFont typeface="Wingdings" pitchFamily="2" charset="2"/>
              <a:buChar char="q"/>
            </a:pPr>
            <a:r>
              <a:rPr lang="en-US" sz="1600" dirty="0" smtClean="0"/>
              <a:t>High </a:t>
            </a:r>
            <a:r>
              <a:rPr lang="en-US" sz="1600" dirty="0"/>
              <a:t>foreclosure rates</a:t>
            </a:r>
          </a:p>
          <a:p>
            <a:pPr>
              <a:spcBef>
                <a:spcPts val="312"/>
              </a:spcBef>
              <a:buFont typeface="Wingdings" pitchFamily="2" charset="2"/>
              <a:buChar char="q"/>
            </a:pPr>
            <a:r>
              <a:rPr lang="en-US" sz="1600" dirty="0" smtClean="0"/>
              <a:t>South Florida</a:t>
            </a: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1981200"/>
            <a:ext cx="2362200" cy="3149600"/>
          </a:xfrm>
        </p:spPr>
      </p:pic>
      <p:sp>
        <p:nvSpPr>
          <p:cNvPr id="4" name="Slide Number Placeholder 3"/>
          <p:cNvSpPr>
            <a:spLocks noGrp="1"/>
          </p:cNvSpPr>
          <p:nvPr>
            <p:ph type="sldNum" sz="quarter" idx="12"/>
          </p:nvPr>
        </p:nvSpPr>
        <p:spPr/>
        <p:txBody>
          <a:bodyPr/>
          <a:lstStyle/>
          <a:p>
            <a:fld id="{00E4C065-74C1-44F7-8289-D28EA92E3163}" type="slidenum">
              <a:rPr lang="en-US" smtClean="0"/>
              <a:pPr/>
              <a:t>66</a:t>
            </a:fld>
            <a:endParaRPr lang="en-US" dirty="0"/>
          </a:p>
        </p:txBody>
      </p:sp>
    </p:spTree>
    <p:extLst>
      <p:ext uri="{BB962C8B-B14F-4D97-AF65-F5344CB8AC3E}">
        <p14:creationId xmlns:p14="http://schemas.microsoft.com/office/powerpoint/2010/main" val="2782217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Predatory Lending Protection: Potential Champion (House RA)</a:t>
            </a:r>
          </a:p>
        </p:txBody>
      </p:sp>
      <p:sp>
        <p:nvSpPr>
          <p:cNvPr id="3" name="Content Placeholder 2"/>
          <p:cNvSpPr>
            <a:spLocks noGrp="1"/>
          </p:cNvSpPr>
          <p:nvPr>
            <p:ph sz="half" idx="1"/>
          </p:nvPr>
        </p:nvSpPr>
        <p:spPr>
          <a:xfrm>
            <a:off x="228600" y="1600200"/>
            <a:ext cx="4876800" cy="4525963"/>
          </a:xfrm>
        </p:spPr>
        <p:txBody>
          <a:bodyPr/>
          <a:lstStyle/>
          <a:p>
            <a:pPr marL="0" indent="0">
              <a:buNone/>
            </a:pPr>
            <a:r>
              <a:rPr lang="en-US" sz="2000" b="1" i="1" dirty="0"/>
              <a:t>Insurance and Banking Subcommittee</a:t>
            </a:r>
          </a:p>
          <a:p>
            <a:pPr marL="0" indent="0">
              <a:buNone/>
            </a:pPr>
            <a:endParaRPr lang="en-US" sz="2000" dirty="0" smtClean="0"/>
          </a:p>
          <a:p>
            <a:pPr marL="0" indent="0">
              <a:spcBef>
                <a:spcPts val="312"/>
              </a:spcBef>
              <a:buNone/>
            </a:pPr>
            <a:r>
              <a:rPr lang="en-US" sz="2000" dirty="0" smtClean="0"/>
              <a:t>Tom Goodson [R-50]</a:t>
            </a:r>
          </a:p>
          <a:p>
            <a:pPr marL="0" indent="0">
              <a:spcBef>
                <a:spcPts val="312"/>
              </a:spcBef>
              <a:buNone/>
            </a:pPr>
            <a:endParaRPr lang="en-US" sz="1600"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a:t>Sponsored</a:t>
            </a:r>
            <a:r>
              <a:rPr lang="en-US" sz="1600" dirty="0" smtClean="0"/>
              <a:t> Consumer </a:t>
            </a:r>
            <a:r>
              <a:rPr lang="en-US" sz="1600" dirty="0"/>
              <a:t>F</a:t>
            </a:r>
            <a:r>
              <a:rPr lang="en-US" sz="1600" dirty="0" smtClean="0"/>
              <a:t>inance Charges bill (HB 425)</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and Latinos (Brevard  and Orange)</a:t>
            </a:r>
          </a:p>
          <a:p>
            <a:pPr>
              <a:spcBef>
                <a:spcPts val="312"/>
              </a:spcBef>
              <a:buFont typeface="Wingdings" pitchFamily="2" charset="2"/>
              <a:buChar char="q"/>
            </a:pPr>
            <a:r>
              <a:rPr lang="en-US" sz="1600" dirty="0"/>
              <a:t>High foreclosure rates</a:t>
            </a:r>
          </a:p>
          <a:p>
            <a:pPr>
              <a:spcBef>
                <a:spcPts val="312"/>
              </a:spcBef>
              <a:buFont typeface="Wingdings" pitchFamily="2" charset="2"/>
              <a:buChar char="q"/>
            </a:pPr>
            <a:r>
              <a:rPr lang="en-US" sz="1600" dirty="0"/>
              <a:t>East Central Florida </a:t>
            </a:r>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7400" y="2057400"/>
            <a:ext cx="2362200" cy="3149600"/>
          </a:xfrm>
        </p:spPr>
      </p:pic>
      <p:sp>
        <p:nvSpPr>
          <p:cNvPr id="4" name="Slide Number Placeholder 3"/>
          <p:cNvSpPr>
            <a:spLocks noGrp="1"/>
          </p:cNvSpPr>
          <p:nvPr>
            <p:ph type="sldNum" sz="quarter" idx="12"/>
          </p:nvPr>
        </p:nvSpPr>
        <p:spPr/>
        <p:txBody>
          <a:bodyPr/>
          <a:lstStyle/>
          <a:p>
            <a:fld id="{00E4C065-74C1-44F7-8289-D28EA92E3163}" type="slidenum">
              <a:rPr lang="en-US" smtClean="0"/>
              <a:pPr/>
              <a:t>67</a:t>
            </a:fld>
            <a:endParaRPr lang="en-US" dirty="0"/>
          </a:p>
        </p:txBody>
      </p:sp>
    </p:spTree>
    <p:extLst>
      <p:ext uri="{BB962C8B-B14F-4D97-AF65-F5344CB8AC3E}">
        <p14:creationId xmlns:p14="http://schemas.microsoft.com/office/powerpoint/2010/main" val="2778917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Predatory Lending Protection: Potential Champion (House RA)</a:t>
            </a:r>
          </a:p>
        </p:txBody>
      </p:sp>
      <p:sp>
        <p:nvSpPr>
          <p:cNvPr id="3" name="Content Placeholder 2"/>
          <p:cNvSpPr>
            <a:spLocks noGrp="1"/>
          </p:cNvSpPr>
          <p:nvPr>
            <p:ph sz="half" idx="1"/>
          </p:nvPr>
        </p:nvSpPr>
        <p:spPr>
          <a:xfrm>
            <a:off x="457200" y="1600200"/>
            <a:ext cx="4800600" cy="4525963"/>
          </a:xfrm>
        </p:spPr>
        <p:txBody>
          <a:bodyPr/>
          <a:lstStyle/>
          <a:p>
            <a:pPr marL="0" indent="0">
              <a:buNone/>
            </a:pPr>
            <a:r>
              <a:rPr lang="en-US" sz="2000" b="1" i="1" dirty="0"/>
              <a:t>Insurance and Banking Subcommittee</a:t>
            </a:r>
          </a:p>
          <a:p>
            <a:pPr marL="0" indent="0">
              <a:buNone/>
            </a:pPr>
            <a:endParaRPr lang="en-US" sz="2000" dirty="0" smtClean="0"/>
          </a:p>
          <a:p>
            <a:pPr marL="0" indent="0">
              <a:spcBef>
                <a:spcPts val="312"/>
              </a:spcBef>
              <a:buNone/>
            </a:pPr>
            <a:r>
              <a:rPr lang="en-US" sz="2000" dirty="0" smtClean="0"/>
              <a:t>George R. Moraitis Jr. [R-93]</a:t>
            </a:r>
          </a:p>
          <a:p>
            <a:pPr marL="0" indent="0">
              <a:spcBef>
                <a:spcPts val="312"/>
              </a:spcBef>
              <a:buNone/>
            </a:pPr>
            <a:endParaRPr lang="en-US" sz="1600"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Co-sponsored a Mortgage </a:t>
            </a:r>
            <a:r>
              <a:rPr lang="en-US" sz="1600" dirty="0"/>
              <a:t>F</a:t>
            </a:r>
            <a:r>
              <a:rPr lang="en-US" sz="1600" dirty="0" smtClean="0"/>
              <a:t>oreclosure bill (HB 87)</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and Latinos (Broward)</a:t>
            </a:r>
          </a:p>
          <a:p>
            <a:pPr>
              <a:spcBef>
                <a:spcPts val="312"/>
              </a:spcBef>
              <a:buFont typeface="Wingdings" pitchFamily="2" charset="2"/>
              <a:buChar char="q"/>
            </a:pPr>
            <a:r>
              <a:rPr lang="en-US" sz="1600" dirty="0"/>
              <a:t>High foreclosure </a:t>
            </a:r>
            <a:r>
              <a:rPr lang="en-US" sz="1600" dirty="0" smtClean="0"/>
              <a:t>rates</a:t>
            </a:r>
            <a:endParaRPr lang="en-US" sz="1600" dirty="0"/>
          </a:p>
          <a:p>
            <a:pPr>
              <a:spcBef>
                <a:spcPts val="312"/>
              </a:spcBef>
              <a:buFont typeface="Wingdings" pitchFamily="2" charset="2"/>
              <a:buChar char="q"/>
            </a:pPr>
            <a:r>
              <a:rPr lang="en-US" sz="1600" dirty="0"/>
              <a:t>South Florida Network</a:t>
            </a:r>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7400" y="2057400"/>
            <a:ext cx="2398514" cy="3198019"/>
          </a:xfrm>
        </p:spPr>
      </p:pic>
      <p:sp>
        <p:nvSpPr>
          <p:cNvPr id="4" name="Slide Number Placeholder 3"/>
          <p:cNvSpPr>
            <a:spLocks noGrp="1"/>
          </p:cNvSpPr>
          <p:nvPr>
            <p:ph type="sldNum" sz="quarter" idx="12"/>
          </p:nvPr>
        </p:nvSpPr>
        <p:spPr/>
        <p:txBody>
          <a:bodyPr/>
          <a:lstStyle/>
          <a:p>
            <a:fld id="{00E4C065-74C1-44F7-8289-D28EA92E3163}" type="slidenum">
              <a:rPr lang="en-US" smtClean="0"/>
              <a:pPr/>
              <a:t>68</a:t>
            </a:fld>
            <a:endParaRPr lang="en-US" dirty="0"/>
          </a:p>
        </p:txBody>
      </p:sp>
    </p:spTree>
    <p:extLst>
      <p:ext uri="{BB962C8B-B14F-4D97-AF65-F5344CB8AC3E}">
        <p14:creationId xmlns:p14="http://schemas.microsoft.com/office/powerpoint/2010/main" val="922072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04800"/>
            <a:ext cx="8229600" cy="1143000"/>
          </a:xfrm>
        </p:spPr>
        <p:txBody>
          <a:bodyPr/>
          <a:lstStyle/>
          <a:p>
            <a:r>
              <a:rPr lang="en-US" sz="3800" dirty="0" smtClean="0">
                <a:latin typeface="Times New Roman" pitchFamily="-107" charset="0"/>
              </a:rPr>
              <a:t>Predatory Lending Protection: Relevant Committees</a:t>
            </a:r>
          </a:p>
        </p:txBody>
      </p:sp>
      <p:pic>
        <p:nvPicPr>
          <p:cNvPr id="53251"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573463" y="1600200"/>
            <a:ext cx="1608137" cy="898525"/>
          </a:xfrm>
        </p:spPr>
      </p:pic>
      <p:cxnSp>
        <p:nvCxnSpPr>
          <p:cNvPr id="7" name="Straight Connector 6"/>
          <p:cNvCxnSpPr/>
          <p:nvPr/>
        </p:nvCxnSpPr>
        <p:spPr>
          <a:xfrm>
            <a:off x="4378325" y="2498725"/>
            <a:ext cx="0" cy="45720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97213" y="2955925"/>
            <a:ext cx="1281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78325" y="2955925"/>
            <a:ext cx="1279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97213" y="2955925"/>
            <a:ext cx="0" cy="366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57850" y="2968625"/>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182813" y="3321050"/>
            <a:ext cx="1828800" cy="63976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HOUSE OF REPRESENTATIVES</a:t>
            </a:r>
          </a:p>
        </p:txBody>
      </p:sp>
      <p:sp>
        <p:nvSpPr>
          <p:cNvPr id="27" name="Rounded Rectangle 26"/>
          <p:cNvSpPr/>
          <p:nvPr/>
        </p:nvSpPr>
        <p:spPr>
          <a:xfrm>
            <a:off x="4745038" y="3322638"/>
            <a:ext cx="1828800" cy="6397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ea typeface="ＭＳ Ｐゴシック" pitchFamily="-107" charset="-128"/>
              </a:rPr>
              <a:t>SENATE</a:t>
            </a:r>
          </a:p>
        </p:txBody>
      </p:sp>
      <p:cxnSp>
        <p:nvCxnSpPr>
          <p:cNvPr id="21" name="Straight Connector 20"/>
          <p:cNvCxnSpPr/>
          <p:nvPr/>
        </p:nvCxnSpPr>
        <p:spPr>
          <a:xfrm flipH="1">
            <a:off x="2185988" y="3960813"/>
            <a:ext cx="22860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295400" y="4327525"/>
            <a:ext cx="1463675"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Regulatory Affairs </a:t>
            </a:r>
          </a:p>
          <a:p>
            <a:pPr algn="ctr"/>
            <a:r>
              <a:rPr lang="en-US" dirty="0">
                <a:solidFill>
                  <a:prstClr val="black"/>
                </a:solidFill>
                <a:ea typeface="ＭＳ Ｐゴシック" pitchFamily="-107" charset="-128"/>
              </a:rPr>
              <a:t>Committee </a:t>
            </a:r>
          </a:p>
        </p:txBody>
      </p:sp>
      <p:cxnSp>
        <p:nvCxnSpPr>
          <p:cNvPr id="38" name="Straight Connector 37"/>
          <p:cNvCxnSpPr>
            <a:stCxn id="26" idx="2"/>
            <a:endCxn id="26" idx="2"/>
          </p:cNvCxnSpPr>
          <p:nvPr/>
        </p:nvCxnSpPr>
        <p:spPr>
          <a:xfrm>
            <a:off x="3097213" y="396081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2"/>
          </p:cNvCxnSpPr>
          <p:nvPr/>
        </p:nvCxnSpPr>
        <p:spPr>
          <a:xfrm flipH="1">
            <a:off x="1943100" y="5241925"/>
            <a:ext cx="92075" cy="274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120775" y="5516563"/>
            <a:ext cx="1644650" cy="82391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prstClr val="black"/>
                </a:solidFill>
                <a:ea typeface="ＭＳ Ｐゴシック" pitchFamily="-107" charset="-128"/>
              </a:rPr>
              <a:t>Insurance and Banking Subcommittee </a:t>
            </a:r>
          </a:p>
        </p:txBody>
      </p:sp>
      <p:cxnSp>
        <p:nvCxnSpPr>
          <p:cNvPr id="58" name="Straight Connector 57"/>
          <p:cNvCxnSpPr/>
          <p:nvPr/>
        </p:nvCxnSpPr>
        <p:spPr>
          <a:xfrm flipH="1">
            <a:off x="4903788" y="3971925"/>
            <a:ext cx="22860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4095750" y="4337050"/>
            <a:ext cx="1463675"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prstClr val="black"/>
              </a:solidFill>
              <a:ea typeface="ＭＳ Ｐゴシック" pitchFamily="-107" charset="-128"/>
            </a:endParaRPr>
          </a:p>
          <a:p>
            <a:pPr algn="ctr"/>
            <a:r>
              <a:rPr lang="en-US" dirty="0">
                <a:solidFill>
                  <a:prstClr val="black"/>
                </a:solidFill>
                <a:ea typeface="ＭＳ Ｐゴシック" pitchFamily="-107" charset="-128"/>
              </a:rPr>
              <a:t>Banking and Insurance Committee </a:t>
            </a:r>
          </a:p>
          <a:p>
            <a:pPr algn="ctr"/>
            <a:endParaRPr lang="en-US" dirty="0">
              <a:solidFill>
                <a:srgbClr val="FFFFFF"/>
              </a:solidFill>
              <a:ea typeface="ＭＳ Ｐゴシック" pitchFamily="-107" charset="-128"/>
            </a:endParaRPr>
          </a:p>
        </p:txBody>
      </p:sp>
      <p:sp>
        <p:nvSpPr>
          <p:cNvPr id="2" name="Slide Number Placeholder 1"/>
          <p:cNvSpPr>
            <a:spLocks noGrp="1"/>
          </p:cNvSpPr>
          <p:nvPr>
            <p:ph type="sldNum" sz="quarter" idx="12"/>
          </p:nvPr>
        </p:nvSpPr>
        <p:spPr/>
        <p:txBody>
          <a:bodyPr/>
          <a:lstStyle/>
          <a:p>
            <a:fld id="{EE25BB75-E86D-4A17-94E1-D6030E101F21}" type="slidenum">
              <a:rPr lang="en-US" smtClean="0"/>
              <a:pPr/>
              <a:t>69</a:t>
            </a:fld>
            <a:endParaRPr lang="en-US" dirty="0"/>
          </a:p>
        </p:txBody>
      </p:sp>
      <p:sp>
        <p:nvSpPr>
          <p:cNvPr id="3" name="Oval 2"/>
          <p:cNvSpPr/>
          <p:nvPr/>
        </p:nvSpPr>
        <p:spPr>
          <a:xfrm>
            <a:off x="3737769" y="4038601"/>
            <a:ext cx="2205831"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4143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Policy Priorities of RAISE Florida Network</a:t>
            </a:r>
          </a:p>
          <a:p>
            <a:r>
              <a:rPr lang="en-US" dirty="0" smtClean="0"/>
              <a:t>Legislative Process in Florida</a:t>
            </a:r>
          </a:p>
          <a:p>
            <a:r>
              <a:rPr lang="en-US" dirty="0" smtClean="0"/>
              <a:t>How to identify legislative champions</a:t>
            </a:r>
          </a:p>
          <a:p>
            <a:r>
              <a:rPr lang="en-US" dirty="0" smtClean="0"/>
              <a:t>How to work with legislators</a:t>
            </a:r>
          </a:p>
          <a:p>
            <a:r>
              <a:rPr lang="en-US" dirty="0" smtClean="0"/>
              <a:t>Questions and Answers</a:t>
            </a:r>
            <a:endParaRPr lang="en-US"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7</a:t>
            </a:fld>
            <a:endParaRPr lang="en-US" dirty="0">
              <a:solidFill>
                <a:prstClr val="black">
                  <a:tint val="75000"/>
                </a:prstClr>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962400"/>
            <a:ext cx="2419574" cy="203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075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r>
              <a:rPr lang="en-US" sz="3200" dirty="0" smtClean="0">
                <a:latin typeface="Times New Roman" pitchFamily="-107" charset="0"/>
              </a:rPr>
              <a:t>Predatory Lending Protection: Relevant Senate Committee (Banking and Insurance)</a:t>
            </a:r>
          </a:p>
        </p:txBody>
      </p:sp>
      <p:sp>
        <p:nvSpPr>
          <p:cNvPr id="6" name="Text Placeholder 5"/>
          <p:cNvSpPr>
            <a:spLocks noGrp="1"/>
          </p:cNvSpPr>
          <p:nvPr>
            <p:ph type="body" idx="1"/>
          </p:nvPr>
        </p:nvSpPr>
        <p:spPr>
          <a:xfrm>
            <a:off x="381000" y="1371600"/>
            <a:ext cx="4040188" cy="3352800"/>
          </a:xfrm>
        </p:spPr>
        <p:txBody>
          <a:bodyPr>
            <a:normAutofit lnSpcReduction="10000"/>
          </a:bodyPr>
          <a:lstStyle/>
          <a:p>
            <a:endParaRPr lang="en-US" sz="1300" u="sng" dirty="0" smtClean="0">
              <a:solidFill>
                <a:srgbClr val="002060"/>
              </a:solidFill>
              <a:latin typeface="Times New Roman" pitchFamily="-107" charset="0"/>
            </a:endParaRPr>
          </a:p>
          <a:p>
            <a:r>
              <a:rPr lang="en-US" sz="1300" u="sng" dirty="0" smtClean="0">
                <a:solidFill>
                  <a:srgbClr val="002060"/>
                </a:solidFill>
                <a:latin typeface="Times New Roman" pitchFamily="-107" charset="0"/>
              </a:rPr>
              <a:t>Banking and Insurance Committee</a:t>
            </a:r>
          </a:p>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David Simmons [R-10] </a:t>
            </a:r>
            <a:r>
              <a:rPr lang="en-US" sz="1300" b="0" i="1" dirty="0" smtClean="0">
                <a:solidFill>
                  <a:srgbClr val="002060"/>
                </a:solidFill>
                <a:latin typeface="Times New Roman" pitchFamily="-107" charset="0"/>
              </a:rPr>
              <a:t>Chair</a:t>
            </a:r>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Jeff Clemens [D-27] </a:t>
            </a:r>
            <a:r>
              <a:rPr lang="en-US" sz="1300" b="0" i="1" dirty="0" smtClean="0">
                <a:solidFill>
                  <a:srgbClr val="002060"/>
                </a:solidFill>
                <a:latin typeface="Times New Roman" pitchFamily="-107" charset="0"/>
              </a:rPr>
              <a:t>Vice Chair</a:t>
            </a:r>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Lizbeth Benacquisto [R-30]</a:t>
            </a:r>
          </a:p>
          <a:p>
            <a:r>
              <a:rPr lang="en-US" sz="1300" b="0" dirty="0" smtClean="0">
                <a:solidFill>
                  <a:srgbClr val="002060"/>
                </a:solidFill>
                <a:latin typeface="Times New Roman" pitchFamily="-107" charset="0"/>
              </a:rPr>
              <a:t>Nancy C. Detert [R-28]</a:t>
            </a:r>
          </a:p>
          <a:p>
            <a:r>
              <a:rPr lang="en-US" sz="1300" b="0" dirty="0" smtClean="0">
                <a:solidFill>
                  <a:srgbClr val="002060"/>
                </a:solidFill>
                <a:latin typeface="Times New Roman" pitchFamily="-107" charset="0"/>
              </a:rPr>
              <a:t>Miguel Diaz de la Portilla [R-40]</a:t>
            </a:r>
          </a:p>
          <a:p>
            <a:r>
              <a:rPr lang="en-US" sz="1300" b="0" dirty="0" smtClean="0">
                <a:solidFill>
                  <a:srgbClr val="002060"/>
                </a:solidFill>
                <a:latin typeface="Times New Roman" pitchFamily="-107" charset="0"/>
              </a:rPr>
              <a:t>Alan Hays [R-11]</a:t>
            </a:r>
          </a:p>
          <a:p>
            <a:r>
              <a:rPr lang="en-US" sz="1300" b="0" dirty="0" smtClean="0">
                <a:solidFill>
                  <a:srgbClr val="002060"/>
                </a:solidFill>
                <a:latin typeface="Times New Roman" pitchFamily="-107" charset="0"/>
              </a:rPr>
              <a:t>Tom Lee [R-24]</a:t>
            </a:r>
          </a:p>
          <a:p>
            <a:r>
              <a:rPr lang="en-US" sz="1300" b="0" dirty="0" smtClean="0">
                <a:solidFill>
                  <a:srgbClr val="002060"/>
                </a:solidFill>
                <a:latin typeface="Times New Roman" pitchFamily="-107" charset="0"/>
              </a:rPr>
              <a:t>Gwen Margolis [D-35]</a:t>
            </a:r>
          </a:p>
          <a:p>
            <a:r>
              <a:rPr lang="en-US" sz="1300" b="0" dirty="0" smtClean="0">
                <a:solidFill>
                  <a:srgbClr val="002060"/>
                </a:solidFill>
                <a:latin typeface="Times New Roman" pitchFamily="-107" charset="0"/>
              </a:rPr>
              <a:t>Bill Montford [D-03]</a:t>
            </a:r>
          </a:p>
          <a:p>
            <a:r>
              <a:rPr lang="en-US" sz="1300" b="0" dirty="0" smtClean="0">
                <a:solidFill>
                  <a:srgbClr val="002060"/>
                </a:solidFill>
                <a:latin typeface="Times New Roman" pitchFamily="-107" charset="0"/>
              </a:rPr>
              <a:t>Joe Negron [R-32]</a:t>
            </a:r>
          </a:p>
          <a:p>
            <a:r>
              <a:rPr lang="en-US" sz="1300" b="0" dirty="0" smtClean="0">
                <a:solidFill>
                  <a:srgbClr val="002060"/>
                </a:solidFill>
                <a:latin typeface="Times New Roman" pitchFamily="-107" charset="0"/>
              </a:rPr>
              <a:t>Garrett Richter [R-23]</a:t>
            </a:r>
          </a:p>
          <a:p>
            <a:r>
              <a:rPr lang="en-US" sz="1300" b="0" dirty="0" smtClean="0">
                <a:solidFill>
                  <a:srgbClr val="002060"/>
                </a:solidFill>
                <a:latin typeface="Times New Roman" pitchFamily="-107" charset="0"/>
              </a:rPr>
              <a:t> Jeremy Ring [D-29]</a:t>
            </a:r>
          </a:p>
          <a:p>
            <a:pPr>
              <a:lnSpc>
                <a:spcPct val="80000"/>
              </a:lnSpc>
            </a:pPr>
            <a:endParaRPr lang="en-US" sz="800" b="0" dirty="0" smtClean="0">
              <a:latin typeface="Times New Roman" pitchFamily="-107" charset="0"/>
            </a:endParaRPr>
          </a:p>
        </p:txBody>
      </p:sp>
      <p:sp>
        <p:nvSpPr>
          <p:cNvPr id="57348" name="Content Placeholder 6"/>
          <p:cNvSpPr>
            <a:spLocks noGrp="1"/>
          </p:cNvSpPr>
          <p:nvPr>
            <p:ph sz="half" idx="2"/>
          </p:nvPr>
        </p:nvSpPr>
        <p:spPr>
          <a:xfrm>
            <a:off x="304800" y="5181600"/>
            <a:ext cx="4040188" cy="3951288"/>
          </a:xfrm>
        </p:spPr>
        <p:txBody>
          <a:bodyPr/>
          <a:lstStyle/>
          <a:p>
            <a:pPr marL="0" indent="0">
              <a:buFont typeface="Arial" charset="0"/>
              <a:buNone/>
            </a:pPr>
            <a:endParaRPr lang="en-US" dirty="0" smtClean="0">
              <a:latin typeface="Times New Roman" pitchFamily="-107" charset="0"/>
            </a:endParaRPr>
          </a:p>
        </p:txBody>
      </p:sp>
      <p:sp>
        <p:nvSpPr>
          <p:cNvPr id="57349" name="Text Placeholder 7"/>
          <p:cNvSpPr>
            <a:spLocks noGrp="1"/>
          </p:cNvSpPr>
          <p:nvPr>
            <p:ph type="body" sz="quarter" idx="3"/>
          </p:nvPr>
        </p:nvSpPr>
        <p:spPr>
          <a:xfrm>
            <a:off x="5334000" y="1371600"/>
            <a:ext cx="4041775" cy="639763"/>
          </a:xfrm>
        </p:spPr>
        <p:txBody>
          <a:bodyPr/>
          <a:lstStyle/>
          <a:p>
            <a:endParaRPr lang="en-US" dirty="0" smtClean="0">
              <a:latin typeface="Times New Roman" pitchFamily="-107" charset="0"/>
            </a:endParaRPr>
          </a:p>
        </p:txBody>
      </p:sp>
      <p:pic>
        <p:nvPicPr>
          <p:cNvPr id="57350"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459038"/>
            <a:ext cx="4041775" cy="3382962"/>
          </a:xfrm>
        </p:spPr>
      </p:pic>
      <p:sp>
        <p:nvSpPr>
          <p:cNvPr id="2" name="Slide Number Placeholder 1"/>
          <p:cNvSpPr>
            <a:spLocks noGrp="1"/>
          </p:cNvSpPr>
          <p:nvPr>
            <p:ph type="sldNum" sz="quarter" idx="12"/>
          </p:nvPr>
        </p:nvSpPr>
        <p:spPr/>
        <p:txBody>
          <a:bodyPr/>
          <a:lstStyle/>
          <a:p>
            <a:fld id="{1538993E-0A0A-4F45-BE39-98126E5B561B}" type="slidenum">
              <a:rPr lang="en-US" smtClean="0"/>
              <a:pPr/>
              <a:t>70</a:t>
            </a:fld>
            <a:endParaRPr lang="en-US" dirty="0"/>
          </a:p>
        </p:txBody>
      </p:sp>
    </p:spTree>
    <p:extLst>
      <p:ext uri="{BB962C8B-B14F-4D97-AF65-F5344CB8AC3E}">
        <p14:creationId xmlns:p14="http://schemas.microsoft.com/office/powerpoint/2010/main" val="42606090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3200" dirty="0" smtClean="0">
                <a:latin typeface="Times New Roman" pitchFamily="-107" charset="0"/>
              </a:rPr>
              <a:t>PLP: Senate Committee Members (BI) Representing High Foreclosure Districts</a:t>
            </a:r>
          </a:p>
        </p:txBody>
      </p:sp>
      <p:sp>
        <p:nvSpPr>
          <p:cNvPr id="63491"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0" y="1093788"/>
            <a:ext cx="5867400" cy="4240212"/>
          </a:xfrm>
        </p:spPr>
        <p:txBody>
          <a:bodyPr>
            <a:normAutofit/>
          </a:bodyPr>
          <a:lstStyle/>
          <a:p>
            <a:pPr>
              <a:lnSpc>
                <a:spcPct val="90000"/>
              </a:lnSpc>
              <a:buFont typeface="Arial" charset="0"/>
              <a:buNone/>
            </a:pPr>
            <a:endParaRPr lang="en-US" sz="1900" u="sng" dirty="0" smtClean="0">
              <a:solidFill>
                <a:srgbClr val="002060"/>
              </a:solidFill>
              <a:latin typeface="Times New Roman" pitchFamily="-107" charset="0"/>
            </a:endParaRPr>
          </a:p>
          <a:p>
            <a:pPr>
              <a:spcBef>
                <a:spcPts val="313"/>
              </a:spcBef>
              <a:buFont typeface="Arial" charset="0"/>
              <a:buNone/>
            </a:pPr>
            <a:endParaRPr lang="en-US" sz="1400" u="sng" dirty="0" smtClean="0">
              <a:solidFill>
                <a:srgbClr val="002060"/>
              </a:solidFill>
              <a:latin typeface="Times New Roman" pitchFamily="-107" charset="0"/>
            </a:endParaRPr>
          </a:p>
          <a:p>
            <a:pPr>
              <a:spcBef>
                <a:spcPts val="313"/>
              </a:spcBef>
              <a:buFont typeface="Arial" charset="0"/>
              <a:buNone/>
            </a:pPr>
            <a:r>
              <a:rPr lang="en-US" sz="1400" u="sng" dirty="0" smtClean="0">
                <a:solidFill>
                  <a:srgbClr val="002060"/>
                </a:solidFill>
                <a:latin typeface="Times New Roman" pitchFamily="-107" charset="0"/>
              </a:rPr>
              <a:t>Banking and Insurance Committee</a:t>
            </a:r>
            <a:r>
              <a:rPr lang="en-US" sz="1400" dirty="0" smtClean="0">
                <a:solidFill>
                  <a:srgbClr val="002060"/>
                </a:solidFill>
                <a:latin typeface="Times New Roman" pitchFamily="-107" charset="0"/>
              </a:rPr>
              <a:t> </a:t>
            </a:r>
            <a:r>
              <a:rPr lang="en-US" sz="1400" u="sng" dirty="0" smtClean="0">
                <a:solidFill>
                  <a:srgbClr val="002060"/>
                </a:solidFill>
                <a:latin typeface="Times New Roman" pitchFamily="-107" charset="0"/>
              </a:rPr>
              <a:t> </a:t>
            </a:r>
          </a:p>
          <a:p>
            <a:pPr>
              <a:spcBef>
                <a:spcPts val="313"/>
              </a:spcBef>
              <a:buFont typeface="Arial" charset="0"/>
              <a:buNone/>
            </a:pPr>
            <a:r>
              <a:rPr lang="en-US" sz="1400" dirty="0" smtClean="0">
                <a:solidFill>
                  <a:srgbClr val="002060"/>
                </a:solidFill>
                <a:latin typeface="Times New Roman" pitchFamily="-107" charset="0"/>
              </a:rPr>
              <a:t>Jeff Clemens [D-27] </a:t>
            </a:r>
            <a:r>
              <a:rPr lang="en-US" sz="1400" i="1" dirty="0" smtClean="0">
                <a:solidFill>
                  <a:srgbClr val="002060"/>
                </a:solidFill>
                <a:latin typeface="Times New Roman" pitchFamily="-107" charset="0"/>
              </a:rPr>
              <a:t>Vice Chair</a:t>
            </a:r>
            <a:endParaRPr lang="en-US" sz="1400" dirty="0" smtClean="0">
              <a:solidFill>
                <a:srgbClr val="002060"/>
              </a:solidFill>
              <a:latin typeface="Times New Roman" pitchFamily="-107" charset="0"/>
            </a:endParaRPr>
          </a:p>
          <a:p>
            <a:pPr>
              <a:spcBef>
                <a:spcPts val="313"/>
              </a:spcBef>
              <a:buFont typeface="Arial" charset="0"/>
              <a:buNone/>
            </a:pPr>
            <a:r>
              <a:rPr lang="en-US" sz="1400" dirty="0" smtClean="0">
                <a:solidFill>
                  <a:srgbClr val="002060"/>
                </a:solidFill>
                <a:latin typeface="Times New Roman" pitchFamily="-107" charset="0"/>
              </a:rPr>
              <a:t>Lizbeth Benacquisto [R-30]</a:t>
            </a:r>
          </a:p>
          <a:p>
            <a:pPr>
              <a:spcBef>
                <a:spcPts val="313"/>
              </a:spcBef>
              <a:buFont typeface="Arial" charset="0"/>
              <a:buNone/>
            </a:pPr>
            <a:r>
              <a:rPr lang="en-US" sz="1400" dirty="0" smtClean="0">
                <a:solidFill>
                  <a:srgbClr val="002060"/>
                </a:solidFill>
                <a:latin typeface="Times New Roman" pitchFamily="-107" charset="0"/>
              </a:rPr>
              <a:t>Nancy C. Detert [R-28]</a:t>
            </a:r>
          </a:p>
          <a:p>
            <a:pPr>
              <a:spcBef>
                <a:spcPts val="313"/>
              </a:spcBef>
              <a:buFont typeface="Arial" charset="0"/>
              <a:buNone/>
            </a:pPr>
            <a:r>
              <a:rPr lang="en-US" sz="1400" dirty="0" smtClean="0">
                <a:solidFill>
                  <a:srgbClr val="002060"/>
                </a:solidFill>
                <a:latin typeface="Times New Roman" pitchFamily="-107" charset="0"/>
              </a:rPr>
              <a:t>Miguel Diaz de la Portilla [R-40]</a:t>
            </a:r>
          </a:p>
          <a:p>
            <a:pPr>
              <a:spcBef>
                <a:spcPts val="313"/>
              </a:spcBef>
              <a:buFont typeface="Arial" charset="0"/>
              <a:buNone/>
            </a:pPr>
            <a:r>
              <a:rPr lang="en-US" sz="1400" dirty="0" smtClean="0">
                <a:solidFill>
                  <a:srgbClr val="002060"/>
                </a:solidFill>
                <a:latin typeface="Times New Roman" pitchFamily="-107" charset="0"/>
              </a:rPr>
              <a:t>Alan Hays [R-11]</a:t>
            </a:r>
          </a:p>
          <a:p>
            <a:pPr>
              <a:spcBef>
                <a:spcPts val="313"/>
              </a:spcBef>
              <a:buFont typeface="Arial" charset="0"/>
              <a:buNone/>
            </a:pPr>
            <a:r>
              <a:rPr lang="en-US" sz="1400" dirty="0" smtClean="0">
                <a:solidFill>
                  <a:srgbClr val="002060"/>
                </a:solidFill>
                <a:latin typeface="Times New Roman" pitchFamily="-107" charset="0"/>
              </a:rPr>
              <a:t>Tom Lee [R-24]</a:t>
            </a:r>
          </a:p>
          <a:p>
            <a:pPr>
              <a:spcBef>
                <a:spcPts val="313"/>
              </a:spcBef>
              <a:buFont typeface="Arial" charset="0"/>
              <a:buNone/>
            </a:pPr>
            <a:r>
              <a:rPr lang="en-US" sz="1400" dirty="0" smtClean="0">
                <a:solidFill>
                  <a:srgbClr val="002060"/>
                </a:solidFill>
                <a:latin typeface="Times New Roman" pitchFamily="-107" charset="0"/>
              </a:rPr>
              <a:t>Gwen Margolis [D-35]</a:t>
            </a:r>
          </a:p>
          <a:p>
            <a:pPr>
              <a:spcBef>
                <a:spcPts val="313"/>
              </a:spcBef>
              <a:buFont typeface="Arial" charset="0"/>
              <a:buNone/>
            </a:pPr>
            <a:r>
              <a:rPr lang="en-US" sz="1400" dirty="0" smtClean="0">
                <a:solidFill>
                  <a:srgbClr val="002060"/>
                </a:solidFill>
                <a:latin typeface="Times New Roman" pitchFamily="-107" charset="0"/>
              </a:rPr>
              <a:t>Bill Montford [D-03]</a:t>
            </a:r>
          </a:p>
          <a:p>
            <a:pPr>
              <a:spcBef>
                <a:spcPts val="313"/>
              </a:spcBef>
              <a:buFont typeface="Arial" charset="0"/>
              <a:buNone/>
            </a:pPr>
            <a:r>
              <a:rPr lang="en-US" sz="1400" dirty="0" smtClean="0">
                <a:solidFill>
                  <a:srgbClr val="002060"/>
                </a:solidFill>
                <a:latin typeface="Times New Roman" pitchFamily="-107" charset="0"/>
              </a:rPr>
              <a:t>Joe Negron [R-32]</a:t>
            </a:r>
          </a:p>
          <a:p>
            <a:pPr>
              <a:spcBef>
                <a:spcPts val="313"/>
              </a:spcBef>
              <a:buFont typeface="Arial" charset="0"/>
              <a:buNone/>
            </a:pPr>
            <a:r>
              <a:rPr lang="en-US" sz="1400" dirty="0" smtClean="0">
                <a:solidFill>
                  <a:srgbClr val="002060"/>
                </a:solidFill>
                <a:latin typeface="Times New Roman" pitchFamily="-107" charset="0"/>
              </a:rPr>
              <a:t>Garrett Richter [R-23]</a:t>
            </a:r>
          </a:p>
          <a:p>
            <a:pPr>
              <a:spcBef>
                <a:spcPts val="313"/>
              </a:spcBef>
              <a:buFont typeface="Arial" charset="0"/>
              <a:buNone/>
            </a:pPr>
            <a:r>
              <a:rPr lang="en-US" sz="1400" dirty="0" smtClean="0">
                <a:solidFill>
                  <a:srgbClr val="002060"/>
                </a:solidFill>
                <a:latin typeface="Times New Roman" pitchFamily="-107" charset="0"/>
              </a:rPr>
              <a:t>Jeremy Ring [D-29]</a:t>
            </a:r>
          </a:p>
          <a:p>
            <a:pPr>
              <a:lnSpc>
                <a:spcPct val="90000"/>
              </a:lnSpc>
              <a:buFont typeface="Arial" charset="0"/>
              <a:buNone/>
            </a:pPr>
            <a:endParaRPr lang="en-US" sz="1400" u="sng" dirty="0" smtClean="0">
              <a:solidFill>
                <a:srgbClr val="002060"/>
              </a:solidFill>
              <a:latin typeface="Times New Roman" pitchFamily="-107" charset="0"/>
            </a:endParaRPr>
          </a:p>
          <a:p>
            <a:pPr>
              <a:lnSpc>
                <a:spcPct val="90000"/>
              </a:lnSpc>
              <a:buFont typeface="Arial" charset="0"/>
              <a:buNone/>
            </a:pPr>
            <a:endParaRPr lang="en-US" sz="1400" u="sng" dirty="0" smtClean="0">
              <a:solidFill>
                <a:srgbClr val="002060"/>
              </a:solidFill>
              <a:latin typeface="Times New Roman" pitchFamily="-107" charset="0"/>
            </a:endParaRPr>
          </a:p>
          <a:p>
            <a:pPr>
              <a:lnSpc>
                <a:spcPct val="90000"/>
              </a:lnSpc>
              <a:buFont typeface="Arial" charset="0"/>
              <a:buNone/>
            </a:pPr>
            <a:endParaRPr lang="en-US" sz="1400" u="sng" dirty="0" smtClean="0">
              <a:solidFill>
                <a:srgbClr val="002060"/>
              </a:solidFill>
              <a:latin typeface="Times New Roman" pitchFamily="-107" charset="0"/>
            </a:endParaRPr>
          </a:p>
          <a:p>
            <a:pPr>
              <a:lnSpc>
                <a:spcPct val="90000"/>
              </a:lnSpc>
              <a:buFont typeface="Arial" charset="0"/>
              <a:buNone/>
            </a:pPr>
            <a:endParaRPr lang="en-US" sz="1400" u="sng"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sz="1300" dirty="0" smtClean="0">
              <a:solidFill>
                <a:srgbClr val="002060"/>
              </a:solidFill>
              <a:latin typeface="Times New Roman" pitchFamily="-107" charset="0"/>
            </a:endParaRPr>
          </a:p>
          <a:p>
            <a:pPr>
              <a:lnSpc>
                <a:spcPct val="90000"/>
              </a:lnSpc>
              <a:buFont typeface="Arial" charset="0"/>
              <a:buNone/>
            </a:pPr>
            <a:endParaRPr lang="en-US" dirty="0" smtClean="0">
              <a:latin typeface="Times New Roman" pitchFamily="-107" charset="0"/>
            </a:endParaRPr>
          </a:p>
        </p:txBody>
      </p:sp>
      <p:sp>
        <p:nvSpPr>
          <p:cNvPr id="63493"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4876800" y="1676400"/>
            <a:ext cx="4041775" cy="3124200"/>
          </a:xfrm>
        </p:spPr>
        <p:txBody>
          <a:bodyPr>
            <a:normAutofit/>
          </a:bodyPr>
          <a:lstStyle/>
          <a:p>
            <a:pPr marL="0" indent="0">
              <a:buFont typeface="Arial" charset="0"/>
              <a:buNone/>
            </a:pPr>
            <a:r>
              <a:rPr lang="en-US" sz="1300" dirty="0" smtClean="0">
                <a:solidFill>
                  <a:srgbClr val="002060"/>
                </a:solidFill>
                <a:latin typeface="Times New Roman" pitchFamily="-107" charset="0"/>
              </a:rPr>
              <a:t>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pic>
        <p:nvPicPr>
          <p:cNvPr id="6349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81200"/>
            <a:ext cx="4648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38993E-0A0A-4F45-BE39-98126E5B561B}" type="slidenum">
              <a:rPr lang="en-US" smtClean="0"/>
              <a:pPr/>
              <a:t>71</a:t>
            </a:fld>
            <a:endParaRPr lang="en-US" dirty="0"/>
          </a:p>
        </p:txBody>
      </p:sp>
    </p:spTree>
    <p:extLst>
      <p:ext uri="{BB962C8B-B14F-4D97-AF65-F5344CB8AC3E}">
        <p14:creationId xmlns:p14="http://schemas.microsoft.com/office/powerpoint/2010/main" val="273748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200" dirty="0" smtClean="0">
                <a:latin typeface="Times New Roman" pitchFamily="-107" charset="0"/>
              </a:rPr>
              <a:t>PLP: Senate Committee Members (BI) From Districts with Sizable Black Populations</a:t>
            </a:r>
          </a:p>
        </p:txBody>
      </p:sp>
      <p:sp>
        <p:nvSpPr>
          <p:cNvPr id="69635"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0" y="1093788"/>
            <a:ext cx="5867400" cy="4240212"/>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endParaRPr lang="en-US" sz="1300" u="sng" dirty="0" smtClean="0">
              <a:solidFill>
                <a:srgbClr val="002060"/>
              </a:solidFill>
              <a:latin typeface="Times New Roman" pitchFamily="-107" charset="0"/>
            </a:endParaRPr>
          </a:p>
          <a:p>
            <a:pPr>
              <a:buFont typeface="Arial" charset="0"/>
              <a:buNone/>
            </a:pPr>
            <a:endParaRPr lang="en-US" sz="1300" u="sng" dirty="0">
              <a:solidFill>
                <a:srgbClr val="002060"/>
              </a:solidFill>
              <a:latin typeface="Times New Roman" pitchFamily="-107" charset="0"/>
            </a:endParaRPr>
          </a:p>
          <a:p>
            <a:pPr>
              <a:buFont typeface="Arial" charset="0"/>
              <a:buNone/>
            </a:pPr>
            <a:r>
              <a:rPr lang="en-US" sz="1300" u="sng" dirty="0" smtClean="0">
                <a:solidFill>
                  <a:srgbClr val="002060"/>
                </a:solidFill>
                <a:latin typeface="Times New Roman" pitchFamily="-107" charset="0"/>
              </a:rPr>
              <a:t>Banking and Insurance Committee</a:t>
            </a:r>
          </a:p>
          <a:p>
            <a:pPr>
              <a:buFont typeface="Arial" charset="0"/>
              <a:buNone/>
            </a:pPr>
            <a:r>
              <a:rPr lang="en-US" sz="1300" dirty="0" smtClean="0">
                <a:solidFill>
                  <a:srgbClr val="002060"/>
                </a:solidFill>
                <a:latin typeface="Times New Roman" pitchFamily="-107" charset="0"/>
              </a:rPr>
              <a:t>Miguel Diaz de la Portilla [R-40]</a:t>
            </a:r>
          </a:p>
          <a:p>
            <a:pPr>
              <a:buFont typeface="Arial" charset="0"/>
              <a:buNone/>
            </a:pPr>
            <a:r>
              <a:rPr lang="en-US" sz="1300" dirty="0" smtClean="0">
                <a:solidFill>
                  <a:srgbClr val="002060"/>
                </a:solidFill>
                <a:latin typeface="Times New Roman" pitchFamily="-107" charset="0"/>
              </a:rPr>
              <a:t>Alan Hays [R-11]</a:t>
            </a:r>
          </a:p>
          <a:p>
            <a:pPr>
              <a:buFont typeface="Arial" charset="0"/>
              <a:buNone/>
            </a:pPr>
            <a:r>
              <a:rPr lang="en-US" sz="1300" dirty="0" smtClean="0">
                <a:solidFill>
                  <a:srgbClr val="002060"/>
                </a:solidFill>
                <a:latin typeface="Times New Roman" pitchFamily="-107" charset="0"/>
              </a:rPr>
              <a:t>Gwen Margolis [D-35]</a:t>
            </a:r>
          </a:p>
          <a:p>
            <a:pPr>
              <a:buFont typeface="Arial" charset="0"/>
              <a:buNone/>
            </a:pPr>
            <a:r>
              <a:rPr lang="en-US" sz="1300" dirty="0" smtClean="0">
                <a:solidFill>
                  <a:srgbClr val="002060"/>
                </a:solidFill>
                <a:latin typeface="Times New Roman" pitchFamily="-107" charset="0"/>
              </a:rPr>
              <a:t>Bill Montford [D-03]</a:t>
            </a:r>
          </a:p>
          <a:p>
            <a:pPr>
              <a:buFont typeface="Arial" charset="0"/>
              <a:buNone/>
            </a:pPr>
            <a:r>
              <a:rPr lang="en-US" sz="1300" dirty="0" smtClean="0">
                <a:solidFill>
                  <a:srgbClr val="002060"/>
                </a:solidFill>
                <a:latin typeface="Times New Roman" pitchFamily="-107" charset="0"/>
              </a:rPr>
              <a:t>Jeremy Ring [D-29]</a:t>
            </a: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69637"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4876800" y="1676400"/>
            <a:ext cx="4041775" cy="3124200"/>
          </a:xfrm>
        </p:spPr>
        <p:txBody>
          <a:bodyPr>
            <a:normAutofit/>
          </a:bodyPr>
          <a:lstStyle/>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pic>
        <p:nvPicPr>
          <p:cNvPr id="6963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4325938"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38993E-0A0A-4F45-BE39-98126E5B561B}" type="slidenum">
              <a:rPr lang="en-US" smtClean="0"/>
              <a:pPr/>
              <a:t>72</a:t>
            </a:fld>
            <a:endParaRPr lang="en-US" dirty="0"/>
          </a:p>
        </p:txBody>
      </p:sp>
    </p:spTree>
    <p:extLst>
      <p:ext uri="{BB962C8B-B14F-4D97-AF65-F5344CB8AC3E}">
        <p14:creationId xmlns:p14="http://schemas.microsoft.com/office/powerpoint/2010/main" val="33611133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4648200" cy="56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le 1"/>
          <p:cNvSpPr>
            <a:spLocks noGrp="1"/>
          </p:cNvSpPr>
          <p:nvPr>
            <p:ph type="title"/>
          </p:nvPr>
        </p:nvSpPr>
        <p:spPr/>
        <p:txBody>
          <a:bodyPr/>
          <a:lstStyle/>
          <a:p>
            <a:r>
              <a:rPr lang="en-US" sz="3200" dirty="0">
                <a:latin typeface="Times New Roman" pitchFamily="-107" charset="0"/>
              </a:rPr>
              <a:t>PLP: Senate Committee Members (BI) </a:t>
            </a:r>
            <a:r>
              <a:rPr lang="en-US" sz="3200" dirty="0" smtClean="0">
                <a:latin typeface="Times New Roman" pitchFamily="-107" charset="0"/>
              </a:rPr>
              <a:t>From Districts with Sizable Latino Populations</a:t>
            </a:r>
          </a:p>
        </p:txBody>
      </p:sp>
      <p:sp>
        <p:nvSpPr>
          <p:cNvPr id="71684" name="Text Placeholder 2"/>
          <p:cNvSpPr>
            <a:spLocks noGrp="1"/>
          </p:cNvSpPr>
          <p:nvPr>
            <p:ph type="body" idx="1"/>
          </p:nvPr>
        </p:nvSpPr>
        <p:spPr>
          <a:xfrm>
            <a:off x="-1135063" y="5867400"/>
            <a:ext cx="4040188" cy="1752600"/>
          </a:xfrm>
        </p:spPr>
        <p:txBody>
          <a:bodyPr/>
          <a:lstStyle/>
          <a:p>
            <a:endParaRPr lang="en-US" sz="1300" b="0" dirty="0" smtClean="0">
              <a:solidFill>
                <a:srgbClr val="002060"/>
              </a:solidFill>
              <a:latin typeface="Times New Roman" pitchFamily="-107" charset="0"/>
            </a:endParaRPr>
          </a:p>
          <a:p>
            <a:r>
              <a:rPr lang="en-US" sz="1300" b="0" dirty="0" smtClean="0">
                <a:solidFill>
                  <a:srgbClr val="002060"/>
                </a:solidFill>
                <a:latin typeface="Times New Roman" pitchFamily="-107" charset="0"/>
              </a:rPr>
              <a:t/>
            </a:r>
            <a:br>
              <a:rPr lang="en-US" sz="1300" b="0" dirty="0" smtClean="0">
                <a:solidFill>
                  <a:srgbClr val="002060"/>
                </a:solidFill>
                <a:latin typeface="Times New Roman" pitchFamily="-107" charset="0"/>
              </a:rPr>
            </a:br>
            <a:endParaRPr lang="en-US" sz="1300" u="sng" dirty="0" smtClean="0">
              <a:solidFill>
                <a:srgbClr val="002060"/>
              </a:solidFill>
              <a:latin typeface="Times New Roman" pitchFamily="-107" charset="0"/>
            </a:endParaRPr>
          </a:p>
          <a:p>
            <a:endParaRPr lang="en-US" dirty="0" smtClean="0">
              <a:latin typeface="Times New Roman" pitchFamily="-107" charset="0"/>
            </a:endParaRPr>
          </a:p>
        </p:txBody>
      </p:sp>
      <p:sp>
        <p:nvSpPr>
          <p:cNvPr id="4" name="Content Placeholder 3"/>
          <p:cNvSpPr>
            <a:spLocks noGrp="1"/>
          </p:cNvSpPr>
          <p:nvPr>
            <p:ph sz="half" idx="2"/>
          </p:nvPr>
        </p:nvSpPr>
        <p:spPr>
          <a:xfrm>
            <a:off x="457200" y="1295400"/>
            <a:ext cx="5867401" cy="4240212"/>
          </a:xfrm>
        </p:spPr>
        <p:txBody>
          <a:bodyPr>
            <a:normAutofit/>
          </a:bodyPr>
          <a:lstStyle/>
          <a:p>
            <a:pPr>
              <a:lnSpc>
                <a:spcPct val="80000"/>
              </a:lnSpc>
              <a:buFont typeface="Arial" charset="0"/>
              <a:buNone/>
            </a:pPr>
            <a:endParaRPr lang="en-US" sz="18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r>
              <a:rPr lang="en-US" sz="1200" u="sng" dirty="0" smtClean="0">
                <a:solidFill>
                  <a:srgbClr val="002060"/>
                </a:solidFill>
                <a:latin typeface="Times New Roman" pitchFamily="-107" charset="0"/>
              </a:rPr>
              <a:t>Banking and Insurance Committee</a:t>
            </a:r>
          </a:p>
          <a:p>
            <a:pPr>
              <a:buFont typeface="Arial" charset="0"/>
              <a:buNone/>
            </a:pPr>
            <a:r>
              <a:rPr lang="en-US" sz="1300" dirty="0" smtClean="0">
                <a:solidFill>
                  <a:srgbClr val="002060"/>
                </a:solidFill>
                <a:latin typeface="Times New Roman" pitchFamily="-107" charset="0"/>
              </a:rPr>
              <a:t>David Simmons [R-10] </a:t>
            </a:r>
            <a:r>
              <a:rPr lang="en-US" sz="1300" i="1" dirty="0" smtClean="0">
                <a:solidFill>
                  <a:srgbClr val="002060"/>
                </a:solidFill>
                <a:latin typeface="Times New Roman" pitchFamily="-107" charset="0"/>
              </a:rPr>
              <a:t>Chair</a:t>
            </a:r>
            <a:endParaRPr lang="en-US" sz="1300" dirty="0" smtClean="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Jeff Clemens [D-27] </a:t>
            </a:r>
            <a:r>
              <a:rPr lang="en-US" sz="1300" i="1" dirty="0" smtClean="0">
                <a:solidFill>
                  <a:srgbClr val="002060"/>
                </a:solidFill>
                <a:latin typeface="Times New Roman" pitchFamily="-107" charset="0"/>
              </a:rPr>
              <a:t>Vice Chair</a:t>
            </a:r>
            <a:endParaRPr lang="en-US" sz="1300" dirty="0" smtClean="0">
              <a:solidFill>
                <a:srgbClr val="002060"/>
              </a:solidFill>
              <a:latin typeface="Times New Roman" pitchFamily="-107" charset="0"/>
            </a:endParaRPr>
          </a:p>
          <a:p>
            <a:pPr>
              <a:buFont typeface="Arial" charset="0"/>
              <a:buNone/>
            </a:pPr>
            <a:r>
              <a:rPr lang="en-US" sz="1300" dirty="0" smtClean="0">
                <a:solidFill>
                  <a:srgbClr val="002060"/>
                </a:solidFill>
                <a:latin typeface="Times New Roman" pitchFamily="-107" charset="0"/>
              </a:rPr>
              <a:t>Lizbeth Benacquisto [R-30]</a:t>
            </a:r>
          </a:p>
          <a:p>
            <a:pPr>
              <a:buFont typeface="Arial" charset="0"/>
              <a:buNone/>
            </a:pPr>
            <a:r>
              <a:rPr lang="en-US" sz="1300" dirty="0" smtClean="0">
                <a:solidFill>
                  <a:srgbClr val="002060"/>
                </a:solidFill>
                <a:latin typeface="Times New Roman" pitchFamily="-107" charset="0"/>
              </a:rPr>
              <a:t>Miguel Diaz de la Portilla [R-40]</a:t>
            </a:r>
          </a:p>
          <a:p>
            <a:pPr>
              <a:buFont typeface="Arial" charset="0"/>
              <a:buNone/>
            </a:pPr>
            <a:r>
              <a:rPr lang="en-US" sz="1300" dirty="0" smtClean="0">
                <a:solidFill>
                  <a:srgbClr val="002060"/>
                </a:solidFill>
                <a:latin typeface="Times New Roman" pitchFamily="-107" charset="0"/>
              </a:rPr>
              <a:t>Alan Hays [R-11]</a:t>
            </a:r>
          </a:p>
          <a:p>
            <a:pPr>
              <a:buFont typeface="Arial" charset="0"/>
              <a:buNone/>
            </a:pPr>
            <a:r>
              <a:rPr lang="en-US" sz="1300" dirty="0" smtClean="0">
                <a:solidFill>
                  <a:srgbClr val="002060"/>
                </a:solidFill>
                <a:latin typeface="Times New Roman" pitchFamily="-107" charset="0"/>
              </a:rPr>
              <a:t>Tom Lee [R-24]</a:t>
            </a:r>
          </a:p>
          <a:p>
            <a:pPr>
              <a:buFont typeface="Arial" charset="0"/>
              <a:buNone/>
            </a:pPr>
            <a:r>
              <a:rPr lang="en-US" sz="1300" dirty="0" smtClean="0">
                <a:solidFill>
                  <a:srgbClr val="002060"/>
                </a:solidFill>
                <a:latin typeface="Times New Roman" pitchFamily="-107" charset="0"/>
              </a:rPr>
              <a:t>Gwen Margolis [D-35]</a:t>
            </a:r>
          </a:p>
          <a:p>
            <a:pPr>
              <a:buFont typeface="Arial" charset="0"/>
              <a:buNone/>
            </a:pPr>
            <a:r>
              <a:rPr lang="en-US" sz="1300" dirty="0" smtClean="0">
                <a:solidFill>
                  <a:srgbClr val="002060"/>
                </a:solidFill>
                <a:latin typeface="Times New Roman" pitchFamily="-107" charset="0"/>
              </a:rPr>
              <a:t>Joe Negron [R-32]</a:t>
            </a:r>
          </a:p>
          <a:p>
            <a:pPr>
              <a:buFont typeface="Arial" charset="0"/>
              <a:buNone/>
            </a:pPr>
            <a:r>
              <a:rPr lang="en-US" sz="1300" dirty="0" smtClean="0">
                <a:solidFill>
                  <a:srgbClr val="002060"/>
                </a:solidFill>
                <a:latin typeface="Times New Roman" pitchFamily="-107" charset="0"/>
              </a:rPr>
              <a:t>Garrett Richter [R-23]</a:t>
            </a:r>
          </a:p>
          <a:p>
            <a:pPr>
              <a:buFont typeface="Arial" charset="0"/>
              <a:buNone/>
            </a:pPr>
            <a:r>
              <a:rPr lang="en-US" sz="1300" dirty="0" smtClean="0">
                <a:solidFill>
                  <a:srgbClr val="002060"/>
                </a:solidFill>
                <a:latin typeface="Times New Roman" pitchFamily="-107" charset="0"/>
              </a:rPr>
              <a:t> Jeremy Ring [D-29]</a:t>
            </a:r>
          </a:p>
          <a:p>
            <a:pPr>
              <a:lnSpc>
                <a:spcPct val="80000"/>
              </a:lnSpc>
              <a:buFont typeface="Arial" charset="0"/>
              <a:buNone/>
            </a:pPr>
            <a:r>
              <a:rPr lang="en-US" sz="1200" dirty="0" smtClean="0">
                <a:solidFill>
                  <a:srgbClr val="002060"/>
                </a:solidFill>
                <a:latin typeface="Times New Roman" pitchFamily="-107" charset="0"/>
              </a:rPr>
              <a:t> </a:t>
            </a:r>
            <a:r>
              <a:rPr lang="en-US" sz="1300" i="1" dirty="0" smtClean="0">
                <a:solidFill>
                  <a:srgbClr val="002060"/>
                </a:solidFill>
                <a:latin typeface="Times New Roman" pitchFamily="-107" charset="0"/>
              </a:rPr>
              <a:t>  </a:t>
            </a:r>
            <a:endParaRPr lang="en-US" sz="1300"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endParaRPr lang="en-US" sz="1300" u="sng"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2200" dirty="0" smtClean="0">
              <a:solidFill>
                <a:srgbClr val="002060"/>
              </a:solidFill>
              <a:latin typeface="Times New Roman" pitchFamily="-107" charset="0"/>
            </a:endParaRPr>
          </a:p>
          <a:p>
            <a:pPr>
              <a:lnSpc>
                <a:spcPct val="80000"/>
              </a:lnSpc>
              <a:buFont typeface="Arial" charset="0"/>
              <a:buNone/>
            </a:pPr>
            <a:endParaRPr lang="en-US" sz="1200" dirty="0" smtClean="0">
              <a:solidFill>
                <a:srgbClr val="002060"/>
              </a:solidFill>
              <a:latin typeface="Times New Roman" pitchFamily="-107" charset="0"/>
            </a:endParaRPr>
          </a:p>
          <a:p>
            <a:pPr>
              <a:lnSpc>
                <a:spcPct val="80000"/>
              </a:lnSpc>
              <a:buFont typeface="Arial" charset="0"/>
              <a:buNone/>
            </a:pPr>
            <a:endParaRPr lang="en-US" sz="2200" dirty="0" smtClean="0">
              <a:latin typeface="Times New Roman" pitchFamily="-107" charset="0"/>
            </a:endParaRPr>
          </a:p>
        </p:txBody>
      </p:sp>
      <p:sp>
        <p:nvSpPr>
          <p:cNvPr id="71686" name="Text Placeholder 4"/>
          <p:cNvSpPr>
            <a:spLocks noGrp="1"/>
          </p:cNvSpPr>
          <p:nvPr>
            <p:ph type="body" sz="quarter" idx="3"/>
          </p:nvPr>
        </p:nvSpPr>
        <p:spPr>
          <a:xfrm>
            <a:off x="3124200" y="4038600"/>
            <a:ext cx="4041775" cy="2514600"/>
          </a:xfrm>
        </p:spPr>
        <p:txBody>
          <a:bodyPr/>
          <a:lstStyle/>
          <a:p>
            <a:pPr algn="ctr"/>
            <a:endParaRPr lang="en-US" sz="1300" b="0" dirty="0" smtClean="0">
              <a:latin typeface="Times New Roman" pitchFamily="-107" charset="0"/>
            </a:endParaRPr>
          </a:p>
        </p:txBody>
      </p:sp>
      <p:sp>
        <p:nvSpPr>
          <p:cNvPr id="6" name="Content Placeholder 5"/>
          <p:cNvSpPr>
            <a:spLocks noGrp="1"/>
          </p:cNvSpPr>
          <p:nvPr>
            <p:ph sz="quarter" idx="4"/>
          </p:nvPr>
        </p:nvSpPr>
        <p:spPr>
          <a:xfrm>
            <a:off x="2882900" y="3911600"/>
            <a:ext cx="4041775" cy="3124200"/>
          </a:xfrm>
        </p:spPr>
        <p:txBody>
          <a:bodyPr>
            <a:normAutofit/>
          </a:bodyPr>
          <a:lstStyle/>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73</a:t>
            </a:fld>
            <a:endParaRPr lang="en-US" dirty="0"/>
          </a:p>
        </p:txBody>
      </p:sp>
    </p:spTree>
    <p:extLst>
      <p:ext uri="{BB962C8B-B14F-4D97-AF65-F5344CB8AC3E}">
        <p14:creationId xmlns:p14="http://schemas.microsoft.com/office/powerpoint/2010/main" val="24638284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43200"/>
            <a:ext cx="54393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le 1"/>
          <p:cNvSpPr>
            <a:spLocks noGrp="1"/>
          </p:cNvSpPr>
          <p:nvPr>
            <p:ph type="title"/>
          </p:nvPr>
        </p:nvSpPr>
        <p:spPr/>
        <p:txBody>
          <a:bodyPr/>
          <a:lstStyle/>
          <a:p>
            <a:r>
              <a:rPr lang="en-US" sz="3200" dirty="0">
                <a:latin typeface="Times New Roman" pitchFamily="-107" charset="0"/>
              </a:rPr>
              <a:t>PLP: Senate Committee Members (BI) </a:t>
            </a:r>
            <a:r>
              <a:rPr lang="en-US" sz="3200" dirty="0" smtClean="0">
                <a:latin typeface="Times New Roman" pitchFamily="-107" charset="0"/>
              </a:rPr>
              <a:t>and Relevant Caucus</a:t>
            </a:r>
          </a:p>
        </p:txBody>
      </p:sp>
      <p:sp>
        <p:nvSpPr>
          <p:cNvPr id="4" name="Content Placeholder 3"/>
          <p:cNvSpPr>
            <a:spLocks noGrp="1"/>
          </p:cNvSpPr>
          <p:nvPr>
            <p:ph sz="half" idx="2"/>
          </p:nvPr>
        </p:nvSpPr>
        <p:spPr>
          <a:xfrm>
            <a:off x="228600" y="1143000"/>
            <a:ext cx="4654550" cy="4240213"/>
          </a:xfrm>
        </p:spPr>
        <p:txBody>
          <a:bodyPr>
            <a:normAutofit/>
          </a:bodyPr>
          <a:lstStyle/>
          <a:p>
            <a:pPr>
              <a:buFont typeface="Arial" charset="0"/>
              <a:buNone/>
            </a:pPr>
            <a:endParaRPr lang="en-US" sz="1900" u="sng" dirty="0" smtClean="0">
              <a:solidFill>
                <a:srgbClr val="002060"/>
              </a:solidFill>
              <a:latin typeface="Times New Roman" pitchFamily="-107" charset="0"/>
            </a:endParaRPr>
          </a:p>
          <a:p>
            <a:pPr>
              <a:buFont typeface="Arial" charset="0"/>
              <a:buNone/>
            </a:pPr>
            <a:r>
              <a:rPr lang="en-US" sz="1900" b="1" dirty="0" smtClean="0">
                <a:solidFill>
                  <a:srgbClr val="002060"/>
                </a:solidFill>
                <a:latin typeface="Times New Roman" pitchFamily="-107" charset="0"/>
              </a:rPr>
              <a:t>Hispanic Legislative Caucus</a:t>
            </a:r>
          </a:p>
          <a:p>
            <a:pPr>
              <a:spcBef>
                <a:spcPts val="313"/>
              </a:spcBef>
              <a:buFont typeface="Arial" charset="0"/>
              <a:buNone/>
            </a:pPr>
            <a:endParaRPr lang="en-US" sz="1400" u="sng" dirty="0" smtClean="0">
              <a:solidFill>
                <a:srgbClr val="002060"/>
              </a:solidFill>
              <a:latin typeface="Times New Roman" pitchFamily="-107" charset="0"/>
            </a:endParaRPr>
          </a:p>
          <a:p>
            <a:pPr marL="0" indent="0">
              <a:buNone/>
            </a:pPr>
            <a:r>
              <a:rPr lang="en-US" sz="1300" b="1" u="sng" dirty="0">
                <a:solidFill>
                  <a:srgbClr val="002060"/>
                </a:solidFill>
                <a:latin typeface="Times New Roman" pitchFamily="-107" charset="0"/>
              </a:rPr>
              <a:t>Banking and Insurance Committee </a:t>
            </a:r>
            <a:endParaRPr lang="en-US" sz="1300" u="sng" dirty="0">
              <a:solidFill>
                <a:srgbClr val="002060"/>
              </a:solidFill>
              <a:latin typeface="Times New Roman" pitchFamily="-107" charset="0"/>
            </a:endParaRPr>
          </a:p>
          <a:p>
            <a:pPr marL="0" indent="0">
              <a:buNone/>
            </a:pPr>
            <a:r>
              <a:rPr lang="en-US" sz="1300" dirty="0">
                <a:solidFill>
                  <a:srgbClr val="002060"/>
                </a:solidFill>
                <a:latin typeface="Times New Roman" pitchFamily="-107" charset="0"/>
              </a:rPr>
              <a:t>Miguel Diaz de la Portilla [R-40]</a:t>
            </a:r>
          </a:p>
          <a:p>
            <a:pPr>
              <a:spcBef>
                <a:spcPts val="313"/>
              </a:spcBef>
              <a:buFont typeface="Arial" charset="0"/>
              <a:buNone/>
            </a:pPr>
            <a:endParaRPr lang="en-US" sz="1200" dirty="0" smtClean="0">
              <a:solidFill>
                <a:srgbClr val="002060"/>
              </a:solidFill>
              <a:latin typeface="Times New Roman" pitchFamily="-107" charset="0"/>
            </a:endParaRPr>
          </a:p>
          <a:p>
            <a:pPr>
              <a:spcBef>
                <a:spcPts val="313"/>
              </a:spcBef>
              <a:buFont typeface="Arial" charset="0"/>
              <a:buNone/>
            </a:pPr>
            <a:r>
              <a:rPr lang="en-US" sz="1200" dirty="0" smtClean="0">
                <a:solidFill>
                  <a:srgbClr val="002060"/>
                </a:solidFill>
                <a:latin typeface="Times New Roman" pitchFamily="-107" charset="0"/>
                <a:cs typeface="Times New Roman" pitchFamily="-107" charset="0"/>
              </a:rPr>
              <a:t/>
            </a:r>
            <a:br>
              <a:rPr lang="en-US" sz="1200" dirty="0" smtClean="0">
                <a:solidFill>
                  <a:srgbClr val="002060"/>
                </a:solidFill>
                <a:latin typeface="Times New Roman" pitchFamily="-107" charset="0"/>
                <a:cs typeface="Times New Roman" pitchFamily="-107" charset="0"/>
              </a:rPr>
            </a:br>
            <a:r>
              <a:rPr lang="en-US" sz="1400" i="1" dirty="0" smtClean="0">
                <a:solidFill>
                  <a:srgbClr val="002060"/>
                </a:solidFill>
                <a:latin typeface="Times New Roman" pitchFamily="-107" charset="0"/>
              </a:rPr>
              <a:t>  </a:t>
            </a:r>
            <a:endParaRPr lang="en-US" sz="1400"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sz="1400" u="sng"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dirty="0" smtClean="0">
              <a:solidFill>
                <a:srgbClr val="002060"/>
              </a:solidFill>
              <a:latin typeface="Times New Roman" pitchFamily="-107" charset="0"/>
            </a:endParaRPr>
          </a:p>
          <a:p>
            <a:pPr>
              <a:buFont typeface="Arial" charset="0"/>
              <a:buNone/>
            </a:pPr>
            <a:endParaRPr lang="en-US" sz="1300" dirty="0" smtClean="0">
              <a:solidFill>
                <a:srgbClr val="002060"/>
              </a:solidFill>
              <a:latin typeface="Times New Roman" pitchFamily="-107" charset="0"/>
            </a:endParaRPr>
          </a:p>
          <a:p>
            <a:pPr>
              <a:buFont typeface="Arial" charset="0"/>
              <a:buNone/>
            </a:pPr>
            <a:endParaRPr lang="en-US" dirty="0" smtClean="0">
              <a:latin typeface="Times New Roman" pitchFamily="-107" charset="0"/>
            </a:endParaRPr>
          </a:p>
        </p:txBody>
      </p:sp>
      <p:sp>
        <p:nvSpPr>
          <p:cNvPr id="6" name="Content Placeholder 5"/>
          <p:cNvSpPr>
            <a:spLocks noGrp="1"/>
          </p:cNvSpPr>
          <p:nvPr>
            <p:ph sz="quarter" idx="4"/>
          </p:nvPr>
        </p:nvSpPr>
        <p:spPr>
          <a:xfrm>
            <a:off x="3545677" y="3505200"/>
            <a:ext cx="4687888" cy="1511300"/>
          </a:xfrm>
        </p:spPr>
        <p:txBody>
          <a:bodyPr>
            <a:normAutofit/>
          </a:bodyPr>
          <a:lstStyle/>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b="1"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2" name="Slide Number Placeholder 1"/>
          <p:cNvSpPr>
            <a:spLocks noGrp="1"/>
          </p:cNvSpPr>
          <p:nvPr>
            <p:ph type="sldNum" sz="quarter" idx="12"/>
          </p:nvPr>
        </p:nvSpPr>
        <p:spPr/>
        <p:txBody>
          <a:bodyPr/>
          <a:lstStyle/>
          <a:p>
            <a:fld id="{1538993E-0A0A-4F45-BE39-98126E5B561B}" type="slidenum">
              <a:rPr lang="en-US" smtClean="0"/>
              <a:pPr/>
              <a:t>74</a:t>
            </a:fld>
            <a:endParaRPr lang="en-US" dirty="0"/>
          </a:p>
        </p:txBody>
      </p:sp>
    </p:spTree>
    <p:extLst>
      <p:ext uri="{BB962C8B-B14F-4D97-AF65-F5344CB8AC3E}">
        <p14:creationId xmlns:p14="http://schemas.microsoft.com/office/powerpoint/2010/main" val="34159482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600200"/>
            <a:ext cx="5341333" cy="4862512"/>
          </a:xfrm>
          <a:prstGeom prst="rect">
            <a:avLst/>
          </a:prstGeom>
        </p:spPr>
      </p:pic>
      <p:sp>
        <p:nvSpPr>
          <p:cNvPr id="73730" name="Title 1"/>
          <p:cNvSpPr>
            <a:spLocks noGrp="1"/>
          </p:cNvSpPr>
          <p:nvPr>
            <p:ph type="title"/>
          </p:nvPr>
        </p:nvSpPr>
        <p:spPr/>
        <p:txBody>
          <a:bodyPr/>
          <a:lstStyle/>
          <a:p>
            <a:r>
              <a:rPr lang="en-US" sz="3200" dirty="0">
                <a:latin typeface="Times New Roman" pitchFamily="-107" charset="0"/>
              </a:rPr>
              <a:t>PLP: Senate Committee Members (BI) </a:t>
            </a:r>
            <a:r>
              <a:rPr lang="en-US" sz="3200" dirty="0" smtClean="0">
                <a:latin typeface="Times New Roman" pitchFamily="-107" charset="0"/>
              </a:rPr>
              <a:t>and Sponsored Legislation</a:t>
            </a:r>
          </a:p>
        </p:txBody>
      </p:sp>
      <p:sp>
        <p:nvSpPr>
          <p:cNvPr id="4" name="Content Placeholder 3"/>
          <p:cNvSpPr>
            <a:spLocks noGrp="1"/>
          </p:cNvSpPr>
          <p:nvPr>
            <p:ph sz="half" idx="2"/>
          </p:nvPr>
        </p:nvSpPr>
        <p:spPr>
          <a:xfrm>
            <a:off x="76200" y="1143000"/>
            <a:ext cx="6781800" cy="3993356"/>
          </a:xfrm>
        </p:spPr>
        <p:txBody>
          <a:bodyPr>
            <a:normAutofit/>
          </a:bodyPr>
          <a:lstStyle/>
          <a:p>
            <a:pPr>
              <a:lnSpc>
                <a:spcPct val="90000"/>
              </a:lnSpc>
              <a:buFont typeface="Arial" charset="0"/>
              <a:buNone/>
            </a:pPr>
            <a:endParaRPr lang="en-US" sz="1900" u="sng"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dirty="0" smtClean="0">
              <a:solidFill>
                <a:srgbClr val="002060"/>
              </a:solidFill>
              <a:latin typeface="Times New Roman" pitchFamily="-107" charset="0"/>
            </a:endParaRPr>
          </a:p>
          <a:p>
            <a:pPr>
              <a:lnSpc>
                <a:spcPct val="90000"/>
              </a:lnSpc>
              <a:buFont typeface="Arial" charset="0"/>
              <a:buNone/>
            </a:pPr>
            <a:endParaRPr lang="en-US" sz="1300" dirty="0" smtClean="0">
              <a:solidFill>
                <a:srgbClr val="002060"/>
              </a:solidFill>
              <a:latin typeface="Times New Roman" pitchFamily="-107" charset="0"/>
            </a:endParaRPr>
          </a:p>
        </p:txBody>
      </p:sp>
      <p:sp>
        <p:nvSpPr>
          <p:cNvPr id="5" name="Text Placeholder 4"/>
          <p:cNvSpPr>
            <a:spLocks noGrp="1"/>
          </p:cNvSpPr>
          <p:nvPr>
            <p:ph type="body" sz="quarter" idx="3"/>
          </p:nvPr>
        </p:nvSpPr>
        <p:spPr>
          <a:xfrm>
            <a:off x="228600" y="2133600"/>
            <a:ext cx="4041775" cy="2514600"/>
          </a:xfrm>
        </p:spPr>
        <p:txBody>
          <a:bodyPr>
            <a:normAutofit/>
          </a:bodyPr>
          <a:lstStyle/>
          <a:p>
            <a:r>
              <a:rPr lang="en-US" sz="1300" b="0" u="sng" dirty="0" smtClean="0">
                <a:solidFill>
                  <a:srgbClr val="002060"/>
                </a:solidFill>
                <a:latin typeface="Times New Roman" pitchFamily="-107" charset="0"/>
              </a:rPr>
              <a:t>Banking and Insurance Committee </a:t>
            </a:r>
          </a:p>
          <a:p>
            <a:endParaRPr lang="en-US" sz="1300" b="0" dirty="0" smtClean="0">
              <a:solidFill>
                <a:srgbClr val="002060"/>
              </a:solidFill>
              <a:latin typeface="Times New Roman" pitchFamily="-107" charset="0"/>
            </a:endParaRPr>
          </a:p>
          <a:p>
            <a:r>
              <a:rPr lang="en-US" sz="1300" dirty="0" smtClean="0">
                <a:solidFill>
                  <a:srgbClr val="002060"/>
                </a:solidFill>
                <a:latin typeface="Times New Roman" pitchFamily="-107" charset="0"/>
              </a:rPr>
              <a:t>Consumer Finance Charge (SB 282)</a:t>
            </a:r>
          </a:p>
          <a:p>
            <a:r>
              <a:rPr lang="en-US" sz="1300" dirty="0" smtClean="0">
                <a:solidFill>
                  <a:srgbClr val="002060"/>
                </a:solidFill>
                <a:latin typeface="Times New Roman" pitchFamily="-107" charset="0"/>
              </a:rPr>
              <a:t>Deceptive and Unfair Trade Practices (SB 292)</a:t>
            </a:r>
          </a:p>
          <a:p>
            <a:pPr>
              <a:buFont typeface="Wingdings" pitchFamily="-107" charset="2"/>
              <a:buChar char="q"/>
            </a:pPr>
            <a:r>
              <a:rPr lang="en-US" sz="1300" b="0" dirty="0" smtClean="0">
                <a:solidFill>
                  <a:srgbClr val="002060"/>
                </a:solidFill>
                <a:latin typeface="Times New Roman" pitchFamily="-107" charset="0"/>
              </a:rPr>
              <a:t>    Garrett Richter [R-23]</a:t>
            </a:r>
          </a:p>
          <a:p>
            <a:endParaRPr lang="en-US" sz="1300" b="0" dirty="0" smtClean="0">
              <a:latin typeface="Times New Roman" pitchFamily="-107" charset="0"/>
            </a:endParaRPr>
          </a:p>
          <a:p>
            <a:endParaRPr lang="en-US" sz="1300" b="0" dirty="0" smtClean="0">
              <a:latin typeface="Times New Roman" pitchFamily="-107" charset="0"/>
            </a:endParaRPr>
          </a:p>
        </p:txBody>
      </p:sp>
      <p:sp>
        <p:nvSpPr>
          <p:cNvPr id="6" name="Content Placeholder 5"/>
          <p:cNvSpPr>
            <a:spLocks noGrp="1"/>
          </p:cNvSpPr>
          <p:nvPr>
            <p:ph sz="quarter" idx="4"/>
          </p:nvPr>
        </p:nvSpPr>
        <p:spPr>
          <a:xfrm>
            <a:off x="3810000" y="1828800"/>
            <a:ext cx="4041775" cy="4114800"/>
          </a:xfrm>
        </p:spPr>
        <p:txBody>
          <a:bodyPr>
            <a:normAutofit/>
          </a:bodyPr>
          <a:lstStyle/>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i="1"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u="sng" dirty="0" smtClean="0">
              <a:solidFill>
                <a:srgbClr val="002060"/>
              </a:solidFill>
              <a:latin typeface="Times New Roman" pitchFamily="-107" charset="0"/>
            </a:endParaRPr>
          </a:p>
          <a:p>
            <a:pPr marL="0" indent="0">
              <a:buFont typeface="Arial" charset="0"/>
              <a:buNone/>
            </a:pPr>
            <a:endParaRPr lang="en-US" sz="1300" dirty="0" smtClean="0">
              <a:solidFill>
                <a:srgbClr val="002060"/>
              </a:solidFill>
              <a:latin typeface="Times New Roman" pitchFamily="-107" charset="0"/>
            </a:endParaRPr>
          </a:p>
          <a:p>
            <a:pPr marL="0" indent="0">
              <a:buFont typeface="Arial" charset="0"/>
              <a:buNone/>
            </a:pPr>
            <a:endParaRPr lang="en-US" sz="1300" dirty="0" smtClean="0">
              <a:latin typeface="Times New Roman" pitchFamily="-107" charset="0"/>
            </a:endParaRPr>
          </a:p>
        </p:txBody>
      </p:sp>
      <p:sp>
        <p:nvSpPr>
          <p:cNvPr id="3" name="Slide Number Placeholder 2"/>
          <p:cNvSpPr>
            <a:spLocks noGrp="1"/>
          </p:cNvSpPr>
          <p:nvPr>
            <p:ph type="sldNum" sz="quarter" idx="12"/>
          </p:nvPr>
        </p:nvSpPr>
        <p:spPr/>
        <p:txBody>
          <a:bodyPr/>
          <a:lstStyle/>
          <a:p>
            <a:fld id="{1538993E-0A0A-4F45-BE39-98126E5B561B}" type="slidenum">
              <a:rPr lang="en-US" smtClean="0"/>
              <a:pPr/>
              <a:t>75</a:t>
            </a:fld>
            <a:endParaRPr lang="en-US" dirty="0"/>
          </a:p>
        </p:txBody>
      </p:sp>
    </p:spTree>
    <p:extLst>
      <p:ext uri="{BB962C8B-B14F-4D97-AF65-F5344CB8AC3E}">
        <p14:creationId xmlns:p14="http://schemas.microsoft.com/office/powerpoint/2010/main" val="37057115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Predatory Lending Protection: Potential Champion (Senate (BI)</a:t>
            </a:r>
            <a:r>
              <a:rPr lang="en-US" dirty="0" smtClean="0"/>
              <a:t> </a:t>
            </a:r>
            <a:endParaRPr lang="en-US" dirty="0"/>
          </a:p>
        </p:txBody>
      </p:sp>
      <p:sp>
        <p:nvSpPr>
          <p:cNvPr id="3" name="Content Placeholder 2"/>
          <p:cNvSpPr>
            <a:spLocks noGrp="1"/>
          </p:cNvSpPr>
          <p:nvPr>
            <p:ph sz="half" idx="1"/>
          </p:nvPr>
        </p:nvSpPr>
        <p:spPr>
          <a:xfrm>
            <a:off x="228600" y="1600200"/>
            <a:ext cx="4648200" cy="4525963"/>
          </a:xfrm>
        </p:spPr>
        <p:txBody>
          <a:bodyPr/>
          <a:lstStyle/>
          <a:p>
            <a:pPr marL="0" indent="0">
              <a:buNone/>
            </a:pPr>
            <a:r>
              <a:rPr lang="en-US" sz="2000" b="1" i="1" dirty="0" smtClean="0"/>
              <a:t>Banking and Insurance Committee</a:t>
            </a:r>
            <a:endParaRPr lang="en-US" sz="2000" b="1" i="1" dirty="0"/>
          </a:p>
          <a:p>
            <a:pPr marL="0" indent="0">
              <a:buNone/>
            </a:pPr>
            <a:endParaRPr lang="en-US" sz="2000" dirty="0" smtClean="0"/>
          </a:p>
          <a:p>
            <a:pPr marL="0" indent="0">
              <a:spcBef>
                <a:spcPts val="312"/>
              </a:spcBef>
              <a:buNone/>
            </a:pPr>
            <a:r>
              <a:rPr lang="en-US" sz="2000" dirty="0" smtClean="0"/>
              <a:t>Bill Montford [D-03]</a:t>
            </a:r>
          </a:p>
          <a:p>
            <a:pPr marL="0" indent="0">
              <a:spcBef>
                <a:spcPts val="312"/>
              </a:spcBef>
              <a:buNone/>
            </a:pPr>
            <a:endParaRPr lang="en-US" sz="1600" b="1" dirty="0" smtClean="0"/>
          </a:p>
          <a:p>
            <a:pPr marL="0" indent="0">
              <a:spcBef>
                <a:spcPts val="312"/>
              </a:spcBef>
              <a:buNone/>
            </a:pPr>
            <a:r>
              <a:rPr lang="en-US" sz="1600" b="1" dirty="0" smtClean="0"/>
              <a:t>Influence</a:t>
            </a:r>
          </a:p>
          <a:p>
            <a:pPr>
              <a:spcBef>
                <a:spcPts val="312"/>
              </a:spcBef>
              <a:buFont typeface="Wingdings" pitchFamily="2" charset="2"/>
              <a:buChar char="q"/>
            </a:pPr>
            <a:r>
              <a:rPr lang="en-US" sz="1600" dirty="0" smtClean="0"/>
              <a:t>Minority Policy Chair</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African Americans (Gadsden, Jefferson, Hamilton  and Madison)</a:t>
            </a:r>
          </a:p>
          <a:p>
            <a:pPr>
              <a:spcBef>
                <a:spcPts val="312"/>
              </a:spcBef>
              <a:buFont typeface="Wingdings" pitchFamily="2" charset="2"/>
              <a:buChar char="q"/>
            </a:pPr>
            <a:r>
              <a:rPr lang="en-US" sz="1600" dirty="0"/>
              <a:t>High foreclosure </a:t>
            </a:r>
            <a:r>
              <a:rPr lang="en-US" sz="1600" dirty="0" smtClean="0"/>
              <a:t>rates</a:t>
            </a:r>
            <a:endParaRPr lang="en-US" sz="1600" dirty="0"/>
          </a:p>
          <a:p>
            <a:pPr>
              <a:spcBef>
                <a:spcPts val="312"/>
              </a:spcBef>
              <a:buFont typeface="Wingdings" pitchFamily="2" charset="2"/>
              <a:buChar char="q"/>
            </a:pPr>
            <a:r>
              <a:rPr lang="en-US" sz="1600" dirty="0" smtClean="0"/>
              <a:t>Northwest Florida </a:t>
            </a:r>
            <a:endParaRPr lang="en-US" sz="1600" dirty="0"/>
          </a:p>
          <a:p>
            <a:pPr marL="0" indent="0">
              <a:buNone/>
            </a:pPr>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1981200"/>
            <a:ext cx="2521019" cy="3325019"/>
          </a:xfrm>
        </p:spPr>
      </p:pic>
      <p:sp>
        <p:nvSpPr>
          <p:cNvPr id="4" name="Slide Number Placeholder 3"/>
          <p:cNvSpPr>
            <a:spLocks noGrp="1"/>
          </p:cNvSpPr>
          <p:nvPr>
            <p:ph type="sldNum" sz="quarter" idx="12"/>
          </p:nvPr>
        </p:nvSpPr>
        <p:spPr/>
        <p:txBody>
          <a:bodyPr/>
          <a:lstStyle/>
          <a:p>
            <a:fld id="{00E4C065-74C1-44F7-8289-D28EA92E3163}" type="slidenum">
              <a:rPr lang="en-US" smtClean="0"/>
              <a:pPr/>
              <a:t>76</a:t>
            </a:fld>
            <a:endParaRPr lang="en-US" dirty="0"/>
          </a:p>
        </p:txBody>
      </p:sp>
    </p:spTree>
    <p:extLst>
      <p:ext uri="{BB962C8B-B14F-4D97-AF65-F5344CB8AC3E}">
        <p14:creationId xmlns:p14="http://schemas.microsoft.com/office/powerpoint/2010/main" val="3161186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Predatory Lending Protection: Potential Champion (Senate (BI) </a:t>
            </a:r>
          </a:p>
        </p:txBody>
      </p:sp>
      <p:sp>
        <p:nvSpPr>
          <p:cNvPr id="3" name="Content Placeholder 2"/>
          <p:cNvSpPr>
            <a:spLocks noGrp="1"/>
          </p:cNvSpPr>
          <p:nvPr>
            <p:ph sz="half" idx="1"/>
          </p:nvPr>
        </p:nvSpPr>
        <p:spPr>
          <a:xfrm>
            <a:off x="457200" y="1600200"/>
            <a:ext cx="5029200" cy="4525963"/>
          </a:xfrm>
        </p:spPr>
        <p:txBody>
          <a:bodyPr/>
          <a:lstStyle/>
          <a:p>
            <a:pPr marL="0" indent="0">
              <a:buNone/>
            </a:pPr>
            <a:r>
              <a:rPr lang="en-US" sz="2000" b="1" i="1" dirty="0" smtClean="0"/>
              <a:t>Banking and Insurance Committee</a:t>
            </a:r>
            <a:endParaRPr lang="en-US" sz="2000" b="1" i="1" dirty="0"/>
          </a:p>
          <a:p>
            <a:pPr marL="0" indent="0">
              <a:buNone/>
            </a:pPr>
            <a:endParaRPr lang="en-US" sz="2000" dirty="0" smtClean="0"/>
          </a:p>
          <a:p>
            <a:pPr marL="0" indent="0">
              <a:spcBef>
                <a:spcPts val="312"/>
              </a:spcBef>
              <a:buNone/>
            </a:pPr>
            <a:r>
              <a:rPr lang="en-US" sz="2000" dirty="0" smtClean="0"/>
              <a:t>Garrett Richter [R-23]</a:t>
            </a:r>
          </a:p>
          <a:p>
            <a:pPr marL="0" indent="0">
              <a:spcBef>
                <a:spcPts val="312"/>
              </a:spcBef>
              <a:buNone/>
            </a:pPr>
            <a:endParaRPr lang="en-US" sz="1600" b="1" dirty="0" smtClean="0"/>
          </a:p>
          <a:p>
            <a:pPr marL="0" indent="0">
              <a:spcBef>
                <a:spcPts val="312"/>
              </a:spcBef>
              <a:buNone/>
            </a:pPr>
            <a:r>
              <a:rPr lang="en-US" sz="1600" b="1" dirty="0" smtClean="0"/>
              <a:t>Relevant Legislation</a:t>
            </a:r>
          </a:p>
          <a:p>
            <a:pPr>
              <a:spcBef>
                <a:spcPts val="312"/>
              </a:spcBef>
              <a:buFont typeface="Wingdings" pitchFamily="2" charset="2"/>
              <a:buChar char="q"/>
            </a:pPr>
            <a:r>
              <a:rPr lang="en-US" sz="1600" dirty="0" smtClean="0"/>
              <a:t>Sponsored Consumer </a:t>
            </a:r>
            <a:r>
              <a:rPr lang="en-US" sz="1600" dirty="0"/>
              <a:t>F</a:t>
            </a:r>
            <a:r>
              <a:rPr lang="en-US" sz="1600" dirty="0" smtClean="0"/>
              <a:t>inance </a:t>
            </a:r>
            <a:r>
              <a:rPr lang="en-US" sz="1600" dirty="0"/>
              <a:t>C</a:t>
            </a:r>
            <a:r>
              <a:rPr lang="en-US" sz="1600" dirty="0" smtClean="0"/>
              <a:t>harge bill (SB 282)</a:t>
            </a:r>
          </a:p>
          <a:p>
            <a:pPr>
              <a:spcBef>
                <a:spcPts val="312"/>
              </a:spcBef>
              <a:buFont typeface="Wingdings" pitchFamily="2" charset="2"/>
              <a:buChar char="q"/>
            </a:pPr>
            <a:r>
              <a:rPr lang="en-US" sz="1600" dirty="0" smtClean="0"/>
              <a:t>Sponsored Deceptive and Unfair Trade Practices bill (SB 292)</a:t>
            </a:r>
          </a:p>
          <a:p>
            <a:pPr marL="0" indent="0">
              <a:spcBef>
                <a:spcPts val="312"/>
              </a:spcBef>
              <a:buNone/>
            </a:pPr>
            <a:endParaRPr lang="en-US" sz="1600" dirty="0" smtClean="0"/>
          </a:p>
          <a:p>
            <a:pPr marL="0" indent="0">
              <a:spcBef>
                <a:spcPts val="312"/>
              </a:spcBef>
              <a:buNone/>
            </a:pPr>
            <a:r>
              <a:rPr lang="en-US" sz="1600" b="1" dirty="0" smtClean="0"/>
              <a:t>District</a:t>
            </a:r>
          </a:p>
          <a:p>
            <a:pPr>
              <a:spcBef>
                <a:spcPts val="312"/>
              </a:spcBef>
              <a:buFont typeface="Wingdings" pitchFamily="2" charset="2"/>
              <a:buChar char="q"/>
            </a:pPr>
            <a:r>
              <a:rPr lang="en-US" sz="1600" dirty="0" smtClean="0"/>
              <a:t>Represents a district with a large proportion of Latinos (Collier and Lee)</a:t>
            </a:r>
          </a:p>
          <a:p>
            <a:pPr>
              <a:spcBef>
                <a:spcPts val="312"/>
              </a:spcBef>
              <a:buFont typeface="Wingdings" pitchFamily="2" charset="2"/>
              <a:buChar char="q"/>
            </a:pPr>
            <a:r>
              <a:rPr lang="en-US" sz="1600" dirty="0"/>
              <a:t>High foreclosure </a:t>
            </a:r>
            <a:r>
              <a:rPr lang="en-US" sz="1600" dirty="0" smtClean="0"/>
              <a:t>rates</a:t>
            </a:r>
            <a:endParaRPr lang="en-US" sz="1600" dirty="0"/>
          </a:p>
          <a:p>
            <a:pPr>
              <a:spcBef>
                <a:spcPts val="312"/>
              </a:spcBef>
              <a:buFont typeface="Wingdings" pitchFamily="2" charset="2"/>
              <a:buChar char="q"/>
            </a:pPr>
            <a:r>
              <a:rPr lang="en-US" sz="1600" dirty="0" smtClean="0"/>
              <a:t>South West Florida </a:t>
            </a:r>
            <a:endParaRPr lang="en-US" sz="1600" dirty="0"/>
          </a:p>
          <a:p>
            <a:pPr marL="0" indent="0">
              <a:buNone/>
            </a:pPr>
            <a:endParaRPr lang="en-US" dirty="0" smtClean="0"/>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7400" y="1981200"/>
            <a:ext cx="2286000" cy="3015049"/>
          </a:xfrm>
        </p:spPr>
      </p:pic>
      <p:sp>
        <p:nvSpPr>
          <p:cNvPr id="4" name="Slide Number Placeholder 3"/>
          <p:cNvSpPr>
            <a:spLocks noGrp="1"/>
          </p:cNvSpPr>
          <p:nvPr>
            <p:ph type="sldNum" sz="quarter" idx="12"/>
          </p:nvPr>
        </p:nvSpPr>
        <p:spPr/>
        <p:txBody>
          <a:bodyPr/>
          <a:lstStyle/>
          <a:p>
            <a:fld id="{00E4C065-74C1-44F7-8289-D28EA92E3163}" type="slidenum">
              <a:rPr lang="en-US" smtClean="0"/>
              <a:pPr/>
              <a:t>77</a:t>
            </a:fld>
            <a:endParaRPr lang="en-US" dirty="0"/>
          </a:p>
        </p:txBody>
      </p:sp>
    </p:spTree>
    <p:extLst>
      <p:ext uri="{BB962C8B-B14F-4D97-AF65-F5344CB8AC3E}">
        <p14:creationId xmlns:p14="http://schemas.microsoft.com/office/powerpoint/2010/main" val="10725750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623888"/>
            <a:ext cx="61626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itle 4"/>
          <p:cNvSpPr>
            <a:spLocks noGrp="1"/>
          </p:cNvSpPr>
          <p:nvPr>
            <p:ph type="ctrTitle"/>
          </p:nvPr>
        </p:nvSpPr>
        <p:spPr>
          <a:xfrm>
            <a:off x="533400" y="2209800"/>
            <a:ext cx="7239000" cy="1219200"/>
          </a:xfrm>
        </p:spPr>
        <p:txBody>
          <a:bodyPr/>
          <a:lstStyle/>
          <a:p>
            <a:r>
              <a:rPr lang="en-US" dirty="0" smtClean="0">
                <a:latin typeface="Times New Roman" pitchFamily="-107" charset="0"/>
              </a:rPr>
              <a:t>How to Work with Legislators </a:t>
            </a:r>
          </a:p>
        </p:txBody>
      </p:sp>
      <p:sp>
        <p:nvSpPr>
          <p:cNvPr id="6" name="Subtitle 5"/>
          <p:cNvSpPr>
            <a:spLocks noGrp="1"/>
          </p:cNvSpPr>
          <p:nvPr>
            <p:ph type="subTitle" idx="1"/>
          </p:nvPr>
        </p:nvSpPr>
        <p:spPr/>
        <p:txBody>
          <a:bodyPr>
            <a:normAutofit/>
          </a:bodyPr>
          <a:lstStyle/>
          <a:p>
            <a:endParaRPr lang="en-US" dirty="0" smtClean="0">
              <a:solidFill>
                <a:srgbClr val="898989"/>
              </a:solidFill>
              <a:latin typeface="Times New Roman" pitchFamily="-107"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Five Rules for Influencing Legislators</a:t>
            </a:r>
            <a:endParaRPr lang="en-US" sz="4000" dirty="0"/>
          </a:p>
        </p:txBody>
      </p:sp>
      <p:sp>
        <p:nvSpPr>
          <p:cNvPr id="3" name="Content Placeholder 2"/>
          <p:cNvSpPr>
            <a:spLocks noGrp="1"/>
          </p:cNvSpPr>
          <p:nvPr>
            <p:ph idx="1"/>
          </p:nvPr>
        </p:nvSpPr>
        <p:spPr/>
        <p:txBody>
          <a:bodyPr/>
          <a:lstStyle/>
          <a:p>
            <a:pPr marL="0" indent="0">
              <a:buNone/>
            </a:pPr>
            <a:r>
              <a:rPr lang="en-US" dirty="0" smtClean="0"/>
              <a:t>#1: Learn About Your Legislator</a:t>
            </a:r>
          </a:p>
          <a:p>
            <a:pPr marL="0" indent="0">
              <a:buNone/>
            </a:pPr>
            <a:r>
              <a:rPr lang="en-US" dirty="0" smtClean="0"/>
              <a:t>#2: Be a “Normal” Expert</a:t>
            </a:r>
          </a:p>
          <a:p>
            <a:pPr marL="0" indent="0">
              <a:buNone/>
            </a:pPr>
            <a:r>
              <a:rPr lang="en-US" dirty="0" smtClean="0"/>
              <a:t>#3: Communicate Frequently</a:t>
            </a:r>
          </a:p>
          <a:p>
            <a:pPr marL="0" indent="0">
              <a:buNone/>
            </a:pPr>
            <a:r>
              <a:rPr lang="en-US" dirty="0" smtClean="0"/>
              <a:t>#4: Follow Up to Get Firm Answers</a:t>
            </a:r>
          </a:p>
          <a:p>
            <a:pPr marL="0" indent="0">
              <a:buNone/>
            </a:pPr>
            <a:r>
              <a:rPr lang="en-US" dirty="0" smtClean="0"/>
              <a:t>#5: Tell a Personal Story</a:t>
            </a:r>
            <a:endParaRPr lang="en-US" dirty="0"/>
          </a:p>
        </p:txBody>
      </p:sp>
      <p:sp>
        <p:nvSpPr>
          <p:cNvPr id="4" name="Slide Number Placeholder 3"/>
          <p:cNvSpPr>
            <a:spLocks noGrp="1"/>
          </p:cNvSpPr>
          <p:nvPr>
            <p:ph type="sldNum" sz="quarter" idx="12"/>
          </p:nvPr>
        </p:nvSpPr>
        <p:spPr/>
        <p:txBody>
          <a:bodyPr/>
          <a:lstStyle/>
          <a:p>
            <a:fld id="{EE25BB75-E86D-4A17-94E1-D6030E101F21}" type="slidenum">
              <a:rPr lang="en-US" smtClean="0"/>
              <a:pPr/>
              <a:t>79</a:t>
            </a:fld>
            <a:endParaRPr lang="en-US" dirty="0"/>
          </a:p>
        </p:txBody>
      </p:sp>
      <p:sp>
        <p:nvSpPr>
          <p:cNvPr id="6" name="TextBox 5"/>
          <p:cNvSpPr txBox="1"/>
          <p:nvPr/>
        </p:nvSpPr>
        <p:spPr>
          <a:xfrm>
            <a:off x="1905000" y="5257800"/>
            <a:ext cx="6629400" cy="800219"/>
          </a:xfrm>
          <a:prstGeom prst="rect">
            <a:avLst/>
          </a:prstGeom>
          <a:noFill/>
        </p:spPr>
        <p:txBody>
          <a:bodyPr wrap="square" rtlCol="0">
            <a:spAutoFit/>
          </a:bodyPr>
          <a:lstStyle/>
          <a:p>
            <a:r>
              <a:rPr lang="en-US" sz="1400" dirty="0" smtClean="0">
                <a:latin typeface="Times New Roman" pitchFamily="-107" charset="0"/>
              </a:rPr>
              <a:t>Source: </a:t>
            </a:r>
            <a:r>
              <a:rPr lang="en-US" sz="1400" i="1" dirty="0" smtClean="0">
                <a:latin typeface="Times New Roman" pitchFamily="-107" charset="0"/>
              </a:rPr>
              <a:t>Citizen’s </a:t>
            </a:r>
            <a:r>
              <a:rPr lang="en-US" sz="1400" i="1" dirty="0">
                <a:latin typeface="Times New Roman" pitchFamily="-107" charset="0"/>
              </a:rPr>
              <a:t>Handbook to Influencing Elected Officials</a:t>
            </a:r>
            <a:r>
              <a:rPr lang="en-US" sz="1400" dirty="0">
                <a:latin typeface="Times New Roman" pitchFamily="-107" charset="0"/>
              </a:rPr>
              <a:t>, by Bradford </a:t>
            </a:r>
            <a:r>
              <a:rPr lang="en-US" sz="1400" dirty="0" smtClean="0">
                <a:latin typeface="Times New Roman" pitchFamily="-107" charset="0"/>
              </a:rPr>
              <a:t>Fitch of the </a:t>
            </a:r>
            <a:r>
              <a:rPr lang="en-US" sz="1400" dirty="0">
                <a:latin typeface="Times New Roman" pitchFamily="-107" charset="0"/>
              </a:rPr>
              <a:t>Congressional Management </a:t>
            </a:r>
            <a:r>
              <a:rPr lang="en-US" sz="1400" dirty="0" smtClean="0">
                <a:latin typeface="Times New Roman" pitchFamily="-107" charset="0"/>
              </a:rPr>
              <a:t>Foundation, available </a:t>
            </a:r>
            <a:r>
              <a:rPr lang="en-US" sz="1400" dirty="0">
                <a:latin typeface="Times New Roman" pitchFamily="-107" charset="0"/>
              </a:rPr>
              <a:t>at </a:t>
            </a:r>
            <a:r>
              <a:rPr lang="en-US" sz="1400" dirty="0">
                <a:latin typeface="Times New Roman" pitchFamily="-107" charset="0"/>
                <a:hlinkClick r:id="rId3"/>
              </a:rPr>
              <a:t>www.CitizensHandbook.com</a:t>
            </a:r>
            <a:endParaRPr lang="en-US" sz="1400" dirty="0">
              <a:latin typeface="Times New Roman" pitchFamily="-107" charset="0"/>
            </a:endParaRPr>
          </a:p>
          <a:p>
            <a:endParaRPr lang="en-US" dirty="0"/>
          </a:p>
        </p:txBody>
      </p:sp>
    </p:spTree>
    <p:extLst>
      <p:ext uri="{BB962C8B-B14F-4D97-AF65-F5344CB8AC3E}">
        <p14:creationId xmlns:p14="http://schemas.microsoft.com/office/powerpoint/2010/main" val="273374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Policy Priorities of RAISE Florida Network</a:t>
            </a:r>
            <a:endParaRPr lang="en-US" sz="3600" dirty="0"/>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r>
              <a:rPr lang="en-US" sz="3000" dirty="0" smtClean="0"/>
              <a:t>IDA (Individual Development Account) funding</a:t>
            </a:r>
          </a:p>
          <a:p>
            <a:endParaRPr lang="en-US" sz="3000" dirty="0" smtClean="0"/>
          </a:p>
          <a:p>
            <a:r>
              <a:rPr lang="en-US" sz="3000" dirty="0" smtClean="0"/>
              <a:t>Foreclosure abatement</a:t>
            </a:r>
          </a:p>
          <a:p>
            <a:pPr lvl="1"/>
            <a:r>
              <a:rPr lang="en-US" sz="3000" dirty="0" smtClean="0"/>
              <a:t>predatory lending protection</a:t>
            </a:r>
          </a:p>
          <a:p>
            <a:pPr lvl="1"/>
            <a:r>
              <a:rPr lang="en-US" sz="3000" dirty="0" smtClean="0"/>
              <a:t>Homeowner Bill of Rights</a:t>
            </a:r>
          </a:p>
          <a:p>
            <a:endParaRPr lang="en-US" sz="3000" dirty="0" smtClean="0"/>
          </a:p>
          <a:p>
            <a:r>
              <a:rPr lang="en-US" sz="3000" dirty="0" smtClean="0"/>
              <a:t>Microenterprise development</a:t>
            </a:r>
          </a:p>
          <a:p>
            <a:endParaRPr lang="en-US" sz="3000" dirty="0" smtClean="0"/>
          </a:p>
          <a:p>
            <a:r>
              <a:rPr lang="en-US" sz="3000" dirty="0" smtClean="0"/>
              <a:t>Financial Security</a:t>
            </a:r>
            <a:endParaRPr lang="en-US" sz="3000"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3048000"/>
            <a:ext cx="1472045" cy="1905000"/>
          </a:xfrm>
          <a:prstGeom prst="rect">
            <a:avLst/>
          </a:prstGeom>
        </p:spPr>
      </p:pic>
    </p:spTree>
    <p:extLst>
      <p:ext uri="{BB962C8B-B14F-4D97-AF65-F5344CB8AC3E}">
        <p14:creationId xmlns:p14="http://schemas.microsoft.com/office/powerpoint/2010/main" val="26181986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Foreclosure Fight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80</a:t>
            </a:fld>
            <a:endParaRPr lang="en-US" dirty="0">
              <a:solidFill>
                <a:prstClr val="black">
                  <a:tint val="75000"/>
                </a:prstClr>
              </a:solidFill>
            </a:endParaRPr>
          </a:p>
        </p:txBody>
      </p:sp>
      <p:pic>
        <p:nvPicPr>
          <p:cNvPr id="2050" name="Picture 2" descr="C:\Users\Peter\Pictures\Foreclosure Press Conf on HB213\69247_t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172200" cy="431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600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a:ea typeface="Times New Roman"/>
              </a:rPr>
              <a:t/>
            </a:r>
            <a:br>
              <a:rPr lang="en-US" b="1" dirty="0" smtClean="0">
                <a:latin typeface="Arial"/>
                <a:ea typeface="Times New Roman"/>
              </a:rPr>
            </a:br>
            <a:r>
              <a:rPr lang="en-US" b="1" dirty="0" smtClean="0">
                <a:latin typeface="Arial"/>
                <a:ea typeface="Times New Roman"/>
              </a:rPr>
              <a:t>FORECLOSURE QUICK </a:t>
            </a:r>
            <a:r>
              <a:rPr lang="en-US" b="1" dirty="0">
                <a:latin typeface="Arial"/>
                <a:ea typeface="Times New Roman"/>
              </a:rPr>
              <a:t>FACTS</a:t>
            </a:r>
            <a:br>
              <a:rPr lang="en-US" b="1" dirty="0">
                <a:latin typeface="Arial"/>
                <a:ea typeface="Times New Roman"/>
              </a:rPr>
            </a:br>
            <a:endParaRPr lang="en-US" dirty="0"/>
          </a:p>
        </p:txBody>
      </p:sp>
      <p:sp>
        <p:nvSpPr>
          <p:cNvPr id="3" name="Content Placeholder 2"/>
          <p:cNvSpPr>
            <a:spLocks noGrp="1"/>
          </p:cNvSpPr>
          <p:nvPr>
            <p:ph idx="1"/>
          </p:nvPr>
        </p:nvSpPr>
        <p:spPr>
          <a:xfrm>
            <a:off x="381000" y="1371600"/>
            <a:ext cx="8305800" cy="5181600"/>
          </a:xfrm>
        </p:spPr>
        <p:txBody>
          <a:bodyPr>
            <a:normAutofit fontScale="92500"/>
          </a:bodyPr>
          <a:lstStyle/>
          <a:p>
            <a:pPr marL="0" marR="0">
              <a:spcBef>
                <a:spcPts val="0"/>
              </a:spcBef>
              <a:spcAft>
                <a:spcPts val="0"/>
              </a:spcAft>
            </a:pPr>
            <a:endParaRPr lang="en-US" sz="1800" dirty="0">
              <a:latin typeface="Cambria"/>
              <a:ea typeface="MS Mincho"/>
              <a:cs typeface="Times New Roman"/>
            </a:endParaRPr>
          </a:p>
          <a:p>
            <a:pPr lvl="0">
              <a:spcBef>
                <a:spcPts val="0"/>
              </a:spcBef>
              <a:buClr>
                <a:srgbClr val="808080"/>
              </a:buClr>
              <a:buSzPts val="1000"/>
              <a:buFont typeface="Symbol"/>
              <a:buChar char=""/>
              <a:tabLst>
                <a:tab pos="137160" algn="l"/>
              </a:tabLst>
            </a:pPr>
            <a:r>
              <a:rPr lang="en-US" sz="2000" dirty="0">
                <a:solidFill>
                  <a:srgbClr val="000000"/>
                </a:solidFill>
                <a:effectLst>
                  <a:outerShdw blurRad="50800" dist="38100" algn="tr" rotWithShape="0">
                    <a:prstClr val="black">
                      <a:alpha val="40000"/>
                    </a:prstClr>
                  </a:outerShdw>
                </a:effectLst>
                <a:latin typeface="Garamond"/>
                <a:ea typeface="MS Mincho"/>
                <a:cs typeface="Helvetica"/>
              </a:rPr>
              <a:t>It is estimated that from 2009 through 2012, lost home equity wealth in Florida due to foreclosures is $331.3 billion.</a:t>
            </a:r>
            <a:endParaRPr lang="en-US" sz="2000" dirty="0">
              <a:effectLst>
                <a:outerShdw blurRad="50800" dist="38100" algn="tr" rotWithShape="0">
                  <a:prstClr val="black">
                    <a:alpha val="40000"/>
                  </a:prstClr>
                </a:outerShdw>
              </a:effectLst>
              <a:latin typeface="Cambria"/>
              <a:ea typeface="MS Mincho"/>
              <a:cs typeface="Times New Roman"/>
            </a:endParaRPr>
          </a:p>
          <a:p>
            <a:pPr marL="0" marR="0" indent="0">
              <a:spcBef>
                <a:spcPts val="0"/>
              </a:spcBef>
              <a:spcAft>
                <a:spcPts val="0"/>
              </a:spcAft>
              <a:buNone/>
            </a:pPr>
            <a:endParaRPr lang="en-US" sz="2000" dirty="0">
              <a:latin typeface="Cambria"/>
              <a:ea typeface="MS Mincho"/>
              <a:cs typeface="Times New Roman"/>
            </a:endParaRPr>
          </a:p>
          <a:p>
            <a:pPr lvl="0">
              <a:spcBef>
                <a:spcPts val="0"/>
              </a:spcBef>
              <a:buClr>
                <a:srgbClr val="808080"/>
              </a:buClr>
              <a:buSzPts val="1000"/>
              <a:buFont typeface="Symbol"/>
              <a:buChar char=""/>
              <a:tabLst>
                <a:tab pos="137160" algn="l"/>
              </a:tabLst>
            </a:pPr>
            <a:r>
              <a:rPr lang="en-US" sz="2000" dirty="0">
                <a:solidFill>
                  <a:srgbClr val="000000"/>
                </a:solidFill>
                <a:effectLst>
                  <a:outerShdw blurRad="50800" dist="38100" algn="tr" rotWithShape="0">
                    <a:prstClr val="black">
                      <a:alpha val="40000"/>
                    </a:prstClr>
                  </a:outerShdw>
                </a:effectLst>
                <a:latin typeface="Garamond"/>
                <a:ea typeface="MS Mincho"/>
                <a:cs typeface="Helvetica"/>
              </a:rPr>
              <a:t>The average loss per home due to nearby foreclosures is estimated to be $41,271.</a:t>
            </a:r>
            <a:endParaRPr lang="en-US" sz="2000" dirty="0">
              <a:effectLst>
                <a:outerShdw blurRad="50800" dist="38100" algn="tr" rotWithShape="0">
                  <a:prstClr val="black">
                    <a:alpha val="40000"/>
                  </a:prstClr>
                </a:outerShdw>
              </a:effectLst>
              <a:latin typeface="Cambria"/>
              <a:ea typeface="MS Mincho"/>
              <a:cs typeface="Times New Roman"/>
            </a:endParaRPr>
          </a:p>
          <a:p>
            <a:pPr marL="0" marR="0" indent="0">
              <a:spcBef>
                <a:spcPts val="0"/>
              </a:spcBef>
              <a:spcAft>
                <a:spcPts val="0"/>
              </a:spcAft>
              <a:buNone/>
            </a:pPr>
            <a:endParaRPr lang="en-US" sz="2000" dirty="0">
              <a:latin typeface="Cambria"/>
              <a:ea typeface="MS Mincho"/>
              <a:cs typeface="Times New Roman"/>
            </a:endParaRPr>
          </a:p>
          <a:p>
            <a:pPr lvl="0">
              <a:spcBef>
                <a:spcPts val="0"/>
              </a:spcBef>
              <a:buClr>
                <a:srgbClr val="808080"/>
              </a:buClr>
              <a:buSzPts val="1000"/>
              <a:buFont typeface="Symbol"/>
              <a:buChar char=""/>
              <a:tabLst>
                <a:tab pos="137160" algn="l"/>
              </a:tabLst>
            </a:pPr>
            <a:r>
              <a:rPr lang="en-US" sz="2000" dirty="0">
                <a:solidFill>
                  <a:srgbClr val="000000"/>
                </a:solidFill>
                <a:effectLst>
                  <a:outerShdw blurRad="50800" dist="38100" algn="tr" rotWithShape="0">
                    <a:prstClr val="black">
                      <a:alpha val="40000"/>
                    </a:prstClr>
                  </a:outerShdw>
                </a:effectLst>
                <a:latin typeface="Garamond"/>
                <a:ea typeface="MS Mincho"/>
                <a:cs typeface="Helvetica"/>
              </a:rPr>
              <a:t>The historic joint state-federal foreclosure settlement includes the country’s five largest loan servicers: Ally/GMAC, Bank of America, Citi, JPMorgan Chase, Wells Fargo; it is the largest consumer financial protection settlement in US history.</a:t>
            </a:r>
            <a:endParaRPr lang="en-US" sz="2000" dirty="0">
              <a:effectLst>
                <a:outerShdw blurRad="50800" dist="38100" algn="tr" rotWithShape="0">
                  <a:prstClr val="black">
                    <a:alpha val="40000"/>
                  </a:prstClr>
                </a:outerShdw>
              </a:effectLst>
              <a:latin typeface="Cambria"/>
              <a:ea typeface="MS Mincho"/>
              <a:cs typeface="Times New Roman"/>
            </a:endParaRPr>
          </a:p>
          <a:p>
            <a:pPr marL="0" marR="0" indent="0">
              <a:spcBef>
                <a:spcPts val="0"/>
              </a:spcBef>
              <a:spcAft>
                <a:spcPts val="0"/>
              </a:spcAft>
              <a:buNone/>
            </a:pPr>
            <a:endParaRPr lang="en-US" sz="2000" dirty="0">
              <a:latin typeface="Cambria"/>
              <a:ea typeface="MS Mincho"/>
              <a:cs typeface="Times New Roman"/>
            </a:endParaRPr>
          </a:p>
          <a:p>
            <a:pPr lvl="0">
              <a:spcBef>
                <a:spcPts val="0"/>
              </a:spcBef>
              <a:buClr>
                <a:srgbClr val="808080"/>
              </a:buClr>
              <a:buSzPts val="1000"/>
              <a:buFont typeface="Symbol"/>
              <a:buChar char=""/>
              <a:tabLst>
                <a:tab pos="137160" algn="l"/>
              </a:tabLst>
            </a:pPr>
            <a:r>
              <a:rPr lang="en-US" sz="2000" dirty="0">
                <a:solidFill>
                  <a:srgbClr val="000000"/>
                </a:solidFill>
                <a:effectLst>
                  <a:outerShdw blurRad="50800" dist="38100" algn="tr" rotWithShape="0">
                    <a:prstClr val="black">
                      <a:alpha val="40000"/>
                    </a:prstClr>
                  </a:outerShdw>
                </a:effectLst>
                <a:latin typeface="Garamond"/>
                <a:ea typeface="MS Mincho"/>
                <a:cs typeface="Helvetica"/>
              </a:rPr>
              <a:t>The State of Florida Long Range Financial Outlook for 2013 – 2016 finds that the “pace of Florida’s recovery will be driven in large measure by the time it takes the construction industry to revive.” The study goes on to find that “foreclosures have swelled the state’s unsold inventory of homes and will continue to do so in the near-term.”</a:t>
            </a:r>
            <a:endParaRPr lang="en-US" sz="2000" dirty="0">
              <a:effectLst>
                <a:outerShdw blurRad="50800" dist="38100" algn="tr" rotWithShape="0">
                  <a:prstClr val="black">
                    <a:alpha val="40000"/>
                  </a:prstClr>
                </a:outerShdw>
              </a:effectLst>
              <a:latin typeface="Cambria"/>
              <a:ea typeface="MS Mincho"/>
              <a:cs typeface="Times New Roman"/>
            </a:endParaRPr>
          </a:p>
          <a:p>
            <a:pPr marL="0" marR="0" indent="0">
              <a:spcBef>
                <a:spcPts val="0"/>
              </a:spcBef>
              <a:spcAft>
                <a:spcPts val="0"/>
              </a:spcAft>
              <a:buNone/>
            </a:pPr>
            <a:r>
              <a:rPr lang="en-US" sz="2000" dirty="0">
                <a:solidFill>
                  <a:srgbClr val="000000"/>
                </a:solidFill>
                <a:latin typeface="Garamond"/>
                <a:ea typeface="MS Mincho"/>
                <a:cs typeface="Helvetica"/>
              </a:rPr>
              <a:t> </a:t>
            </a:r>
            <a:endParaRPr lang="en-US" sz="2000" dirty="0">
              <a:latin typeface="Cambria"/>
              <a:ea typeface="MS Mincho"/>
              <a:cs typeface="Times New Roman"/>
            </a:endParaRPr>
          </a:p>
          <a:p>
            <a:pPr marL="0" marR="0" indent="0" algn="r">
              <a:spcBef>
                <a:spcPts val="0"/>
              </a:spcBef>
              <a:spcAft>
                <a:spcPts val="0"/>
              </a:spcAft>
              <a:buNone/>
            </a:pPr>
            <a:r>
              <a:rPr lang="en-US" sz="1800" dirty="0">
                <a:solidFill>
                  <a:srgbClr val="000000"/>
                </a:solidFill>
                <a:latin typeface="Helvetica"/>
                <a:ea typeface="MS Mincho"/>
                <a:cs typeface="Times New Roman"/>
              </a:rPr>
              <a:t> </a:t>
            </a:r>
            <a:endParaRPr lang="en-US" sz="1200" dirty="0">
              <a:latin typeface="Cambria"/>
              <a:ea typeface="MS Mincho"/>
              <a:cs typeface="Times New Roman"/>
            </a:endParaRPr>
          </a:p>
          <a:p>
            <a:endParaRPr lang="en-US" sz="1200"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81</a:t>
            </a:fld>
            <a:endParaRPr lang="en-US" dirty="0">
              <a:solidFill>
                <a:prstClr val="black">
                  <a:tint val="75000"/>
                </a:prstClr>
              </a:solidFill>
            </a:endParaRPr>
          </a:p>
        </p:txBody>
      </p:sp>
    </p:spTree>
    <p:extLst>
      <p:ext uri="{BB962C8B-B14F-4D97-AF65-F5344CB8AC3E}">
        <p14:creationId xmlns:p14="http://schemas.microsoft.com/office/powerpoint/2010/main" val="3297832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82</a:t>
            </a:fld>
            <a:endParaRPr lang="en-US" dirty="0">
              <a:solidFill>
                <a:prstClr val="black">
                  <a:tint val="75000"/>
                </a:prstClr>
              </a:solidFill>
            </a:endParaRPr>
          </a:p>
        </p:txBody>
      </p:sp>
      <p:sp>
        <p:nvSpPr>
          <p:cNvPr id="5" name="Content Placeholder 2"/>
          <p:cNvSpPr>
            <a:spLocks noGrp="1"/>
          </p:cNvSpPr>
          <p:nvPr>
            <p:ph idx="1"/>
          </p:nvPr>
        </p:nvSpPr>
        <p:spPr>
          <a:xfrm>
            <a:off x="457200" y="304800"/>
            <a:ext cx="8229600" cy="5821363"/>
          </a:xfrm>
        </p:spPr>
        <p:txBody>
          <a:bodyPr>
            <a:noAutofit/>
          </a:bodyPr>
          <a:lstStyle/>
          <a:p>
            <a:r>
              <a:rPr lang="pt-BR" sz="1800" dirty="0"/>
              <a:t>F L O R I D A </a:t>
            </a:r>
            <a:r>
              <a:rPr lang="pt-BR" sz="1800" dirty="0" smtClean="0"/>
              <a:t>  H </a:t>
            </a:r>
            <a:r>
              <a:rPr lang="pt-BR" sz="1800" dirty="0"/>
              <a:t>O U S </a:t>
            </a:r>
            <a:r>
              <a:rPr lang="pt-BR" sz="1800" dirty="0" smtClean="0"/>
              <a:t>E   </a:t>
            </a:r>
            <a:r>
              <a:rPr lang="pt-BR" sz="1800" dirty="0"/>
              <a:t>O </a:t>
            </a:r>
            <a:r>
              <a:rPr lang="pt-BR" sz="1800" dirty="0" smtClean="0"/>
              <a:t>F  </a:t>
            </a:r>
            <a:r>
              <a:rPr lang="pt-BR" sz="1800" dirty="0"/>
              <a:t>R E P R E S E N T A T I V E </a:t>
            </a:r>
            <a:r>
              <a:rPr lang="pt-BR" sz="1800" dirty="0" smtClean="0"/>
              <a:t>S  </a:t>
            </a:r>
            <a:r>
              <a:rPr lang="pt-BR" sz="1800" dirty="0" smtClean="0">
                <a:solidFill>
                  <a:srgbClr val="FF0000"/>
                </a:solidFill>
              </a:rPr>
              <a:t>HB87</a:t>
            </a:r>
            <a:endParaRPr lang="pt-BR" sz="1800" dirty="0">
              <a:solidFill>
                <a:srgbClr val="FF0000"/>
              </a:solidFill>
            </a:endParaRPr>
          </a:p>
          <a:p>
            <a:r>
              <a:rPr lang="en-US" sz="1800" dirty="0"/>
              <a:t>1 </a:t>
            </a:r>
            <a:r>
              <a:rPr lang="en-US" sz="1800" dirty="0">
                <a:solidFill>
                  <a:srgbClr val="FF0000"/>
                </a:solidFill>
              </a:rPr>
              <a:t>A bill to be entitled</a:t>
            </a:r>
          </a:p>
          <a:p>
            <a:r>
              <a:rPr lang="en-US" sz="1800" dirty="0">
                <a:solidFill>
                  <a:srgbClr val="FF0000"/>
                </a:solidFill>
              </a:rPr>
              <a:t>2 An act relating to mortgage foreclosures; amending s.</a:t>
            </a:r>
          </a:p>
          <a:p>
            <a:r>
              <a:rPr lang="en-US" sz="1800" dirty="0">
                <a:solidFill>
                  <a:srgbClr val="FF0000"/>
                </a:solidFill>
              </a:rPr>
              <a:t>3 95.11, F.S</a:t>
            </a:r>
            <a:r>
              <a:rPr lang="en-US" sz="1800" dirty="0"/>
              <a:t>.; revising the limitations period for</a:t>
            </a:r>
          </a:p>
          <a:p>
            <a:r>
              <a:rPr lang="en-US" sz="1800" dirty="0"/>
              <a:t>4 commencing an action to enforce a claim of a</a:t>
            </a:r>
          </a:p>
          <a:p>
            <a:r>
              <a:rPr lang="en-US" sz="1800" dirty="0"/>
              <a:t>5 deficiency judgment after a foreclosure action;</a:t>
            </a:r>
          </a:p>
          <a:p>
            <a:r>
              <a:rPr lang="en-US" sz="1800" dirty="0"/>
              <a:t>6 providing for applicability to existing causes of</a:t>
            </a:r>
          </a:p>
          <a:p>
            <a:r>
              <a:rPr lang="en-US" sz="1800" dirty="0"/>
              <a:t>7 action; creating s. 702.015, F.S</a:t>
            </a:r>
            <a:r>
              <a:rPr lang="en-US" sz="1800" dirty="0">
                <a:solidFill>
                  <a:srgbClr val="FF0000"/>
                </a:solidFill>
              </a:rPr>
              <a:t>.; providing</a:t>
            </a:r>
          </a:p>
          <a:p>
            <a:r>
              <a:rPr lang="en-US" sz="1800" dirty="0">
                <a:solidFill>
                  <a:srgbClr val="FF0000"/>
                </a:solidFill>
              </a:rPr>
              <a:t>8 legislative intent</a:t>
            </a:r>
            <a:r>
              <a:rPr lang="en-US" sz="1800" dirty="0"/>
              <a:t>; specifying required contents of a</a:t>
            </a:r>
          </a:p>
          <a:p>
            <a:r>
              <a:rPr lang="en-US" sz="1800" dirty="0"/>
              <a:t>9 complaint seeking to foreclose on certain types of</a:t>
            </a:r>
          </a:p>
          <a:p>
            <a:r>
              <a:rPr lang="en-US" sz="1800" dirty="0"/>
              <a:t>10 residential properties with respect to the authority</a:t>
            </a:r>
          </a:p>
          <a:p>
            <a:r>
              <a:rPr lang="en-US" sz="1800" dirty="0"/>
              <a:t>11 of the plaintiff to foreclose on the note and the</a:t>
            </a:r>
          </a:p>
          <a:p>
            <a:r>
              <a:rPr lang="en-US" sz="1800" dirty="0"/>
              <a:t>12 location of the note; authorizing sanctions against</a:t>
            </a:r>
          </a:p>
          <a:p>
            <a:r>
              <a:rPr lang="en-US" sz="1800" dirty="0"/>
              <a:t>13 plaintiffs who fail to comply with complaint</a:t>
            </a:r>
          </a:p>
          <a:p>
            <a:r>
              <a:rPr lang="en-US" sz="1800" dirty="0"/>
              <a:t>14 requirements; providing for nonapplicability to</a:t>
            </a:r>
          </a:p>
          <a:p>
            <a:r>
              <a:rPr lang="en-US" sz="1800" dirty="0"/>
              <a:t>15 proceedings involving timeshare interests; creating s.</a:t>
            </a:r>
          </a:p>
          <a:p>
            <a:r>
              <a:rPr lang="en-US" sz="1800" dirty="0"/>
              <a:t>16 702.036, F.S.; requiring a court to treat a </a:t>
            </a:r>
            <a:r>
              <a:rPr lang="en-US" sz="1800" dirty="0" smtClean="0"/>
              <a:t>collateral</a:t>
            </a:r>
            <a:endParaRPr lang="en-US" sz="1800" dirty="0"/>
          </a:p>
        </p:txBody>
      </p:sp>
    </p:spTree>
    <p:extLst>
      <p:ext uri="{BB962C8B-B14F-4D97-AF65-F5344CB8AC3E}">
        <p14:creationId xmlns:p14="http://schemas.microsoft.com/office/powerpoint/2010/main" val="1229642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DC0D88-84D8-4843-B3BF-C8349F978C16}" type="slidenum">
              <a:rPr lang="en-US" smtClean="0">
                <a:solidFill>
                  <a:prstClr val="black">
                    <a:tint val="75000"/>
                  </a:prstClr>
                </a:solidFill>
              </a:rPr>
              <a:pPr/>
              <a:t>83</a:t>
            </a:fld>
            <a:endParaRPr lang="en-US" dirty="0">
              <a:solidFill>
                <a:prstClr val="black">
                  <a:tint val="75000"/>
                </a:prstClr>
              </a:solidFill>
            </a:endParaRPr>
          </a:p>
        </p:txBody>
      </p:sp>
      <p:sp>
        <p:nvSpPr>
          <p:cNvPr id="4" name="Title 1"/>
          <p:cNvSpPr>
            <a:spLocks noGrp="1"/>
          </p:cNvSpPr>
          <p:nvPr>
            <p:ph type="title"/>
          </p:nvPr>
        </p:nvSpPr>
        <p:spPr>
          <a:xfrm>
            <a:off x="533400" y="274638"/>
            <a:ext cx="8153400" cy="6278562"/>
          </a:xfrm>
        </p:spPr>
        <p:txBody>
          <a:bodyPr>
            <a:normAutofit/>
          </a:bodyPr>
          <a:lstStyle/>
          <a:p>
            <a:pPr algn="l"/>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endParaRPr lang="en-US" sz="12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43150" y="533400"/>
            <a:ext cx="4457700" cy="1028700"/>
          </a:xfrm>
          <a:prstGeom prst="rect">
            <a:avLst/>
          </a:prstGeom>
          <a:noFill/>
          <a:ln>
            <a:noFill/>
          </a:ln>
        </p:spPr>
      </p:pic>
      <p:sp>
        <p:nvSpPr>
          <p:cNvPr id="6" name="Rectangle 5"/>
          <p:cNvSpPr/>
          <p:nvPr/>
        </p:nvSpPr>
        <p:spPr>
          <a:xfrm>
            <a:off x="1371600" y="1905000"/>
            <a:ext cx="6210300" cy="4278094"/>
          </a:xfrm>
          <a:prstGeom prst="rect">
            <a:avLst/>
          </a:prstGeom>
        </p:spPr>
        <p:txBody>
          <a:bodyPr wrap="square">
            <a:spAutoFit/>
          </a:bodyPr>
          <a:lstStyle/>
          <a:p>
            <a:pPr algn="ctr" fontAlgn="auto">
              <a:spcBef>
                <a:spcPts val="0"/>
              </a:spcBef>
              <a:spcAft>
                <a:spcPts val="0"/>
              </a:spcAft>
            </a:pPr>
            <a:r>
              <a:rPr lang="en-US" sz="2000" b="1" dirty="0">
                <a:solidFill>
                  <a:prstClr val="black"/>
                </a:solidFill>
                <a:latin typeface="Calibri"/>
                <a:ea typeface="Times New Roman"/>
                <a:cs typeface="Times New Roman"/>
              </a:rPr>
              <a:t>Florida Homeowners Bill of Rights</a:t>
            </a:r>
            <a:endParaRPr lang="en-US" sz="2000" dirty="0">
              <a:solidFill>
                <a:prstClr val="black"/>
              </a:solidFill>
              <a:latin typeface="Calibri"/>
              <a:ea typeface="Times New Roman"/>
              <a:cs typeface="Times New Roman"/>
            </a:endParaRPr>
          </a:p>
          <a:p>
            <a:pPr fontAlgn="auto">
              <a:spcBef>
                <a:spcPts val="0"/>
              </a:spcBef>
              <a:spcAft>
                <a:spcPts val="0"/>
              </a:spcAft>
            </a:pPr>
            <a:r>
              <a:rPr lang="en-US" sz="2000" b="1" dirty="0">
                <a:solidFill>
                  <a:prstClr val="black"/>
                </a:solidFill>
                <a:latin typeface="Calibri"/>
                <a:ea typeface="Times New Roman"/>
                <a:cs typeface="Times New Roman"/>
              </a:rPr>
              <a:t>The Goal is to Discourage Foreclosures and Encourage Homeownership</a:t>
            </a:r>
            <a:endParaRPr lang="en-US" sz="2000" dirty="0">
              <a:solidFill>
                <a:prstClr val="black"/>
              </a:solidFill>
              <a:latin typeface="Calibri"/>
              <a:ea typeface="Times New Roman"/>
              <a:cs typeface="Times New Roman"/>
            </a:endParaRPr>
          </a:p>
          <a:p>
            <a:pPr fontAlgn="auto">
              <a:spcBef>
                <a:spcPts val="0"/>
              </a:spcBef>
              <a:spcAft>
                <a:spcPts val="0"/>
              </a:spcAft>
            </a:pPr>
            <a:r>
              <a:rPr lang="en-US" sz="2000" dirty="0">
                <a:solidFill>
                  <a:prstClr val="black"/>
                </a:solidFill>
                <a:latin typeface="Calibri"/>
                <a:ea typeface="Times New Roman"/>
                <a:cs typeface="Times New Roman"/>
              </a:rPr>
              <a:t> </a:t>
            </a:r>
          </a:p>
          <a:p>
            <a:pPr fontAlgn="auto">
              <a:spcBef>
                <a:spcPts val="0"/>
              </a:spcBef>
              <a:spcAft>
                <a:spcPts val="0"/>
              </a:spcAft>
            </a:pPr>
            <a:r>
              <a:rPr lang="en-US" sz="1600" dirty="0">
                <a:solidFill>
                  <a:prstClr val="black"/>
                </a:solidFill>
                <a:latin typeface="Calibri"/>
                <a:ea typeface="Times New Roman"/>
                <a:cs typeface="Times New Roman"/>
              </a:rPr>
              <a:t>We advocate for legislation that would: </a:t>
            </a:r>
          </a:p>
          <a:p>
            <a:pPr fontAlgn="auto">
              <a:spcBef>
                <a:spcPts val="0"/>
              </a:spcBef>
              <a:spcAft>
                <a:spcPts val="0"/>
              </a:spcAft>
            </a:pPr>
            <a:r>
              <a:rPr lang="en-US" sz="1600" dirty="0">
                <a:solidFill>
                  <a:prstClr val="black"/>
                </a:solidFill>
                <a:latin typeface="Wingdings"/>
                <a:ea typeface="Times New Roman"/>
                <a:cs typeface="Times New Roman"/>
              </a:rPr>
              <a:t>u</a:t>
            </a:r>
            <a:r>
              <a:rPr lang="en-US" sz="1600" dirty="0">
                <a:solidFill>
                  <a:prstClr val="black"/>
                </a:solidFill>
                <a:latin typeface="Calibri"/>
                <a:ea typeface="Times New Roman"/>
                <a:cs typeface="Times New Roman"/>
              </a:rPr>
              <a:t>bar servicers from processing loan modifications and foreclosures simultaneously, which currently results in borrowers who are negotiating loan modifications wrongfully losing their homes </a:t>
            </a:r>
          </a:p>
          <a:p>
            <a:pPr fontAlgn="auto">
              <a:spcBef>
                <a:spcPts val="0"/>
              </a:spcBef>
              <a:spcAft>
                <a:spcPts val="0"/>
              </a:spcAft>
            </a:pPr>
            <a:r>
              <a:rPr lang="en-US" sz="1600" dirty="0">
                <a:solidFill>
                  <a:prstClr val="black"/>
                </a:solidFill>
                <a:latin typeface="Wingdings"/>
                <a:ea typeface="Times New Roman"/>
                <a:cs typeface="Times New Roman"/>
              </a:rPr>
              <a:t>u</a:t>
            </a:r>
            <a:r>
              <a:rPr lang="en-US" sz="1600" dirty="0">
                <a:solidFill>
                  <a:prstClr val="black"/>
                </a:solidFill>
                <a:latin typeface="Calibri"/>
                <a:ea typeface="Times New Roman"/>
                <a:cs typeface="Times New Roman"/>
              </a:rPr>
              <a:t>provide homeowners a single point of contact with the servicer to lead toward the best opportunity for success in seeking a loan modification </a:t>
            </a:r>
          </a:p>
          <a:p>
            <a:pPr fontAlgn="auto">
              <a:spcBef>
                <a:spcPts val="0"/>
              </a:spcBef>
              <a:spcAft>
                <a:spcPts val="0"/>
              </a:spcAft>
            </a:pPr>
            <a:r>
              <a:rPr lang="en-US" sz="1600" dirty="0">
                <a:solidFill>
                  <a:prstClr val="black"/>
                </a:solidFill>
                <a:latin typeface="Wingdings"/>
                <a:ea typeface="Times New Roman"/>
                <a:cs typeface="Times New Roman"/>
              </a:rPr>
              <a:t>u</a:t>
            </a:r>
            <a:r>
              <a:rPr lang="en-US" sz="1600" dirty="0">
                <a:solidFill>
                  <a:prstClr val="black"/>
                </a:solidFill>
                <a:latin typeface="Calibri"/>
                <a:ea typeface="Times New Roman"/>
                <a:cs typeface="Times New Roman"/>
              </a:rPr>
              <a:t>control the practice of force-placed insurance that often puts homeowners at risk of losing their home </a:t>
            </a:r>
          </a:p>
          <a:p>
            <a:pPr fontAlgn="auto">
              <a:spcBef>
                <a:spcPts val="0"/>
              </a:spcBef>
              <a:spcAft>
                <a:spcPts val="0"/>
              </a:spcAft>
            </a:pPr>
            <a:r>
              <a:rPr lang="en-US" sz="1600" dirty="0">
                <a:solidFill>
                  <a:prstClr val="black"/>
                </a:solidFill>
                <a:latin typeface="Wingdings"/>
                <a:ea typeface="Times New Roman"/>
                <a:cs typeface="Times New Roman"/>
              </a:rPr>
              <a:t>u</a:t>
            </a:r>
            <a:r>
              <a:rPr lang="en-US" sz="1600" dirty="0">
                <a:solidFill>
                  <a:prstClr val="black"/>
                </a:solidFill>
                <a:latin typeface="Calibri"/>
                <a:ea typeface="Times New Roman"/>
                <a:cs typeface="Times New Roman"/>
              </a:rPr>
              <a:t>require proper and accurate documents when a servicer seeks to foreclose </a:t>
            </a:r>
          </a:p>
          <a:p>
            <a:pPr fontAlgn="auto">
              <a:spcBef>
                <a:spcPts val="0"/>
              </a:spcBef>
              <a:spcAft>
                <a:spcPts val="0"/>
              </a:spcAft>
            </a:pPr>
            <a:r>
              <a:rPr lang="en-US" sz="1600" dirty="0">
                <a:solidFill>
                  <a:prstClr val="black"/>
                </a:solidFill>
                <a:latin typeface="Calibri"/>
                <a:ea typeface="Times New Roman"/>
                <a:cs typeface="Times New Roman"/>
              </a:rPr>
              <a:t>and, provide for strong but fair accountability.  </a:t>
            </a:r>
          </a:p>
        </p:txBody>
      </p:sp>
    </p:spTree>
    <p:extLst>
      <p:ext uri="{BB962C8B-B14F-4D97-AF65-F5344CB8AC3E}">
        <p14:creationId xmlns:p14="http://schemas.microsoft.com/office/powerpoint/2010/main" val="3139312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 Getting Our Story Out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84</a:t>
            </a:fld>
            <a:endParaRPr lang="en-US" dirty="0">
              <a:solidFill>
                <a:prstClr val="black">
                  <a:tint val="75000"/>
                </a:prstClr>
              </a:solidFill>
            </a:endParaRPr>
          </a:p>
        </p:txBody>
      </p:sp>
      <p:pic>
        <p:nvPicPr>
          <p:cNvPr id="3075" name="Picture 3" descr="C:\Users\Peter\Pictures\Home Foreclosure Pres Conferece 0211\100_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69" y="1676400"/>
            <a:ext cx="3179233" cy="2384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eter\Pictures\Home Foreclosure Pres Conferece 0211\100_16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976" y="2743200"/>
            <a:ext cx="23431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eter\Pictures\Home Foreclosure Pres Conferece 0211\100_15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590800"/>
            <a:ext cx="3249613" cy="243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87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 ED</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b="1" dirty="0">
                <a:solidFill>
                  <a:srgbClr val="002060"/>
                </a:solidFill>
              </a:rPr>
              <a:t>Tallahassee Out of Touch With Realities of Florida Homeowners</a:t>
            </a:r>
            <a:endParaRPr lang="en-US" sz="2400" dirty="0">
              <a:solidFill>
                <a:srgbClr val="002060"/>
              </a:solidFill>
            </a:endParaRPr>
          </a:p>
          <a:p>
            <a:endParaRPr lang="en-US" sz="1200" dirty="0"/>
          </a:p>
          <a:p>
            <a:r>
              <a:rPr lang="en-US" sz="1200" dirty="0"/>
              <a:t>During the State of the Union on Tuesday night, President Obama announced that his Administration would be launching a joint investigation into the abusive lending and packaging of risky mortgages that led to the housing crisis.  According to the White House, the goal of this investigation will be to hold banks that broke the law accountable, and to help provide relief for homeowners struggling from the collapse of the housing market caused by this wrongdoing. </a:t>
            </a:r>
            <a:r>
              <a:rPr lang="en-US" sz="1200" dirty="0" smtClean="0"/>
              <a:t>……..</a:t>
            </a:r>
            <a:endParaRPr lang="en-US" sz="1200" dirty="0"/>
          </a:p>
          <a:p>
            <a:pPr marL="0" indent="0">
              <a:buNone/>
            </a:pPr>
            <a:endParaRPr lang="en-US" sz="1200" dirty="0"/>
          </a:p>
          <a:p>
            <a:r>
              <a:rPr lang="en-US" sz="1200" dirty="0"/>
              <a:t>As an Orlando pastor on the front lines of what has come to feel like a never-ending housing crisis, the President’s announcement is a welcome development.  Last month, I joined fellow clergy, homeowners, workers and state legislators at events in Orlando and Miami to call for precisely such a federal investigation</a:t>
            </a:r>
            <a:r>
              <a:rPr lang="en-US" sz="1200" dirty="0" smtClean="0"/>
              <a:t>. ……</a:t>
            </a:r>
          </a:p>
          <a:p>
            <a:r>
              <a:rPr lang="en-US" sz="1200" i="1" dirty="0"/>
              <a:t>Go to </a:t>
            </a:r>
            <a:r>
              <a:rPr lang="en-US" sz="1200" i="1" u="sng" dirty="0">
                <a:hlinkClick r:id="rId3"/>
              </a:rPr>
              <a:t>www.focusorlando.org</a:t>
            </a:r>
            <a:r>
              <a:rPr lang="en-US" sz="1200" i="1" dirty="0"/>
              <a:t> and join a growing number of Floridians pushing to hold the banks and government accountable for fixing the housing crisis.</a:t>
            </a:r>
            <a:endParaRPr lang="en-US" sz="1200" dirty="0"/>
          </a:p>
          <a:p>
            <a:pPr marL="0" indent="0">
              <a:buNone/>
            </a:pPr>
            <a:endParaRPr lang="en-US" sz="1200" dirty="0"/>
          </a:p>
          <a:p>
            <a:pPr marL="0" indent="0">
              <a:buNone/>
            </a:pPr>
            <a:r>
              <a:rPr lang="en-US" sz="1200" dirty="0" smtClean="0"/>
              <a:t>         Reverend </a:t>
            </a:r>
            <a:r>
              <a:rPr lang="en-US" sz="1200" dirty="0"/>
              <a:t>Errol G. Thompson</a:t>
            </a:r>
          </a:p>
          <a:p>
            <a:pPr marL="0" indent="0">
              <a:buNone/>
            </a:pPr>
            <a:r>
              <a:rPr lang="en-US" sz="1200" dirty="0" smtClean="0"/>
              <a:t>         Pastor</a:t>
            </a:r>
            <a:r>
              <a:rPr lang="en-US" sz="1200" dirty="0"/>
              <a:t>, New Life Fellowship Missionary Baptist Church, Member of </a:t>
            </a:r>
            <a:r>
              <a:rPr lang="en-US" sz="1200" dirty="0" smtClean="0"/>
              <a:t>FOCUS</a:t>
            </a:r>
          </a:p>
          <a:p>
            <a:pPr marL="0" indent="0">
              <a:buNone/>
            </a:pPr>
            <a:r>
              <a:rPr lang="en-US" sz="1200" dirty="0"/>
              <a:t> </a:t>
            </a:r>
            <a:r>
              <a:rPr lang="en-US" sz="1200" dirty="0" smtClean="0"/>
              <a:t>        Board </a:t>
            </a:r>
            <a:r>
              <a:rPr lang="en-US" sz="1200" dirty="0"/>
              <a:t>Chair, PICO United Florida</a:t>
            </a:r>
          </a:p>
          <a:p>
            <a:pPr marL="0" indent="0">
              <a:buNone/>
            </a:pPr>
            <a:endParaRPr lang="en-US" sz="1200" dirty="0"/>
          </a:p>
          <a:p>
            <a:endParaRPr lang="en-US" sz="1200" dirty="0"/>
          </a:p>
          <a:p>
            <a:endParaRPr lang="en-US" sz="1200" dirty="0"/>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21217446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Passing/Defeating A Bill</a:t>
            </a:r>
            <a:endParaRPr lang="en-US" dirty="0"/>
          </a:p>
        </p:txBody>
      </p:sp>
      <p:sp>
        <p:nvSpPr>
          <p:cNvPr id="5" name="Content Placeholder 4"/>
          <p:cNvSpPr>
            <a:spLocks noGrp="1"/>
          </p:cNvSpPr>
          <p:nvPr>
            <p:ph idx="1"/>
          </p:nvPr>
        </p:nvSpPr>
        <p:spPr/>
        <p:txBody>
          <a:bodyPr/>
          <a:lstStyle/>
          <a:p>
            <a:r>
              <a:rPr lang="en-US" dirty="0" smtClean="0"/>
              <a:t>Legislation Process: Sponsor-Bill Drafting- Committee Assignments-House/Senate Floor-Signed by Governor-Becomes Law</a:t>
            </a:r>
          </a:p>
          <a:p>
            <a:r>
              <a:rPr lang="en-US" dirty="0" smtClean="0"/>
              <a:t>Our Role: Monitor- Legislative Visits- Legislative Delegation Meetings- Committee Testimonies-Commitments on Vote</a:t>
            </a:r>
          </a:p>
          <a:p>
            <a:r>
              <a:rPr lang="en-US" dirty="0" smtClean="0"/>
              <a:t>Our Role with Media: Press Conferences, OP Ed, Constituent Calls, Social Media</a:t>
            </a:r>
          </a:p>
          <a:p>
            <a:endParaRPr lang="en-US" dirty="0"/>
          </a:p>
        </p:txBody>
      </p:sp>
      <p:sp>
        <p:nvSpPr>
          <p:cNvPr id="3" name="Slide Number Placeholder 2"/>
          <p:cNvSpPr>
            <a:spLocks noGrp="1"/>
          </p:cNvSpPr>
          <p:nvPr>
            <p:ph type="sldNum" sz="quarter" idx="12"/>
          </p:nvPr>
        </p:nvSpPr>
        <p:spPr/>
        <p:txBody>
          <a:bodyPr/>
          <a:lstStyle/>
          <a:p>
            <a:fld id="{B7DC0D88-84D8-4843-B3BF-C8349F978C16}" type="slidenum">
              <a:rPr lang="en-US" smtClean="0">
                <a:solidFill>
                  <a:prstClr val="black">
                    <a:tint val="75000"/>
                  </a:prstClr>
                </a:solidFill>
              </a:rPr>
              <a:pPr/>
              <a:t>86</a:t>
            </a:fld>
            <a:endParaRPr lang="en-US" dirty="0">
              <a:solidFill>
                <a:prstClr val="black">
                  <a:tint val="75000"/>
                </a:prstClr>
              </a:solidFill>
            </a:endParaRPr>
          </a:p>
        </p:txBody>
      </p:sp>
    </p:spTree>
    <p:extLst>
      <p:ext uri="{BB962C8B-B14F-4D97-AF65-F5344CB8AC3E}">
        <p14:creationId xmlns:p14="http://schemas.microsoft.com/office/powerpoint/2010/main" val="2266756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solidFill>
                  <a:srgbClr val="0070C0"/>
                </a:solidFill>
              </a:rPr>
              <a:t>Hey </a:t>
            </a:r>
            <a:r>
              <a:rPr lang="en-US" sz="2000" dirty="0">
                <a:solidFill>
                  <a:srgbClr val="0070C0"/>
                </a:solidFill>
              </a:rPr>
              <a:t>Peter,</a:t>
            </a:r>
          </a:p>
          <a:p>
            <a:pPr marL="0" indent="0">
              <a:buNone/>
            </a:pPr>
            <a:r>
              <a:rPr lang="en-US" sz="2000" dirty="0">
                <a:solidFill>
                  <a:srgbClr val="0070C0"/>
                </a:solidFill>
              </a:rPr>
              <a:t> </a:t>
            </a:r>
          </a:p>
          <a:p>
            <a:pPr marL="0" indent="0">
              <a:buNone/>
            </a:pPr>
            <a:r>
              <a:rPr lang="en-US" sz="2000" dirty="0" smtClean="0">
                <a:solidFill>
                  <a:srgbClr val="0070C0"/>
                </a:solidFill>
              </a:rPr>
              <a:t>Thanks </a:t>
            </a:r>
            <a:r>
              <a:rPr lang="en-US" sz="2000" dirty="0">
                <a:solidFill>
                  <a:srgbClr val="0070C0"/>
                </a:solidFill>
              </a:rPr>
              <a:t>for all the information.</a:t>
            </a:r>
          </a:p>
          <a:p>
            <a:pPr marL="0" indent="0">
              <a:buNone/>
            </a:pPr>
            <a:endParaRPr lang="en-US" sz="2000" dirty="0">
              <a:solidFill>
                <a:srgbClr val="0070C0"/>
              </a:solidFill>
            </a:endParaRPr>
          </a:p>
          <a:p>
            <a:pPr marL="0" indent="0">
              <a:buNone/>
            </a:pPr>
            <a:r>
              <a:rPr lang="en-US" sz="2000" dirty="0" smtClean="0">
                <a:solidFill>
                  <a:srgbClr val="0070C0"/>
                </a:solidFill>
              </a:rPr>
              <a:t>We </a:t>
            </a:r>
            <a:r>
              <a:rPr lang="en-US" sz="2000" dirty="0">
                <a:solidFill>
                  <a:srgbClr val="0070C0"/>
                </a:solidFill>
              </a:rPr>
              <a:t>have good news – it looks like the bill will NOT be brought before the </a:t>
            </a:r>
            <a:r>
              <a:rPr lang="en-US" sz="2000" dirty="0" smtClean="0">
                <a:solidFill>
                  <a:srgbClr val="0070C0"/>
                </a:solidFill>
              </a:rPr>
              <a:t>Senate for a vote, so it looks that SB 1890 will not be passed this year.  We will watch out for any tricky shenanigans, but I think as far as this bill goes we are in the clear</a:t>
            </a:r>
            <a:r>
              <a:rPr lang="en-US" sz="2000" dirty="0" smtClean="0">
                <a:solidFill>
                  <a:schemeClr val="accent1"/>
                </a:solidFill>
              </a:rPr>
              <a:t>.</a:t>
            </a:r>
          </a:p>
          <a:p>
            <a:pPr marL="0" indent="0">
              <a:buNone/>
            </a:pPr>
            <a:r>
              <a:rPr lang="en-US" sz="2000" dirty="0" smtClean="0">
                <a:solidFill>
                  <a:srgbClr val="0070C0"/>
                </a:solidFill>
              </a:rPr>
              <a:t>Thanks </a:t>
            </a:r>
            <a:r>
              <a:rPr lang="en-US" sz="2000" dirty="0">
                <a:solidFill>
                  <a:srgbClr val="0070C0"/>
                </a:solidFill>
              </a:rPr>
              <a:t>again,</a:t>
            </a:r>
          </a:p>
          <a:p>
            <a:pPr marL="0" indent="0">
              <a:buNone/>
            </a:pPr>
            <a:r>
              <a:rPr lang="en-US" sz="2000" dirty="0">
                <a:solidFill>
                  <a:srgbClr val="0070C0"/>
                </a:solidFill>
              </a:rPr>
              <a:t> </a:t>
            </a:r>
          </a:p>
          <a:p>
            <a:pPr marL="0" indent="0">
              <a:buNone/>
            </a:pPr>
            <a:r>
              <a:rPr lang="en-US" sz="2000" dirty="0">
                <a:solidFill>
                  <a:srgbClr val="0070C0"/>
                </a:solidFill>
              </a:rPr>
              <a:t>Dan Bruno</a:t>
            </a:r>
          </a:p>
          <a:p>
            <a:pPr marL="0" indent="0">
              <a:buNone/>
            </a:pPr>
            <a:r>
              <a:rPr lang="en-US" sz="2000" dirty="0" smtClean="0">
                <a:solidFill>
                  <a:schemeClr val="accent1"/>
                </a:solidFill>
              </a:rPr>
              <a:t>Senator Steve Oelrich</a:t>
            </a:r>
            <a:endParaRPr lang="en-US" sz="2000" dirty="0">
              <a:solidFill>
                <a:schemeClr val="accent1"/>
              </a:solidFill>
            </a:endParaRPr>
          </a:p>
          <a:p>
            <a:endParaRPr lang="en-US" sz="2000" dirty="0">
              <a:solidFill>
                <a:schemeClr val="accent1"/>
              </a:solidFill>
            </a:endParaRPr>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87</a:t>
            </a:fld>
            <a:endParaRPr lang="en-US" dirty="0">
              <a:solidFill>
                <a:prstClr val="black">
                  <a:tint val="75000"/>
                </a:prstClr>
              </a:solidFill>
            </a:endParaRPr>
          </a:p>
        </p:txBody>
      </p:sp>
    </p:spTree>
    <p:extLst>
      <p:ext uri="{BB962C8B-B14F-4D97-AF65-F5344CB8AC3E}">
        <p14:creationId xmlns:p14="http://schemas.microsoft.com/office/powerpoint/2010/main" val="804914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Questions &amp; Answers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76400"/>
            <a:ext cx="5334000" cy="4855837"/>
          </a:xfrm>
        </p:spPr>
      </p:pic>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88</a:t>
            </a:fld>
            <a:endParaRPr lang="en-US" dirty="0">
              <a:solidFill>
                <a:prstClr val="black">
                  <a:tint val="75000"/>
                </a:prstClr>
              </a:solidFill>
            </a:endParaRPr>
          </a:p>
        </p:txBody>
      </p:sp>
    </p:spTree>
    <p:extLst>
      <p:ext uri="{BB962C8B-B14F-4D97-AF65-F5344CB8AC3E}">
        <p14:creationId xmlns:p14="http://schemas.microsoft.com/office/powerpoint/2010/main" val="632468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a:xfrm>
            <a:off x="457199" y="990600"/>
            <a:ext cx="4114799" cy="6553200"/>
          </a:xfrm>
        </p:spPr>
        <p:txBody>
          <a:bodyPr>
            <a:normAutofit fontScale="55000" lnSpcReduction="20000"/>
          </a:bodyPr>
          <a:lstStyle/>
          <a:p>
            <a:pPr>
              <a:buNone/>
            </a:pPr>
            <a:endParaRPr lang="en-US" b="1" dirty="0" smtClean="0">
              <a:solidFill>
                <a:srgbClr val="002060"/>
              </a:solidFill>
            </a:endParaRPr>
          </a:p>
          <a:p>
            <a:pPr>
              <a:buNone/>
            </a:pPr>
            <a:endParaRPr lang="en-US" b="1" dirty="0" smtClean="0"/>
          </a:p>
          <a:p>
            <a:pPr>
              <a:buNone/>
            </a:pPr>
            <a:r>
              <a:rPr lang="en-US" sz="2700" dirty="0" smtClean="0"/>
              <a:t>Karen Landry</a:t>
            </a:r>
          </a:p>
          <a:p>
            <a:pPr>
              <a:buNone/>
            </a:pPr>
            <a:r>
              <a:rPr lang="en-US" sz="2700" dirty="0" smtClean="0"/>
              <a:t>State Director</a:t>
            </a:r>
          </a:p>
          <a:p>
            <a:pPr>
              <a:buNone/>
            </a:pPr>
            <a:r>
              <a:rPr lang="en-US" sz="2700" dirty="0" smtClean="0"/>
              <a:t>RAISE Florida Network</a:t>
            </a:r>
          </a:p>
          <a:p>
            <a:pPr>
              <a:buNone/>
            </a:pPr>
            <a:r>
              <a:rPr lang="en-US" sz="2700" dirty="0" smtClean="0">
                <a:hlinkClick r:id="rId2"/>
              </a:rPr>
              <a:t>klandry@waronpoverty.org</a:t>
            </a:r>
            <a:endParaRPr lang="en-US" sz="2700" dirty="0" smtClean="0"/>
          </a:p>
          <a:p>
            <a:pPr>
              <a:buNone/>
            </a:pPr>
            <a:r>
              <a:rPr lang="en-US" sz="2700" b="1" dirty="0">
                <a:solidFill>
                  <a:srgbClr val="002060"/>
                </a:solidFill>
              </a:rPr>
              <a:t>www.raisefloridanetwork.org</a:t>
            </a:r>
          </a:p>
          <a:p>
            <a:pPr>
              <a:buNone/>
            </a:pPr>
            <a:endParaRPr lang="en-US" sz="2700" dirty="0" smtClean="0"/>
          </a:p>
          <a:p>
            <a:pPr>
              <a:buNone/>
            </a:pPr>
            <a:endParaRPr lang="en-US" sz="2700" dirty="0" smtClean="0"/>
          </a:p>
          <a:p>
            <a:pPr>
              <a:buNone/>
            </a:pPr>
            <a:endParaRPr lang="en-US" sz="2700" dirty="0" smtClean="0"/>
          </a:p>
          <a:p>
            <a:pPr>
              <a:buNone/>
            </a:pPr>
            <a:r>
              <a:rPr lang="en-US" sz="2700" dirty="0" smtClean="0"/>
              <a:t>Wilhelmina  A. Leigh</a:t>
            </a:r>
            <a:endParaRPr lang="en-US" sz="2700" dirty="0"/>
          </a:p>
          <a:p>
            <a:pPr>
              <a:buNone/>
            </a:pPr>
            <a:r>
              <a:rPr lang="en-US" sz="2700" dirty="0"/>
              <a:t>Senior Research Associate </a:t>
            </a:r>
          </a:p>
          <a:p>
            <a:pPr>
              <a:buNone/>
            </a:pPr>
            <a:r>
              <a:rPr lang="en-US" sz="2700" dirty="0"/>
              <a:t>Joint Center for Political and Economic Studies </a:t>
            </a:r>
          </a:p>
          <a:p>
            <a:pPr>
              <a:buNone/>
            </a:pPr>
            <a:r>
              <a:rPr lang="en-US" sz="2700" dirty="0">
                <a:hlinkClick r:id="rId3"/>
              </a:rPr>
              <a:t>wleigh@jointcenter.org</a:t>
            </a:r>
            <a:endParaRPr lang="en-US" sz="2700" dirty="0"/>
          </a:p>
          <a:p>
            <a:pPr>
              <a:buNone/>
            </a:pPr>
            <a:r>
              <a:rPr lang="en-US" sz="2700" b="1" dirty="0">
                <a:solidFill>
                  <a:srgbClr val="002060"/>
                </a:solidFill>
              </a:rPr>
              <a:t>www.jointcenter.org</a:t>
            </a:r>
          </a:p>
          <a:p>
            <a:pPr>
              <a:buNone/>
            </a:pPr>
            <a:endParaRPr lang="en-US" sz="2700" dirty="0"/>
          </a:p>
          <a:p>
            <a:pPr>
              <a:buNone/>
            </a:pPr>
            <a:endParaRPr lang="en-US" sz="2700" dirty="0" smtClean="0"/>
          </a:p>
          <a:p>
            <a:pPr>
              <a:buNone/>
            </a:pPr>
            <a:endParaRPr lang="en-US" sz="2700" dirty="0" smtClean="0"/>
          </a:p>
          <a:p>
            <a:pPr>
              <a:buNone/>
            </a:pPr>
            <a:r>
              <a:rPr lang="en-US" sz="2700" dirty="0" smtClean="0"/>
              <a:t>Peter Phillips</a:t>
            </a:r>
          </a:p>
          <a:p>
            <a:pPr>
              <a:buNone/>
            </a:pPr>
            <a:r>
              <a:rPr lang="en-US" sz="2700" dirty="0" smtClean="0"/>
              <a:t>Executive Director</a:t>
            </a:r>
          </a:p>
          <a:p>
            <a:pPr>
              <a:buNone/>
            </a:pPr>
            <a:r>
              <a:rPr lang="en-US" sz="2700" dirty="0" smtClean="0"/>
              <a:t>PICO United Florida</a:t>
            </a:r>
          </a:p>
          <a:p>
            <a:pPr>
              <a:buNone/>
            </a:pPr>
            <a:r>
              <a:rPr lang="en-US" sz="2700" dirty="0" smtClean="0">
                <a:hlinkClick r:id="rId4"/>
              </a:rPr>
              <a:t>pphillips@picoflorida.org</a:t>
            </a:r>
            <a:endParaRPr lang="en-US" sz="2700" dirty="0" smtClean="0"/>
          </a:p>
          <a:p>
            <a:pPr>
              <a:buNone/>
            </a:pPr>
            <a:r>
              <a:rPr lang="en-US" sz="2700" b="1" dirty="0">
                <a:solidFill>
                  <a:srgbClr val="002060"/>
                </a:solidFill>
              </a:rPr>
              <a:t>www.picoflorida.org</a:t>
            </a:r>
          </a:p>
          <a:p>
            <a:pPr>
              <a:buNone/>
            </a:pPr>
            <a:r>
              <a:rPr lang="en-US" sz="2700" dirty="0"/>
              <a:t>		</a:t>
            </a:r>
            <a:r>
              <a:rPr lang="en-US" sz="2700" dirty="0" smtClean="0"/>
              <a:t>           </a:t>
            </a:r>
            <a:r>
              <a:rPr lang="en-US" sz="2700" dirty="0"/>
              <a:t>	</a:t>
            </a:r>
            <a:r>
              <a:rPr lang="en-US" sz="3600" dirty="0"/>
              <a:t>			</a:t>
            </a:r>
          </a:p>
        </p:txBody>
      </p:sp>
      <p:sp>
        <p:nvSpPr>
          <p:cNvPr id="4" name="Slide Number Placeholder 3"/>
          <p:cNvSpPr>
            <a:spLocks noGrp="1"/>
          </p:cNvSpPr>
          <p:nvPr>
            <p:ph type="sldNum" sz="quarter" idx="12"/>
          </p:nvPr>
        </p:nvSpPr>
        <p:spPr/>
        <p:txBody>
          <a:bodyPr/>
          <a:lstStyle/>
          <a:p>
            <a:fld id="{B7DC0D88-84D8-4843-B3BF-C8349F978C16}" type="slidenum">
              <a:rPr lang="en-US" smtClean="0">
                <a:solidFill>
                  <a:prstClr val="black">
                    <a:tint val="75000"/>
                  </a:prstClr>
                </a:solidFill>
              </a:rPr>
              <a:pPr/>
              <a:t>89</a:t>
            </a:fld>
            <a:endParaRPr lang="en-US" dirty="0">
              <a:solidFill>
                <a:prstClr val="black">
                  <a:tint val="75000"/>
                </a:prst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3481" y="1231605"/>
            <a:ext cx="1472045" cy="1600200"/>
          </a:xfrm>
          <a:prstGeom prst="rect">
            <a:avLst/>
          </a:prstGeom>
        </p:spPr>
      </p:pic>
      <p:pic>
        <p:nvPicPr>
          <p:cNvPr id="6" name="Content Placeholder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5526" y="3274828"/>
            <a:ext cx="1739788" cy="1371600"/>
          </a:xfrm>
          <a:prstGeom prst="rect">
            <a:avLst/>
          </a:prstGeom>
        </p:spPr>
      </p:pic>
      <p:pic>
        <p:nvPicPr>
          <p:cNvPr id="7" name="Content Placeholder 5" descr="Logo Here"/>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439217"/>
            <a:ext cx="3152775" cy="771525"/>
          </a:xfrm>
          <a:prstGeom prst="rect">
            <a:avLst/>
          </a:prstGeom>
          <a:noFill/>
          <a:ln>
            <a:noFill/>
          </a:ln>
        </p:spPr>
      </p:pic>
    </p:spTree>
    <p:extLst>
      <p:ext uri="{BB962C8B-B14F-4D97-AF65-F5344CB8AC3E}">
        <p14:creationId xmlns:p14="http://schemas.microsoft.com/office/powerpoint/2010/main" val="135961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762000"/>
            <a:ext cx="61626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4"/>
          <p:cNvSpPr>
            <a:spLocks noGrp="1"/>
          </p:cNvSpPr>
          <p:nvPr>
            <p:ph type="ctrTitle"/>
          </p:nvPr>
        </p:nvSpPr>
        <p:spPr>
          <a:xfrm>
            <a:off x="685800" y="2514600"/>
            <a:ext cx="6781801" cy="479425"/>
          </a:xfrm>
        </p:spPr>
        <p:txBody>
          <a:bodyPr/>
          <a:lstStyle/>
          <a:p>
            <a:r>
              <a:rPr lang="en-US" dirty="0" smtClean="0">
                <a:latin typeface="Times New Roman" pitchFamily="-107" charset="0"/>
              </a:rPr>
              <a:t>Legislative Process in Florida</a:t>
            </a:r>
          </a:p>
        </p:txBody>
      </p:sp>
      <p:sp>
        <p:nvSpPr>
          <p:cNvPr id="6" name="Subtitle 5"/>
          <p:cNvSpPr>
            <a:spLocks noGrp="1"/>
          </p:cNvSpPr>
          <p:nvPr>
            <p:ph type="subTitle" idx="1"/>
          </p:nvPr>
        </p:nvSpPr>
        <p:spPr/>
        <p:txBody>
          <a:bodyPr>
            <a:normAutofit/>
          </a:bodyPr>
          <a:lstStyle/>
          <a:p>
            <a:endParaRPr lang="en-US" dirty="0" smtClean="0">
              <a:solidFill>
                <a:srgbClr val="898989"/>
              </a:solidFill>
              <a:latin typeface="Times New Roman" pitchFamily="-107"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4979</TotalTime>
  <Words>4186</Words>
  <Application>Microsoft Office PowerPoint</Application>
  <PresentationFormat>On-screen Show (4:3)</PresentationFormat>
  <Paragraphs>1430</Paragraphs>
  <Slides>89</Slides>
  <Notes>87</Notes>
  <HiddenSlides>0</HiddenSlides>
  <MMClips>0</MMClips>
  <ScaleCrop>false</ScaleCrop>
  <HeadingPairs>
    <vt:vector size="4" baseType="variant">
      <vt:variant>
        <vt:lpstr>Theme</vt:lpstr>
      </vt:variant>
      <vt:variant>
        <vt:i4>5</vt:i4>
      </vt:variant>
      <vt:variant>
        <vt:lpstr>Slide Titles</vt:lpstr>
      </vt:variant>
      <vt:variant>
        <vt:i4>89</vt:i4>
      </vt:variant>
    </vt:vector>
  </HeadingPairs>
  <TitlesOfParts>
    <vt:vector size="94" baseType="lpstr">
      <vt:lpstr>Office Theme</vt:lpstr>
      <vt:lpstr>1_Office Theme</vt:lpstr>
      <vt:lpstr>2_Office Theme</vt:lpstr>
      <vt:lpstr>3_Office Theme</vt:lpstr>
      <vt:lpstr>4_Office Theme</vt:lpstr>
      <vt:lpstr>Developing A State Legislative Strategy for Asset Building: The Case of Florida</vt:lpstr>
      <vt:lpstr>Webinar Collaborators</vt:lpstr>
      <vt:lpstr>Featured Speakers</vt:lpstr>
      <vt:lpstr>Featured Speaker</vt:lpstr>
      <vt:lpstr>Purpose of Webinar</vt:lpstr>
      <vt:lpstr>Guiding Questions for Legislative Analyses</vt:lpstr>
      <vt:lpstr>Outline of Presentation</vt:lpstr>
      <vt:lpstr>Policy Priorities of RAISE Florida Network</vt:lpstr>
      <vt:lpstr>Legislative Process in Florida</vt:lpstr>
      <vt:lpstr>Florida State Government</vt:lpstr>
      <vt:lpstr>Florida’s Legislative Branch</vt:lpstr>
      <vt:lpstr>Legislative Committee Structure</vt:lpstr>
      <vt:lpstr>How A Bill Becomes A Law:  The Legislature</vt:lpstr>
      <vt:lpstr>How A Bill Becomes a Law:  The State Governor</vt:lpstr>
      <vt:lpstr>How to Identify Legislative Champions</vt:lpstr>
      <vt:lpstr>Step One</vt:lpstr>
      <vt:lpstr>Step Two</vt:lpstr>
      <vt:lpstr>Step Three</vt:lpstr>
      <vt:lpstr>RFN Policy Priority: IDA Funding</vt:lpstr>
      <vt:lpstr>IDA Funding: Relevant Committees</vt:lpstr>
      <vt:lpstr>IDA Funding: Relevant House Committee (Economic Affairs)</vt:lpstr>
      <vt:lpstr>IDA Funding: House Committee (EA) Members From Districts with Sizable Black Populations</vt:lpstr>
      <vt:lpstr>IDA Funding: House Committee (EA) Members From Districts with Sizable Latino Populations</vt:lpstr>
      <vt:lpstr>IDA Funding: House Committee (EA) Members and Relevant Caucuses</vt:lpstr>
      <vt:lpstr>IDA Funding: House Committee Members (EA) and Sponsored Legislation</vt:lpstr>
      <vt:lpstr>IDA Funding: Potential Champion (House EA)</vt:lpstr>
      <vt:lpstr>IDA Funding: Potential Champion (House EA)</vt:lpstr>
      <vt:lpstr>IDA Funding: Potential Champion (House EA) </vt:lpstr>
      <vt:lpstr>IDA Funding: Potential Champion (House EA)</vt:lpstr>
      <vt:lpstr>IDA Funding: Potential Champion (House EA)</vt:lpstr>
      <vt:lpstr>IDA Funding: Potential Champion (House EA)</vt:lpstr>
      <vt:lpstr>IDA Funding: Potential Champion (House EA)</vt:lpstr>
      <vt:lpstr>IDA Funding: Potential Champion (House EA)</vt:lpstr>
      <vt:lpstr>IDA Funding: Relevant Committees</vt:lpstr>
      <vt:lpstr>IDA Funding: Relevant House Committee  (Health and Human Services)</vt:lpstr>
      <vt:lpstr>IDA Funding: House Committee Members (HHS) From Districts with Sizable Black Populations</vt:lpstr>
      <vt:lpstr>IDA Funding: House Committee Members (HHS) From Districts with Sizable Latino Populations</vt:lpstr>
      <vt:lpstr>IDA Funding: House Committee Members (HHS) and Relevant Caucuses</vt:lpstr>
      <vt:lpstr>IDA Funding: House Committee Members (HHS) and Sponsored Legislation</vt:lpstr>
      <vt:lpstr>IDA Funding: Potential Champion (House HHS) </vt:lpstr>
      <vt:lpstr>IDA Funding: Potential Champion (House HHS)  </vt:lpstr>
      <vt:lpstr>IDA Funding: Potential Champion (House HHS) </vt:lpstr>
      <vt:lpstr>IDA Funding: Potential Champion (House HHS) </vt:lpstr>
      <vt:lpstr>IDA Funding: Potential Champion (House HHS)  </vt:lpstr>
      <vt:lpstr>IDA Funding: Relevant Committees</vt:lpstr>
      <vt:lpstr>IDA Funding: Relevant Senate Committee (Commerce and Tourism)</vt:lpstr>
      <vt:lpstr>IDA Funding: Senate Committee Members (CT) From Districts with Sizable Black Populations</vt:lpstr>
      <vt:lpstr>IDA Funding: Senate Committee Members (CT) From Districts with Sizable Latino Populations</vt:lpstr>
      <vt:lpstr>IDA Funding: Senate Committee Members (CT) and Relevant Caucus</vt:lpstr>
      <vt:lpstr>IDA Funding: Senate Committee Members (CT) and Sponsored Legislation</vt:lpstr>
      <vt:lpstr>IDA Funding: Potential Champion (Senate CT)</vt:lpstr>
      <vt:lpstr>IDA Funding: Potential Champion (Senate CT)</vt:lpstr>
      <vt:lpstr>IDA Funding: Potential Champion (Senate CT)</vt:lpstr>
      <vt:lpstr>IDA Funding: Potential Champion (Senate CT)</vt:lpstr>
      <vt:lpstr>IDA Funding: Potential Champion (Senate CT)</vt:lpstr>
      <vt:lpstr>RFN Policy Priority:  Predatory Lending Protection</vt:lpstr>
      <vt:lpstr>Predatory Lending Protection: Relevant Committees</vt:lpstr>
      <vt:lpstr>Predatory Lending Protection (PLP): Relevant House Committee (Regulatory Affairs)</vt:lpstr>
      <vt:lpstr>PLP: House Committee Members (RA) Representing High Foreclosure Districts</vt:lpstr>
      <vt:lpstr>PLP: House Committee Members (RA) From Districts with Sizable Black Populations</vt:lpstr>
      <vt:lpstr>PLP: House Committee Members (RA) From Districts with Sizable Latino Populations</vt:lpstr>
      <vt:lpstr>PLP: House Committee Members (RA) and Relevant Caucuses</vt:lpstr>
      <vt:lpstr>PLP: House Committee Members (RA) and Sponsored Legislation</vt:lpstr>
      <vt:lpstr>Predatory Lending Protection: Potential Champion (House RA)</vt:lpstr>
      <vt:lpstr>Predatory Lending Protection: Potential Champion (House RA)</vt:lpstr>
      <vt:lpstr>Predatory Lending Protection: Potential Champion (House RA)</vt:lpstr>
      <vt:lpstr>Predatory Lending Protection: Potential Champion (House RA)</vt:lpstr>
      <vt:lpstr>Predatory Lending Protection: Potential Champion (House RA)</vt:lpstr>
      <vt:lpstr>Predatory Lending Protection: Relevant Committees</vt:lpstr>
      <vt:lpstr>Predatory Lending Protection: Relevant Senate Committee (Banking and Insurance)</vt:lpstr>
      <vt:lpstr>PLP: Senate Committee Members (BI) Representing High Foreclosure Districts</vt:lpstr>
      <vt:lpstr>PLP: Senate Committee Members (BI) From Districts with Sizable Black Populations</vt:lpstr>
      <vt:lpstr>PLP: Senate Committee Members (BI) From Districts with Sizable Latino Populations</vt:lpstr>
      <vt:lpstr>PLP: Senate Committee Members (BI) and Relevant Caucus</vt:lpstr>
      <vt:lpstr>PLP: Senate Committee Members (BI) and Sponsored Legislation</vt:lpstr>
      <vt:lpstr>Predatory Lending Protection: Potential Champion (Senate (BI) </vt:lpstr>
      <vt:lpstr>Predatory Lending Protection: Potential Champion (Senate (BI) </vt:lpstr>
      <vt:lpstr>How to Work with Legislators </vt:lpstr>
      <vt:lpstr>Five Rules for Influencing Legislators</vt:lpstr>
      <vt:lpstr>Florida Foreclosure Fight</vt:lpstr>
      <vt:lpstr> FORECLOSURE QUICK FACTS </vt:lpstr>
      <vt:lpstr>PowerPoint Presentation</vt:lpstr>
      <vt:lpstr>    </vt:lpstr>
      <vt:lpstr>Media – Getting Our Story Out</vt:lpstr>
      <vt:lpstr>OP ED</vt:lpstr>
      <vt:lpstr>Passing/Defeating A Bill</vt:lpstr>
      <vt:lpstr>Good News!</vt:lpstr>
      <vt:lpstr>Questions &amp; Answers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wleigh</dc:creator>
  <cp:lastModifiedBy>Morgan McLeod</cp:lastModifiedBy>
  <cp:revision>302</cp:revision>
  <cp:lastPrinted>2013-02-14T14:10:17Z</cp:lastPrinted>
  <dcterms:created xsi:type="dcterms:W3CDTF">2013-02-07T04:19:16Z</dcterms:created>
  <dcterms:modified xsi:type="dcterms:W3CDTF">2014-06-20T19:10:25Z</dcterms:modified>
</cp:coreProperties>
</file>