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308" r:id="rId2"/>
    <p:sldId id="314" r:id="rId3"/>
    <p:sldId id="311" r:id="rId4"/>
    <p:sldId id="312" r:id="rId5"/>
    <p:sldId id="313" r:id="rId6"/>
    <p:sldId id="276" r:id="rId7"/>
    <p:sldId id="273" r:id="rId8"/>
    <p:sldId id="309" r:id="rId9"/>
    <p:sldId id="258" r:id="rId10"/>
    <p:sldId id="262" r:id="rId11"/>
    <p:sldId id="263" r:id="rId12"/>
    <p:sldId id="264" r:id="rId13"/>
    <p:sldId id="265" r:id="rId14"/>
    <p:sldId id="266" r:id="rId15"/>
    <p:sldId id="278" r:id="rId16"/>
    <p:sldId id="315" r:id="rId17"/>
    <p:sldId id="328" r:id="rId18"/>
    <p:sldId id="332" r:id="rId19"/>
    <p:sldId id="333" r:id="rId20"/>
    <p:sldId id="329" r:id="rId21"/>
    <p:sldId id="318" r:id="rId22"/>
    <p:sldId id="319" r:id="rId23"/>
    <p:sldId id="320" r:id="rId24"/>
    <p:sldId id="321" r:id="rId25"/>
    <p:sldId id="322" r:id="rId26"/>
    <p:sldId id="323" r:id="rId27"/>
    <p:sldId id="324" r:id="rId28"/>
    <p:sldId id="325" r:id="rId29"/>
    <p:sldId id="330" r:id="rId30"/>
    <p:sldId id="326" r:id="rId31"/>
    <p:sldId id="331" r:id="rId32"/>
    <p:sldId id="327" r:id="rId33"/>
    <p:sldId id="341" r:id="rId34"/>
    <p:sldId id="268" r:id="rId35"/>
    <p:sldId id="269" r:id="rId36"/>
    <p:sldId id="342" r:id="rId37"/>
    <p:sldId id="270" r:id="rId38"/>
    <p:sldId id="271" r:id="rId39"/>
    <p:sldId id="279" r:id="rId40"/>
    <p:sldId id="296" r:id="rId41"/>
    <p:sldId id="334" r:id="rId42"/>
    <p:sldId id="297" r:id="rId43"/>
    <p:sldId id="298" r:id="rId44"/>
    <p:sldId id="299" r:id="rId45"/>
    <p:sldId id="335" r:id="rId46"/>
    <p:sldId id="300" r:id="rId47"/>
    <p:sldId id="301" r:id="rId48"/>
    <p:sldId id="302" r:id="rId49"/>
    <p:sldId id="303" r:id="rId50"/>
    <p:sldId id="304" r:id="rId51"/>
    <p:sldId id="339" r:id="rId52"/>
    <p:sldId id="336" r:id="rId53"/>
    <p:sldId id="306" r:id="rId54"/>
    <p:sldId id="337" r:id="rId55"/>
    <p:sldId id="305" r:id="rId56"/>
    <p:sldId id="338" r:id="rId5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812D7B-5285-43B8-8EAE-3217E00A62A5}" type="datetimeFigureOut">
              <a:rPr lang="en-US" smtClean="0"/>
              <a:t>6/23/2014</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04CE9022-E2D2-4432-AB32-23E76CA4F873}" type="slidenum">
              <a:rPr lang="en-US" smtClean="0"/>
              <a:t>‹#›</a:t>
            </a:fld>
            <a:endParaRPr lang="en-US" dirty="0"/>
          </a:p>
        </p:txBody>
      </p:sp>
    </p:spTree>
    <p:extLst>
      <p:ext uri="{BB962C8B-B14F-4D97-AF65-F5344CB8AC3E}">
        <p14:creationId xmlns:p14="http://schemas.microsoft.com/office/powerpoint/2010/main" val="1977713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Times New Roman" panose="02020603050405020304" pitchFamily="18" charset="0"/>
              </a:defRPr>
            </a:lvl1pPr>
          </a:lstStyle>
          <a:p>
            <a:fld id="{4BFB3DF9-3AD1-401C-ADEE-77CB3520E721}" type="datetimeFigureOut">
              <a:rPr lang="en-US" smtClean="0"/>
              <a:pPr/>
              <a:t>6/23/2014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atin typeface="Times New Roman" panose="02020603050405020304" pitchFamily="18" charset="0"/>
              </a:defRPr>
            </a:lvl1pPr>
          </a:lstStyle>
          <a:p>
            <a:fld id="{435EC33A-8FFF-43AD-B985-84405DC432BC}" type="slidenum">
              <a:rPr lang="en-US" smtClean="0"/>
              <a:pPr/>
              <a:t>‹#›</a:t>
            </a:fld>
            <a:endParaRPr lang="en-US" dirty="0"/>
          </a:p>
        </p:txBody>
      </p:sp>
    </p:spTree>
    <p:extLst>
      <p:ext uri="{BB962C8B-B14F-4D97-AF65-F5344CB8AC3E}">
        <p14:creationId xmlns:p14="http://schemas.microsoft.com/office/powerpoint/2010/main" val="260133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862" indent="-285716" eaLnBrk="0" hangingPunct="0">
              <a:defRPr>
                <a:solidFill>
                  <a:schemeClr val="tx1"/>
                </a:solidFill>
                <a:latin typeface="Calibri" pitchFamily="34" charset="0"/>
              </a:defRPr>
            </a:lvl2pPr>
            <a:lvl3pPr marL="1142865" indent="-228573" eaLnBrk="0" hangingPunct="0">
              <a:defRPr>
                <a:solidFill>
                  <a:schemeClr val="tx1"/>
                </a:solidFill>
                <a:latin typeface="Calibri" pitchFamily="34" charset="0"/>
              </a:defRPr>
            </a:lvl3pPr>
            <a:lvl4pPr marL="1600011" indent="-228573" eaLnBrk="0" hangingPunct="0">
              <a:defRPr>
                <a:solidFill>
                  <a:schemeClr val="tx1"/>
                </a:solidFill>
                <a:latin typeface="Calibri" pitchFamily="34" charset="0"/>
              </a:defRPr>
            </a:lvl4pPr>
            <a:lvl5pPr marL="2057157" indent="-228573" eaLnBrk="0" hangingPunct="0">
              <a:defRPr>
                <a:solidFill>
                  <a:schemeClr val="tx1"/>
                </a:solidFill>
                <a:latin typeface="Calibri" pitchFamily="34" charset="0"/>
              </a:defRPr>
            </a:lvl5pPr>
            <a:lvl6pPr marL="2514303" indent="-228573" eaLnBrk="0" fontAlgn="base" hangingPunct="0">
              <a:spcBef>
                <a:spcPct val="0"/>
              </a:spcBef>
              <a:spcAft>
                <a:spcPct val="0"/>
              </a:spcAft>
              <a:defRPr>
                <a:solidFill>
                  <a:schemeClr val="tx1"/>
                </a:solidFill>
                <a:latin typeface="Calibri" pitchFamily="34" charset="0"/>
              </a:defRPr>
            </a:lvl6pPr>
            <a:lvl7pPr marL="2971448" indent="-228573" eaLnBrk="0" fontAlgn="base" hangingPunct="0">
              <a:spcBef>
                <a:spcPct val="0"/>
              </a:spcBef>
              <a:spcAft>
                <a:spcPct val="0"/>
              </a:spcAft>
              <a:defRPr>
                <a:solidFill>
                  <a:schemeClr val="tx1"/>
                </a:solidFill>
                <a:latin typeface="Calibri" pitchFamily="34" charset="0"/>
              </a:defRPr>
            </a:lvl7pPr>
            <a:lvl8pPr marL="3428594" indent="-228573" eaLnBrk="0" fontAlgn="base" hangingPunct="0">
              <a:spcBef>
                <a:spcPct val="0"/>
              </a:spcBef>
              <a:spcAft>
                <a:spcPct val="0"/>
              </a:spcAft>
              <a:defRPr>
                <a:solidFill>
                  <a:schemeClr val="tx1"/>
                </a:solidFill>
                <a:latin typeface="Calibri" pitchFamily="34" charset="0"/>
              </a:defRPr>
            </a:lvl8pPr>
            <a:lvl9pPr marL="3885741" indent="-228573"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DB73D85-BE66-4085-B37A-A2B5FC72CE78}" type="slidenum">
              <a:rPr lang="en-US" altLang="en-US" smtClean="0">
                <a:latin typeface="Times New Roman" panose="02020603050405020304" pitchFamily="18" charset="0"/>
              </a:rPr>
              <a:pPr eaLnBrk="1" fontAlgn="base" hangingPunct="1">
                <a:spcBef>
                  <a:spcPct val="0"/>
                </a:spcBef>
                <a:spcAft>
                  <a:spcPct val="0"/>
                </a:spcAft>
              </a:pPr>
              <a:t>1</a:t>
            </a:fld>
            <a:endParaRPr lang="en-US" altLang="en-US" dirty="0" smtClean="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3359" indent="-37466260">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099" fontAlgn="base">
              <a:spcBef>
                <a:spcPct val="0"/>
              </a:spcBef>
              <a:spcAft>
                <a:spcPct val="0"/>
              </a:spcAft>
              <a:defRPr>
                <a:solidFill>
                  <a:schemeClr val="tx1"/>
                </a:solidFill>
                <a:latin typeface="Calibri" pitchFamily="-107" charset="0"/>
                <a:ea typeface="ＭＳ Ｐゴシック" pitchFamily="-107" charset="-128"/>
              </a:defRPr>
            </a:lvl6pPr>
            <a:lvl7pPr marL="914198" fontAlgn="base">
              <a:spcBef>
                <a:spcPct val="0"/>
              </a:spcBef>
              <a:spcAft>
                <a:spcPct val="0"/>
              </a:spcAft>
              <a:defRPr>
                <a:solidFill>
                  <a:schemeClr val="tx1"/>
                </a:solidFill>
                <a:latin typeface="Calibri" pitchFamily="-107" charset="0"/>
                <a:ea typeface="ＭＳ Ｐゴシック" pitchFamily="-107" charset="-128"/>
              </a:defRPr>
            </a:lvl7pPr>
            <a:lvl8pPr marL="1371297" fontAlgn="base">
              <a:spcBef>
                <a:spcPct val="0"/>
              </a:spcBef>
              <a:spcAft>
                <a:spcPct val="0"/>
              </a:spcAft>
              <a:defRPr>
                <a:solidFill>
                  <a:schemeClr val="tx1"/>
                </a:solidFill>
                <a:latin typeface="Calibri" pitchFamily="-107" charset="0"/>
                <a:ea typeface="ＭＳ Ｐゴシック" pitchFamily="-107" charset="-128"/>
              </a:defRPr>
            </a:lvl8pPr>
            <a:lvl9pPr marL="1828397" fontAlgn="base">
              <a:spcBef>
                <a:spcPct val="0"/>
              </a:spcBef>
              <a:spcAft>
                <a:spcPct val="0"/>
              </a:spcAft>
              <a:defRPr>
                <a:solidFill>
                  <a:schemeClr val="tx1"/>
                </a:solidFill>
                <a:latin typeface="Calibri" pitchFamily="-107" charset="0"/>
                <a:ea typeface="ＭＳ Ｐゴシック" pitchFamily="-107" charset="-128"/>
              </a:defRPr>
            </a:lvl9pPr>
          </a:lstStyle>
          <a:p>
            <a:fld id="{E61648E2-BD40-47DE-A0D5-AB326E320C6F}" type="slidenum">
              <a:rPr lang="en-US">
                <a:latin typeface="Times New Roman" panose="02020603050405020304" pitchFamily="18" charset="0"/>
              </a:rPr>
              <a:pPr/>
              <a:t>11</a:t>
            </a:fld>
            <a:endParaRPr lang="en-US"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3359" indent="-37466260">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099" fontAlgn="base">
              <a:spcBef>
                <a:spcPct val="0"/>
              </a:spcBef>
              <a:spcAft>
                <a:spcPct val="0"/>
              </a:spcAft>
              <a:defRPr>
                <a:solidFill>
                  <a:schemeClr val="tx1"/>
                </a:solidFill>
                <a:latin typeface="Calibri" pitchFamily="-107" charset="0"/>
                <a:ea typeface="ＭＳ Ｐゴシック" pitchFamily="-107" charset="-128"/>
              </a:defRPr>
            </a:lvl6pPr>
            <a:lvl7pPr marL="914198" fontAlgn="base">
              <a:spcBef>
                <a:spcPct val="0"/>
              </a:spcBef>
              <a:spcAft>
                <a:spcPct val="0"/>
              </a:spcAft>
              <a:defRPr>
                <a:solidFill>
                  <a:schemeClr val="tx1"/>
                </a:solidFill>
                <a:latin typeface="Calibri" pitchFamily="-107" charset="0"/>
                <a:ea typeface="ＭＳ Ｐゴシック" pitchFamily="-107" charset="-128"/>
              </a:defRPr>
            </a:lvl7pPr>
            <a:lvl8pPr marL="1371297" fontAlgn="base">
              <a:spcBef>
                <a:spcPct val="0"/>
              </a:spcBef>
              <a:spcAft>
                <a:spcPct val="0"/>
              </a:spcAft>
              <a:defRPr>
                <a:solidFill>
                  <a:schemeClr val="tx1"/>
                </a:solidFill>
                <a:latin typeface="Calibri" pitchFamily="-107" charset="0"/>
                <a:ea typeface="ＭＳ Ｐゴシック" pitchFamily="-107" charset="-128"/>
              </a:defRPr>
            </a:lvl8pPr>
            <a:lvl9pPr marL="1828397" fontAlgn="base">
              <a:spcBef>
                <a:spcPct val="0"/>
              </a:spcBef>
              <a:spcAft>
                <a:spcPct val="0"/>
              </a:spcAft>
              <a:defRPr>
                <a:solidFill>
                  <a:schemeClr val="tx1"/>
                </a:solidFill>
                <a:latin typeface="Calibri" pitchFamily="-107" charset="0"/>
                <a:ea typeface="ＭＳ Ｐゴシック" pitchFamily="-107" charset="-128"/>
              </a:defRPr>
            </a:lvl9pPr>
          </a:lstStyle>
          <a:p>
            <a:fld id="{E61648E2-BD40-47DE-A0D5-AB326E320C6F}" type="slidenum">
              <a:rPr lang="en-US">
                <a:latin typeface="Times New Roman" panose="02020603050405020304" pitchFamily="18" charset="0"/>
              </a:rPr>
              <a:pPr/>
              <a:t>12</a:t>
            </a:fld>
            <a:endParaRPr lang="en-US" dirty="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3359" indent="-37466260">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099" fontAlgn="base">
              <a:spcBef>
                <a:spcPct val="0"/>
              </a:spcBef>
              <a:spcAft>
                <a:spcPct val="0"/>
              </a:spcAft>
              <a:defRPr>
                <a:solidFill>
                  <a:schemeClr val="tx1"/>
                </a:solidFill>
                <a:latin typeface="Calibri" pitchFamily="-107" charset="0"/>
                <a:ea typeface="ＭＳ Ｐゴシック" pitchFamily="-107" charset="-128"/>
              </a:defRPr>
            </a:lvl6pPr>
            <a:lvl7pPr marL="914198" fontAlgn="base">
              <a:spcBef>
                <a:spcPct val="0"/>
              </a:spcBef>
              <a:spcAft>
                <a:spcPct val="0"/>
              </a:spcAft>
              <a:defRPr>
                <a:solidFill>
                  <a:schemeClr val="tx1"/>
                </a:solidFill>
                <a:latin typeface="Calibri" pitchFamily="-107" charset="0"/>
                <a:ea typeface="ＭＳ Ｐゴシック" pitchFamily="-107" charset="-128"/>
              </a:defRPr>
            </a:lvl7pPr>
            <a:lvl8pPr marL="1371297" fontAlgn="base">
              <a:spcBef>
                <a:spcPct val="0"/>
              </a:spcBef>
              <a:spcAft>
                <a:spcPct val="0"/>
              </a:spcAft>
              <a:defRPr>
                <a:solidFill>
                  <a:schemeClr val="tx1"/>
                </a:solidFill>
                <a:latin typeface="Calibri" pitchFamily="-107" charset="0"/>
                <a:ea typeface="ＭＳ Ｐゴシック" pitchFamily="-107" charset="-128"/>
              </a:defRPr>
            </a:lvl8pPr>
            <a:lvl9pPr marL="1828397" fontAlgn="base">
              <a:spcBef>
                <a:spcPct val="0"/>
              </a:spcBef>
              <a:spcAft>
                <a:spcPct val="0"/>
              </a:spcAft>
              <a:defRPr>
                <a:solidFill>
                  <a:schemeClr val="tx1"/>
                </a:solidFill>
                <a:latin typeface="Calibri" pitchFamily="-107" charset="0"/>
                <a:ea typeface="ＭＳ Ｐゴシック" pitchFamily="-107" charset="-128"/>
              </a:defRPr>
            </a:lvl9pPr>
          </a:lstStyle>
          <a:p>
            <a:fld id="{E61648E2-BD40-47DE-A0D5-AB326E320C6F}" type="slidenum">
              <a:rPr lang="en-US">
                <a:latin typeface="Times New Roman" panose="02020603050405020304" pitchFamily="18" charset="0"/>
              </a:rPr>
              <a:pPr/>
              <a:t>13</a:t>
            </a:fld>
            <a:endParaRPr lang="en-US"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3359" indent="-37466260">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099" fontAlgn="base">
              <a:spcBef>
                <a:spcPct val="0"/>
              </a:spcBef>
              <a:spcAft>
                <a:spcPct val="0"/>
              </a:spcAft>
              <a:defRPr>
                <a:solidFill>
                  <a:schemeClr val="tx1"/>
                </a:solidFill>
                <a:latin typeface="Calibri" pitchFamily="-107" charset="0"/>
                <a:ea typeface="ＭＳ Ｐゴシック" pitchFamily="-107" charset="-128"/>
              </a:defRPr>
            </a:lvl6pPr>
            <a:lvl7pPr marL="914198" fontAlgn="base">
              <a:spcBef>
                <a:spcPct val="0"/>
              </a:spcBef>
              <a:spcAft>
                <a:spcPct val="0"/>
              </a:spcAft>
              <a:defRPr>
                <a:solidFill>
                  <a:schemeClr val="tx1"/>
                </a:solidFill>
                <a:latin typeface="Calibri" pitchFamily="-107" charset="0"/>
                <a:ea typeface="ＭＳ Ｐゴシック" pitchFamily="-107" charset="-128"/>
              </a:defRPr>
            </a:lvl7pPr>
            <a:lvl8pPr marL="1371297" fontAlgn="base">
              <a:spcBef>
                <a:spcPct val="0"/>
              </a:spcBef>
              <a:spcAft>
                <a:spcPct val="0"/>
              </a:spcAft>
              <a:defRPr>
                <a:solidFill>
                  <a:schemeClr val="tx1"/>
                </a:solidFill>
                <a:latin typeface="Calibri" pitchFamily="-107" charset="0"/>
                <a:ea typeface="ＭＳ Ｐゴシック" pitchFamily="-107" charset="-128"/>
              </a:defRPr>
            </a:lvl8pPr>
            <a:lvl9pPr marL="1828397" fontAlgn="base">
              <a:spcBef>
                <a:spcPct val="0"/>
              </a:spcBef>
              <a:spcAft>
                <a:spcPct val="0"/>
              </a:spcAft>
              <a:defRPr>
                <a:solidFill>
                  <a:schemeClr val="tx1"/>
                </a:solidFill>
                <a:latin typeface="Calibri" pitchFamily="-107" charset="0"/>
                <a:ea typeface="ＭＳ Ｐゴシック" pitchFamily="-107" charset="-128"/>
              </a:defRPr>
            </a:lvl9pPr>
          </a:lstStyle>
          <a:p>
            <a:fld id="{E61648E2-BD40-47DE-A0D5-AB326E320C6F}" type="slidenum">
              <a:rPr lang="en-US">
                <a:latin typeface="Times New Roman" panose="02020603050405020304" pitchFamily="18" charset="0"/>
              </a:rPr>
              <a:pPr/>
              <a:t>14</a:t>
            </a:fld>
            <a:endParaRPr lang="en-US" dirty="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18</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ea typeface="+mn-ea"/>
                <a:cs typeface="+mn-cs"/>
              </a:rPr>
              <a:t>He was first elected as a Democrat and changed his affiliation to Republican in 2008. He served in the MS Senate from 1996 to 2012 and was elected to the House in 2012.  </a:t>
            </a:r>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19</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MRW:</a:t>
            </a:r>
            <a:r>
              <a:rPr lang="en-US" baseline="0" dirty="0" smtClean="0"/>
              <a:t>  The representative’s district has a sizeable African-American population and includes counties with a large portion of people in poverty. Did not identify  legislation introduced by the member that is relevant to asset-building or individual development accounts and the representative is not on an IDA relevant committee. </a:t>
            </a:r>
            <a:endParaRPr lang="en-US" dirty="0" smtClean="0"/>
          </a:p>
        </p:txBody>
      </p:sp>
      <p:sp>
        <p:nvSpPr>
          <p:cNvPr id="4" name="Slide Number Placeholder 3"/>
          <p:cNvSpPr>
            <a:spLocks noGrp="1"/>
          </p:cNvSpPr>
          <p:nvPr>
            <p:ph type="sldNum" sz="quarter" idx="10"/>
          </p:nvPr>
        </p:nvSpPr>
        <p:spPr/>
        <p:txBody>
          <a:bodyPr/>
          <a:lstStyle/>
          <a:p>
            <a:fld id="{8B288634-2C1E-4F18-8650-ADC1C70A3C45}" type="slidenum">
              <a:rPr lang="en-US" smtClean="0"/>
              <a:t>21</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22</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23</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24</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898EED53-1DF8-497D-ABD5-272583B94483}" type="slidenum">
              <a:rPr lang="en-US" altLang="en-US" smtClean="0">
                <a:solidFill>
                  <a:srgbClr val="000000"/>
                </a:solidFill>
                <a:latin typeface="Times New Roman" panose="02020603050405020304" pitchFamily="18" charset="0"/>
                <a:ea typeface="ＭＳ Ｐゴシック" pitchFamily="34" charset="-128"/>
              </a:rPr>
              <a:pPr eaLnBrk="1" fontAlgn="base" hangingPunct="1">
                <a:spcBef>
                  <a:spcPct val="0"/>
                </a:spcBef>
                <a:spcAft>
                  <a:spcPct val="0"/>
                </a:spcAft>
              </a:pPr>
              <a:t>3</a:t>
            </a:fld>
            <a:endParaRPr lang="en-US" altLang="en-US" dirty="0" smtClean="0">
              <a:solidFill>
                <a:srgbClr val="000000"/>
              </a:solidFill>
              <a:latin typeface="Times New Roman" panose="02020603050405020304"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a:t>
            </a:r>
            <a:r>
              <a:rPr lang="en-US" baseline="0" dirty="0" smtClean="0"/>
              <a:t> Dickson i</a:t>
            </a:r>
            <a:r>
              <a:rPr lang="en-US" dirty="0" smtClean="0"/>
              <a:t>ntroduced the IDA bill during the 2013 legislative session</a:t>
            </a:r>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25</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MRW:</a:t>
            </a:r>
            <a:r>
              <a:rPr lang="en-US" baseline="0" dirty="0" smtClean="0"/>
              <a:t>  The representative’s district has a sizeable African-American population and includes counties with a large portion of people in poverty. Did not identify  legislation introduced by the member that is relevant to asset-building or individual development accounts and the representative is not on an IDA relevant committee.</a:t>
            </a:r>
            <a:endParaRPr lang="en-US" dirty="0" smtClean="0"/>
          </a:p>
          <a:p>
            <a:endParaRPr lang="en-US" dirty="0" smtClean="0"/>
          </a:p>
          <a:p>
            <a:r>
              <a:rPr lang="en-US" dirty="0" smtClean="0"/>
              <a:t>Rep was elected a Democrat in 2011 and changed affiliation to Republican in 2012</a:t>
            </a:r>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26</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27</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MRW:</a:t>
            </a:r>
            <a:r>
              <a:rPr lang="en-US" baseline="0" dirty="0" smtClean="0"/>
              <a:t> Did not identify  legislation introduced by the member that is relevant to asset-building or individual development accounts (IDA)</a:t>
            </a:r>
            <a:endParaRPr lang="en-US" dirty="0" smtClean="0"/>
          </a:p>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28</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30</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32</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t>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3359" indent="-37466260">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099" fontAlgn="base">
              <a:spcBef>
                <a:spcPct val="0"/>
              </a:spcBef>
              <a:spcAft>
                <a:spcPct val="0"/>
              </a:spcAft>
              <a:defRPr>
                <a:solidFill>
                  <a:schemeClr val="tx1"/>
                </a:solidFill>
                <a:latin typeface="Calibri" pitchFamily="-107" charset="0"/>
                <a:ea typeface="ＭＳ Ｐゴシック" pitchFamily="-107" charset="-128"/>
              </a:defRPr>
            </a:lvl6pPr>
            <a:lvl7pPr marL="914198" fontAlgn="base">
              <a:spcBef>
                <a:spcPct val="0"/>
              </a:spcBef>
              <a:spcAft>
                <a:spcPct val="0"/>
              </a:spcAft>
              <a:defRPr>
                <a:solidFill>
                  <a:schemeClr val="tx1"/>
                </a:solidFill>
                <a:latin typeface="Calibri" pitchFamily="-107" charset="0"/>
                <a:ea typeface="ＭＳ Ｐゴシック" pitchFamily="-107" charset="-128"/>
              </a:defRPr>
            </a:lvl7pPr>
            <a:lvl8pPr marL="1371297" fontAlgn="base">
              <a:spcBef>
                <a:spcPct val="0"/>
              </a:spcBef>
              <a:spcAft>
                <a:spcPct val="0"/>
              </a:spcAft>
              <a:defRPr>
                <a:solidFill>
                  <a:schemeClr val="tx1"/>
                </a:solidFill>
                <a:latin typeface="Calibri" pitchFamily="-107" charset="0"/>
                <a:ea typeface="ＭＳ Ｐゴシック" pitchFamily="-107" charset="-128"/>
              </a:defRPr>
            </a:lvl8pPr>
            <a:lvl9pPr marL="1828397" fontAlgn="base">
              <a:spcBef>
                <a:spcPct val="0"/>
              </a:spcBef>
              <a:spcAft>
                <a:spcPct val="0"/>
              </a:spcAft>
              <a:defRPr>
                <a:solidFill>
                  <a:schemeClr val="tx1"/>
                </a:solidFill>
                <a:latin typeface="Calibri" pitchFamily="-107" charset="0"/>
                <a:ea typeface="ＭＳ Ｐゴシック" pitchFamily="-107" charset="-128"/>
              </a:defRPr>
            </a:lvl9pPr>
          </a:lstStyle>
          <a:p>
            <a:fld id="{96287E11-C58D-45FD-A3C9-0690920CDF2E}" type="slidenum">
              <a:rPr lang="en-US">
                <a:latin typeface="Times New Roman" panose="02020603050405020304" pitchFamily="18" charset="0"/>
              </a:rPr>
              <a:pPr/>
              <a:t>33</a:t>
            </a:fld>
            <a:endParaRPr lang="en-US" dirty="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3359" indent="-37466260">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099" fontAlgn="base">
              <a:spcBef>
                <a:spcPct val="0"/>
              </a:spcBef>
              <a:spcAft>
                <a:spcPct val="0"/>
              </a:spcAft>
              <a:defRPr>
                <a:solidFill>
                  <a:schemeClr val="tx1"/>
                </a:solidFill>
                <a:latin typeface="Calibri" pitchFamily="-107" charset="0"/>
                <a:ea typeface="ＭＳ Ｐゴシック" pitchFamily="-107" charset="-128"/>
              </a:defRPr>
            </a:lvl6pPr>
            <a:lvl7pPr marL="914198" fontAlgn="base">
              <a:spcBef>
                <a:spcPct val="0"/>
              </a:spcBef>
              <a:spcAft>
                <a:spcPct val="0"/>
              </a:spcAft>
              <a:defRPr>
                <a:solidFill>
                  <a:schemeClr val="tx1"/>
                </a:solidFill>
                <a:latin typeface="Calibri" pitchFamily="-107" charset="0"/>
                <a:ea typeface="ＭＳ Ｐゴシック" pitchFamily="-107" charset="-128"/>
              </a:defRPr>
            </a:lvl7pPr>
            <a:lvl8pPr marL="1371297" fontAlgn="base">
              <a:spcBef>
                <a:spcPct val="0"/>
              </a:spcBef>
              <a:spcAft>
                <a:spcPct val="0"/>
              </a:spcAft>
              <a:defRPr>
                <a:solidFill>
                  <a:schemeClr val="tx1"/>
                </a:solidFill>
                <a:latin typeface="Calibri" pitchFamily="-107" charset="0"/>
                <a:ea typeface="ＭＳ Ｐゴシック" pitchFamily="-107" charset="-128"/>
              </a:defRPr>
            </a:lvl8pPr>
            <a:lvl9pPr marL="1828397" fontAlgn="base">
              <a:spcBef>
                <a:spcPct val="0"/>
              </a:spcBef>
              <a:spcAft>
                <a:spcPct val="0"/>
              </a:spcAft>
              <a:defRPr>
                <a:solidFill>
                  <a:schemeClr val="tx1"/>
                </a:solidFill>
                <a:latin typeface="Calibri" pitchFamily="-107" charset="0"/>
                <a:ea typeface="ＭＳ Ｐゴシック" pitchFamily="-107" charset="-128"/>
              </a:defRPr>
            </a:lvl9pPr>
          </a:lstStyle>
          <a:p>
            <a:fld id="{E61648E2-BD40-47DE-A0D5-AB326E320C6F}" type="slidenum">
              <a:rPr lang="en-US">
                <a:latin typeface="Times New Roman" panose="02020603050405020304" pitchFamily="18" charset="0"/>
              </a:rPr>
              <a:pPr/>
              <a:t>34</a:t>
            </a:fld>
            <a:endParaRPr lang="en-US" dirty="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3359" indent="-37466260">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099" fontAlgn="base">
              <a:spcBef>
                <a:spcPct val="0"/>
              </a:spcBef>
              <a:spcAft>
                <a:spcPct val="0"/>
              </a:spcAft>
              <a:defRPr>
                <a:solidFill>
                  <a:schemeClr val="tx1"/>
                </a:solidFill>
                <a:latin typeface="Calibri" pitchFamily="-107" charset="0"/>
                <a:ea typeface="ＭＳ Ｐゴシック" pitchFamily="-107" charset="-128"/>
              </a:defRPr>
            </a:lvl6pPr>
            <a:lvl7pPr marL="914198" fontAlgn="base">
              <a:spcBef>
                <a:spcPct val="0"/>
              </a:spcBef>
              <a:spcAft>
                <a:spcPct val="0"/>
              </a:spcAft>
              <a:defRPr>
                <a:solidFill>
                  <a:schemeClr val="tx1"/>
                </a:solidFill>
                <a:latin typeface="Calibri" pitchFamily="-107" charset="0"/>
                <a:ea typeface="ＭＳ Ｐゴシック" pitchFamily="-107" charset="-128"/>
              </a:defRPr>
            </a:lvl7pPr>
            <a:lvl8pPr marL="1371297" fontAlgn="base">
              <a:spcBef>
                <a:spcPct val="0"/>
              </a:spcBef>
              <a:spcAft>
                <a:spcPct val="0"/>
              </a:spcAft>
              <a:defRPr>
                <a:solidFill>
                  <a:schemeClr val="tx1"/>
                </a:solidFill>
                <a:latin typeface="Calibri" pitchFamily="-107" charset="0"/>
                <a:ea typeface="ＭＳ Ｐゴシック" pitchFamily="-107" charset="-128"/>
              </a:defRPr>
            </a:lvl8pPr>
            <a:lvl9pPr marL="1828397" fontAlgn="base">
              <a:spcBef>
                <a:spcPct val="0"/>
              </a:spcBef>
              <a:spcAft>
                <a:spcPct val="0"/>
              </a:spcAft>
              <a:defRPr>
                <a:solidFill>
                  <a:schemeClr val="tx1"/>
                </a:solidFill>
                <a:latin typeface="Calibri" pitchFamily="-107" charset="0"/>
                <a:ea typeface="ＭＳ Ｐゴシック" pitchFamily="-107" charset="-128"/>
              </a:defRPr>
            </a:lvl9pPr>
          </a:lstStyle>
          <a:p>
            <a:fld id="{E61648E2-BD40-47DE-A0D5-AB326E320C6F}" type="slidenum">
              <a:rPr lang="en-US">
                <a:latin typeface="Times New Roman" panose="02020603050405020304" pitchFamily="18" charset="0"/>
              </a:rPr>
              <a:pPr/>
              <a:t>35</a:t>
            </a:fld>
            <a:endParaRPr lang="en-US" dirty="0">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3359" indent="-37466260">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099" fontAlgn="base">
              <a:spcBef>
                <a:spcPct val="0"/>
              </a:spcBef>
              <a:spcAft>
                <a:spcPct val="0"/>
              </a:spcAft>
              <a:defRPr>
                <a:solidFill>
                  <a:schemeClr val="tx1"/>
                </a:solidFill>
                <a:latin typeface="Calibri" pitchFamily="-107" charset="0"/>
                <a:ea typeface="ＭＳ Ｐゴシック" pitchFamily="-107" charset="-128"/>
              </a:defRPr>
            </a:lvl6pPr>
            <a:lvl7pPr marL="914198" fontAlgn="base">
              <a:spcBef>
                <a:spcPct val="0"/>
              </a:spcBef>
              <a:spcAft>
                <a:spcPct val="0"/>
              </a:spcAft>
              <a:defRPr>
                <a:solidFill>
                  <a:schemeClr val="tx1"/>
                </a:solidFill>
                <a:latin typeface="Calibri" pitchFamily="-107" charset="0"/>
                <a:ea typeface="ＭＳ Ｐゴシック" pitchFamily="-107" charset="-128"/>
              </a:defRPr>
            </a:lvl7pPr>
            <a:lvl8pPr marL="1371297" fontAlgn="base">
              <a:spcBef>
                <a:spcPct val="0"/>
              </a:spcBef>
              <a:spcAft>
                <a:spcPct val="0"/>
              </a:spcAft>
              <a:defRPr>
                <a:solidFill>
                  <a:schemeClr val="tx1"/>
                </a:solidFill>
                <a:latin typeface="Calibri" pitchFamily="-107" charset="0"/>
                <a:ea typeface="ＭＳ Ｐゴシック" pitchFamily="-107" charset="-128"/>
              </a:defRPr>
            </a:lvl8pPr>
            <a:lvl9pPr marL="1828397" fontAlgn="base">
              <a:spcBef>
                <a:spcPct val="0"/>
              </a:spcBef>
              <a:spcAft>
                <a:spcPct val="0"/>
              </a:spcAft>
              <a:defRPr>
                <a:solidFill>
                  <a:schemeClr val="tx1"/>
                </a:solidFill>
                <a:latin typeface="Calibri" pitchFamily="-107" charset="0"/>
                <a:ea typeface="ＭＳ Ｐゴシック" pitchFamily="-107" charset="-128"/>
              </a:defRPr>
            </a:lvl9pPr>
          </a:lstStyle>
          <a:p>
            <a:fld id="{E61648E2-BD40-47DE-A0D5-AB326E320C6F}" type="slidenum">
              <a:rPr lang="en-US">
                <a:latin typeface="Times New Roman" panose="02020603050405020304" pitchFamily="18" charset="0"/>
              </a:rPr>
              <a:pPr/>
              <a:t>36</a:t>
            </a:fld>
            <a:endParaRPr lang="en-US"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ECDFF141-D023-4C15-B1A5-270C7FA7CA7C}" type="slidenum">
              <a:rPr lang="en-US" altLang="en-US" smtClean="0">
                <a:solidFill>
                  <a:srgbClr val="000000"/>
                </a:solidFill>
                <a:latin typeface="Times New Roman" panose="02020603050405020304" pitchFamily="18" charset="0"/>
                <a:ea typeface="ＭＳ Ｐゴシック" pitchFamily="34" charset="-128"/>
              </a:rPr>
              <a:pPr eaLnBrk="1" fontAlgn="base" hangingPunct="1">
                <a:spcBef>
                  <a:spcPct val="0"/>
                </a:spcBef>
                <a:spcAft>
                  <a:spcPct val="0"/>
                </a:spcAft>
              </a:pPr>
              <a:t>4</a:t>
            </a:fld>
            <a:endParaRPr lang="en-US" altLang="en-US" dirty="0" smtClean="0">
              <a:solidFill>
                <a:srgbClr val="000000"/>
              </a:solidFill>
              <a:latin typeface="Times New Roman" panose="02020603050405020304"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3359" indent="-37466260">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099" fontAlgn="base">
              <a:spcBef>
                <a:spcPct val="0"/>
              </a:spcBef>
              <a:spcAft>
                <a:spcPct val="0"/>
              </a:spcAft>
              <a:defRPr>
                <a:solidFill>
                  <a:schemeClr val="tx1"/>
                </a:solidFill>
                <a:latin typeface="Calibri" pitchFamily="-107" charset="0"/>
                <a:ea typeface="ＭＳ Ｐゴシック" pitchFamily="-107" charset="-128"/>
              </a:defRPr>
            </a:lvl6pPr>
            <a:lvl7pPr marL="914198" fontAlgn="base">
              <a:spcBef>
                <a:spcPct val="0"/>
              </a:spcBef>
              <a:spcAft>
                <a:spcPct val="0"/>
              </a:spcAft>
              <a:defRPr>
                <a:solidFill>
                  <a:schemeClr val="tx1"/>
                </a:solidFill>
                <a:latin typeface="Calibri" pitchFamily="-107" charset="0"/>
                <a:ea typeface="ＭＳ Ｐゴシック" pitchFamily="-107" charset="-128"/>
              </a:defRPr>
            </a:lvl7pPr>
            <a:lvl8pPr marL="1371297" fontAlgn="base">
              <a:spcBef>
                <a:spcPct val="0"/>
              </a:spcBef>
              <a:spcAft>
                <a:spcPct val="0"/>
              </a:spcAft>
              <a:defRPr>
                <a:solidFill>
                  <a:schemeClr val="tx1"/>
                </a:solidFill>
                <a:latin typeface="Calibri" pitchFamily="-107" charset="0"/>
                <a:ea typeface="ＭＳ Ｐゴシック" pitchFamily="-107" charset="-128"/>
              </a:defRPr>
            </a:lvl8pPr>
            <a:lvl9pPr marL="1828397" fontAlgn="base">
              <a:spcBef>
                <a:spcPct val="0"/>
              </a:spcBef>
              <a:spcAft>
                <a:spcPct val="0"/>
              </a:spcAft>
              <a:defRPr>
                <a:solidFill>
                  <a:schemeClr val="tx1"/>
                </a:solidFill>
                <a:latin typeface="Calibri" pitchFamily="-107" charset="0"/>
                <a:ea typeface="ＭＳ Ｐゴシック" pitchFamily="-107" charset="-128"/>
              </a:defRPr>
            </a:lvl9pPr>
          </a:lstStyle>
          <a:p>
            <a:fld id="{E61648E2-BD40-47DE-A0D5-AB326E320C6F}" type="slidenum">
              <a:rPr lang="en-US">
                <a:latin typeface="Times New Roman" panose="02020603050405020304" pitchFamily="18" charset="0"/>
              </a:rPr>
              <a:pPr/>
              <a:t>37</a:t>
            </a:fld>
            <a:endParaRPr lang="en-US" dirty="0">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3359" indent="-37466260">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099" fontAlgn="base">
              <a:spcBef>
                <a:spcPct val="0"/>
              </a:spcBef>
              <a:spcAft>
                <a:spcPct val="0"/>
              </a:spcAft>
              <a:defRPr>
                <a:solidFill>
                  <a:schemeClr val="tx1"/>
                </a:solidFill>
                <a:latin typeface="Calibri" pitchFamily="-107" charset="0"/>
                <a:ea typeface="ＭＳ Ｐゴシック" pitchFamily="-107" charset="-128"/>
              </a:defRPr>
            </a:lvl6pPr>
            <a:lvl7pPr marL="914198" fontAlgn="base">
              <a:spcBef>
                <a:spcPct val="0"/>
              </a:spcBef>
              <a:spcAft>
                <a:spcPct val="0"/>
              </a:spcAft>
              <a:defRPr>
                <a:solidFill>
                  <a:schemeClr val="tx1"/>
                </a:solidFill>
                <a:latin typeface="Calibri" pitchFamily="-107" charset="0"/>
                <a:ea typeface="ＭＳ Ｐゴシック" pitchFamily="-107" charset="-128"/>
              </a:defRPr>
            </a:lvl7pPr>
            <a:lvl8pPr marL="1371297" fontAlgn="base">
              <a:spcBef>
                <a:spcPct val="0"/>
              </a:spcBef>
              <a:spcAft>
                <a:spcPct val="0"/>
              </a:spcAft>
              <a:defRPr>
                <a:solidFill>
                  <a:schemeClr val="tx1"/>
                </a:solidFill>
                <a:latin typeface="Calibri" pitchFamily="-107" charset="0"/>
                <a:ea typeface="ＭＳ Ｐゴシック" pitchFamily="-107" charset="-128"/>
              </a:defRPr>
            </a:lvl8pPr>
            <a:lvl9pPr marL="1828397" fontAlgn="base">
              <a:spcBef>
                <a:spcPct val="0"/>
              </a:spcBef>
              <a:spcAft>
                <a:spcPct val="0"/>
              </a:spcAft>
              <a:defRPr>
                <a:solidFill>
                  <a:schemeClr val="tx1"/>
                </a:solidFill>
                <a:latin typeface="Calibri" pitchFamily="-107" charset="0"/>
                <a:ea typeface="ＭＳ Ｐゴシック" pitchFamily="-107" charset="-128"/>
              </a:defRPr>
            </a:lvl9pPr>
          </a:lstStyle>
          <a:p>
            <a:fld id="{E61648E2-BD40-47DE-A0D5-AB326E320C6F}" type="slidenum">
              <a:rPr lang="en-US">
                <a:latin typeface="Times New Roman" panose="02020603050405020304" pitchFamily="18" charset="0"/>
              </a:rPr>
              <a:pPr/>
              <a:t>38</a:t>
            </a:fld>
            <a:endParaRPr lang="en-US" dirty="0">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MRW:</a:t>
            </a:r>
            <a:r>
              <a:rPr lang="en-US" baseline="0" dirty="0" smtClean="0"/>
              <a:t> No affiliations were listed for Sen. Tollison</a:t>
            </a:r>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42</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43</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Introduced both</a:t>
            </a:r>
            <a:r>
              <a:rPr lang="en-US" baseline="0" dirty="0" smtClean="0"/>
              <a:t> IDA bills during the 2013 legislative session</a:t>
            </a:r>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44</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d and co-sponsored IDA bills during the 2013 legislative session. The Senator also introduced an IDA bill during the 2012 session (SB 2587)</a:t>
            </a:r>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46</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47</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48</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serving as Vice President</a:t>
            </a:r>
            <a:r>
              <a:rPr lang="en-US" baseline="0" dirty="0" smtClean="0"/>
              <a:t> of the Greenwood city council</a:t>
            </a:r>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49</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50</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11B714E-0720-4004-96E4-C511C92002E8}" type="slidenum">
              <a:rPr lang="en-US" altLang="en-US" smtClean="0">
                <a:solidFill>
                  <a:srgbClr val="000000"/>
                </a:solidFill>
                <a:latin typeface="Times New Roman" panose="02020603050405020304" pitchFamily="18" charset="0"/>
                <a:ea typeface="ＭＳ Ｐゴシック" pitchFamily="34" charset="-128"/>
              </a:rPr>
              <a:pPr eaLnBrk="1" fontAlgn="base" hangingPunct="1">
                <a:spcBef>
                  <a:spcPct val="0"/>
                </a:spcBef>
                <a:spcAft>
                  <a:spcPct val="0"/>
                </a:spcAft>
              </a:pPr>
              <a:t>5</a:t>
            </a:fld>
            <a:endParaRPr lang="en-US" altLang="en-US" dirty="0" smtClean="0">
              <a:solidFill>
                <a:srgbClr val="000000"/>
              </a:solidFill>
              <a:latin typeface="Times New Roman" panose="02020603050405020304" pitchFamily="18"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51</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53</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88634-2C1E-4F18-8650-ADC1C70A3C45}" type="slidenum">
              <a:rPr lang="en-US" smtClean="0"/>
              <a:t>55</a:t>
            </a:fld>
            <a:endParaRPr lang="en-US" dirty="0"/>
          </a:p>
        </p:txBody>
      </p:sp>
    </p:spTree>
    <p:extLst>
      <p:ext uri="{BB962C8B-B14F-4D97-AF65-F5344CB8AC3E}">
        <p14:creationId xmlns:p14="http://schemas.microsoft.com/office/powerpoint/2010/main" val="392305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Demographics - </a:t>
            </a:r>
            <a:r>
              <a:rPr lang="en-US" sz="1200" i="1" dirty="0" smtClean="0">
                <a:latin typeface="Times New Roman" pitchFamily="18" charset="0"/>
                <a:cs typeface="Times New Roman" pitchFamily="18" charset="0"/>
              </a:rPr>
              <a:t>Identified legislative districts that have counties with a large population of people in poverty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latin typeface="Times New Roman" pitchFamily="18" charset="0"/>
                <a:cs typeface="Times New Roman" pitchFamily="18" charset="0"/>
              </a:rPr>
              <a:t>Committee membership </a:t>
            </a:r>
            <a:r>
              <a:rPr lang="en-US" dirty="0" smtClean="0">
                <a:latin typeface="Times New Roman" pitchFamily="18" charset="0"/>
                <a:cs typeface="Times New Roman" pitchFamily="18" charset="0"/>
              </a:rPr>
              <a:t>– </a:t>
            </a:r>
            <a:r>
              <a:rPr lang="en-US" sz="1200" i="1" dirty="0" smtClean="0">
                <a:latin typeface="Times New Roman" pitchFamily="18" charset="0"/>
                <a:cs typeface="Times New Roman" pitchFamily="18" charset="0"/>
              </a:rPr>
              <a:t>Identified legislators on committees relevant to, or that have jurisdiction over your policy interests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latin typeface="Times New Roman" pitchFamily="18" charset="0"/>
                <a:cs typeface="Times New Roman" pitchFamily="18" charset="0"/>
              </a:rPr>
              <a:t>Political Ideology </a:t>
            </a:r>
            <a:r>
              <a:rPr lang="en-US" dirty="0" smtClean="0">
                <a:latin typeface="Times New Roman" pitchFamily="18" charset="0"/>
                <a:cs typeface="Times New Roman" pitchFamily="18" charset="0"/>
              </a:rPr>
              <a:t>– </a:t>
            </a:r>
            <a:r>
              <a:rPr lang="en-US" sz="1200" i="1" dirty="0" smtClean="0">
                <a:latin typeface="Times New Roman" pitchFamily="18" charset="0"/>
                <a:cs typeface="Times New Roman" pitchFamily="18" charset="0"/>
              </a:rPr>
              <a:t>Work across party lines to develop bi-partisan support for your policy interests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Statewide Geographic Representation </a:t>
            </a:r>
            <a:r>
              <a:rPr lang="en-US" dirty="0" smtClean="0">
                <a:latin typeface="Times New Roman" pitchFamily="18" charset="0"/>
                <a:cs typeface="Times New Roman" pitchFamily="18" charset="0"/>
              </a:rPr>
              <a:t>– </a:t>
            </a:r>
            <a:r>
              <a:rPr lang="en-US" sz="1200" i="1" dirty="0" smtClean="0">
                <a:latin typeface="Times New Roman" pitchFamily="18" charset="0"/>
                <a:cs typeface="Times New Roman" pitchFamily="18" charset="0"/>
              </a:rPr>
              <a:t>Illustrate the need for policy change in districts across the state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435EC33A-8FFF-43AD-B985-84405DC432BC}" type="slidenum">
              <a:rPr lang="en-US" smtClean="0"/>
              <a:t>6</a:t>
            </a:fld>
            <a:endParaRPr lang="en-US" dirty="0"/>
          </a:p>
        </p:txBody>
      </p:sp>
    </p:spTree>
    <p:extLst>
      <p:ext uri="{BB962C8B-B14F-4D97-AF65-F5344CB8AC3E}">
        <p14:creationId xmlns:p14="http://schemas.microsoft.com/office/powerpoint/2010/main" val="190977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5EC33A-8FFF-43AD-B985-84405DC432BC}" type="slidenum">
              <a:rPr lang="en-US" smtClean="0"/>
              <a:t>7</a:t>
            </a:fld>
            <a:endParaRPr lang="en-US" dirty="0"/>
          </a:p>
        </p:txBody>
      </p:sp>
    </p:spTree>
    <p:extLst>
      <p:ext uri="{BB962C8B-B14F-4D97-AF65-F5344CB8AC3E}">
        <p14:creationId xmlns:p14="http://schemas.microsoft.com/office/powerpoint/2010/main" val="211798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Mention that the percent of blacks</a:t>
            </a:r>
            <a:r>
              <a:rPr lang="en-US" baseline="0" dirty="0" smtClean="0"/>
              <a:t> (37 %) and whites (58%) is comparable to the share of each racial group for the entire state, yet the county poverty rate (58%) exceeds the state poverty rate (21%)</a:t>
            </a:r>
            <a:endParaRPr lang="en-US" dirty="0" smtClean="0"/>
          </a:p>
          <a:p>
            <a:endParaRPr lang="en-US" dirty="0"/>
          </a:p>
        </p:txBody>
      </p:sp>
      <p:sp>
        <p:nvSpPr>
          <p:cNvPr id="4" name="Slide Number Placeholder 3"/>
          <p:cNvSpPr>
            <a:spLocks noGrp="1"/>
          </p:cNvSpPr>
          <p:nvPr>
            <p:ph type="sldNum" sz="quarter" idx="10"/>
          </p:nvPr>
        </p:nvSpPr>
        <p:spPr/>
        <p:txBody>
          <a:bodyPr/>
          <a:lstStyle/>
          <a:p>
            <a:fld id="{435EC33A-8FFF-43AD-B985-84405DC432BC}" type="slidenum">
              <a:rPr lang="en-US" smtClean="0"/>
              <a:t>8</a:t>
            </a:fld>
            <a:endParaRPr lang="en-US" dirty="0"/>
          </a:p>
        </p:txBody>
      </p:sp>
    </p:spTree>
    <p:extLst>
      <p:ext uri="{BB962C8B-B14F-4D97-AF65-F5344CB8AC3E}">
        <p14:creationId xmlns:p14="http://schemas.microsoft.com/office/powerpoint/2010/main" val="537165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t>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3359" indent="-37466260">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099" fontAlgn="base">
              <a:spcBef>
                <a:spcPct val="0"/>
              </a:spcBef>
              <a:spcAft>
                <a:spcPct val="0"/>
              </a:spcAft>
              <a:defRPr>
                <a:solidFill>
                  <a:schemeClr val="tx1"/>
                </a:solidFill>
                <a:latin typeface="Calibri" pitchFamily="-107" charset="0"/>
                <a:ea typeface="ＭＳ Ｐゴシック" pitchFamily="-107" charset="-128"/>
              </a:defRPr>
            </a:lvl6pPr>
            <a:lvl7pPr marL="914198" fontAlgn="base">
              <a:spcBef>
                <a:spcPct val="0"/>
              </a:spcBef>
              <a:spcAft>
                <a:spcPct val="0"/>
              </a:spcAft>
              <a:defRPr>
                <a:solidFill>
                  <a:schemeClr val="tx1"/>
                </a:solidFill>
                <a:latin typeface="Calibri" pitchFamily="-107" charset="0"/>
                <a:ea typeface="ＭＳ Ｐゴシック" pitchFamily="-107" charset="-128"/>
              </a:defRPr>
            </a:lvl7pPr>
            <a:lvl8pPr marL="1371297" fontAlgn="base">
              <a:spcBef>
                <a:spcPct val="0"/>
              </a:spcBef>
              <a:spcAft>
                <a:spcPct val="0"/>
              </a:spcAft>
              <a:defRPr>
                <a:solidFill>
                  <a:schemeClr val="tx1"/>
                </a:solidFill>
                <a:latin typeface="Calibri" pitchFamily="-107" charset="0"/>
                <a:ea typeface="ＭＳ Ｐゴシック" pitchFamily="-107" charset="-128"/>
              </a:defRPr>
            </a:lvl8pPr>
            <a:lvl9pPr marL="1828397" fontAlgn="base">
              <a:spcBef>
                <a:spcPct val="0"/>
              </a:spcBef>
              <a:spcAft>
                <a:spcPct val="0"/>
              </a:spcAft>
              <a:defRPr>
                <a:solidFill>
                  <a:schemeClr val="tx1"/>
                </a:solidFill>
                <a:latin typeface="Calibri" pitchFamily="-107" charset="0"/>
                <a:ea typeface="ＭＳ Ｐゴシック" pitchFamily="-107" charset="-128"/>
              </a:defRPr>
            </a:lvl9pPr>
          </a:lstStyle>
          <a:p>
            <a:fld id="{96287E11-C58D-45FD-A3C9-0690920CDF2E}" type="slidenum">
              <a:rPr lang="en-US">
                <a:latin typeface="Times New Roman" panose="02020603050405020304" pitchFamily="18" charset="0"/>
              </a:rPr>
              <a:pPr/>
              <a:t>9</a:t>
            </a:fld>
            <a:endParaRPr 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3359" indent="-37466260">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099" fontAlgn="base">
              <a:spcBef>
                <a:spcPct val="0"/>
              </a:spcBef>
              <a:spcAft>
                <a:spcPct val="0"/>
              </a:spcAft>
              <a:defRPr>
                <a:solidFill>
                  <a:schemeClr val="tx1"/>
                </a:solidFill>
                <a:latin typeface="Calibri" pitchFamily="-107" charset="0"/>
                <a:ea typeface="ＭＳ Ｐゴシック" pitchFamily="-107" charset="-128"/>
              </a:defRPr>
            </a:lvl6pPr>
            <a:lvl7pPr marL="914198" fontAlgn="base">
              <a:spcBef>
                <a:spcPct val="0"/>
              </a:spcBef>
              <a:spcAft>
                <a:spcPct val="0"/>
              </a:spcAft>
              <a:defRPr>
                <a:solidFill>
                  <a:schemeClr val="tx1"/>
                </a:solidFill>
                <a:latin typeface="Calibri" pitchFamily="-107" charset="0"/>
                <a:ea typeface="ＭＳ Ｐゴシック" pitchFamily="-107" charset="-128"/>
              </a:defRPr>
            </a:lvl7pPr>
            <a:lvl8pPr marL="1371297" fontAlgn="base">
              <a:spcBef>
                <a:spcPct val="0"/>
              </a:spcBef>
              <a:spcAft>
                <a:spcPct val="0"/>
              </a:spcAft>
              <a:defRPr>
                <a:solidFill>
                  <a:schemeClr val="tx1"/>
                </a:solidFill>
                <a:latin typeface="Calibri" pitchFamily="-107" charset="0"/>
                <a:ea typeface="ＭＳ Ｐゴシック" pitchFamily="-107" charset="-128"/>
              </a:defRPr>
            </a:lvl8pPr>
            <a:lvl9pPr marL="1828397" fontAlgn="base">
              <a:spcBef>
                <a:spcPct val="0"/>
              </a:spcBef>
              <a:spcAft>
                <a:spcPct val="0"/>
              </a:spcAft>
              <a:defRPr>
                <a:solidFill>
                  <a:schemeClr val="tx1"/>
                </a:solidFill>
                <a:latin typeface="Calibri" pitchFamily="-107" charset="0"/>
                <a:ea typeface="ＭＳ Ｐゴシック" pitchFamily="-107" charset="-128"/>
              </a:defRPr>
            </a:lvl9pPr>
          </a:lstStyle>
          <a:p>
            <a:fld id="{E61648E2-BD40-47DE-A0D5-AB326E320C6F}" type="slidenum">
              <a:rPr lang="en-US">
                <a:latin typeface="Times New Roman" panose="02020603050405020304" pitchFamily="18" charset="0"/>
              </a:rPr>
              <a:pPr/>
              <a:t>10</a:t>
            </a:fld>
            <a:endParaRPr 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D304DC-E201-4123-975F-D36D14A318BB}" type="datetime1">
              <a:rPr lang="en-US" smtClean="0"/>
              <a:t>6/23/2014</a:t>
            </a:fld>
            <a:endParaRPr lang="en-US" dirty="0"/>
          </a:p>
        </p:txBody>
      </p:sp>
      <p:sp>
        <p:nvSpPr>
          <p:cNvPr id="5" name="Footer Placeholder 4"/>
          <p:cNvSpPr>
            <a:spLocks noGrp="1"/>
          </p:cNvSpPr>
          <p:nvPr>
            <p:ph type="ftr" sz="quarter" idx="11"/>
          </p:nvPr>
        </p:nvSpPr>
        <p:spPr/>
        <p:txBody>
          <a:bodyPr/>
          <a:lstStyle/>
          <a:p>
            <a:r>
              <a:rPr lang="en-US" dirty="0" smtClean="0"/>
              <a:t>Joint Center for Political and Economic Studies</a:t>
            </a:r>
            <a:endParaRPr lang="en-US" dirty="0"/>
          </a:p>
        </p:txBody>
      </p:sp>
      <p:sp>
        <p:nvSpPr>
          <p:cNvPr id="6" name="Slide Number Placeholder 5"/>
          <p:cNvSpPr>
            <a:spLocks noGrp="1"/>
          </p:cNvSpPr>
          <p:nvPr>
            <p:ph type="sldNum" sz="quarter" idx="12"/>
          </p:nvPr>
        </p:nvSpPr>
        <p:spPr/>
        <p:txBody>
          <a:bodyPr/>
          <a:lstStyle/>
          <a:p>
            <a:fld id="{F89AD482-0EE4-49FE-A793-D39669DE9B90}" type="slidenum">
              <a:rPr lang="en-US" smtClean="0"/>
              <a:t>‹#›</a:t>
            </a:fld>
            <a:endParaRPr lang="en-US" dirty="0"/>
          </a:p>
        </p:txBody>
      </p:sp>
    </p:spTree>
    <p:extLst>
      <p:ext uri="{BB962C8B-B14F-4D97-AF65-F5344CB8AC3E}">
        <p14:creationId xmlns:p14="http://schemas.microsoft.com/office/powerpoint/2010/main" val="330032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1853B-6D73-4254-A33F-08C6F1AD7BFB}" type="datetime1">
              <a:rPr lang="en-US" smtClean="0"/>
              <a:t>6/23/2014</a:t>
            </a:fld>
            <a:endParaRPr lang="en-US" dirty="0"/>
          </a:p>
        </p:txBody>
      </p:sp>
      <p:sp>
        <p:nvSpPr>
          <p:cNvPr id="5" name="Footer Placeholder 4"/>
          <p:cNvSpPr>
            <a:spLocks noGrp="1"/>
          </p:cNvSpPr>
          <p:nvPr>
            <p:ph type="ftr" sz="quarter" idx="11"/>
          </p:nvPr>
        </p:nvSpPr>
        <p:spPr/>
        <p:txBody>
          <a:bodyPr/>
          <a:lstStyle/>
          <a:p>
            <a:r>
              <a:rPr lang="en-US" dirty="0" smtClean="0"/>
              <a:t>Joint Center for Political and Economic Studies</a:t>
            </a:r>
            <a:endParaRPr lang="en-US" dirty="0"/>
          </a:p>
        </p:txBody>
      </p:sp>
      <p:sp>
        <p:nvSpPr>
          <p:cNvPr id="6" name="Slide Number Placeholder 5"/>
          <p:cNvSpPr>
            <a:spLocks noGrp="1"/>
          </p:cNvSpPr>
          <p:nvPr>
            <p:ph type="sldNum" sz="quarter" idx="12"/>
          </p:nvPr>
        </p:nvSpPr>
        <p:spPr/>
        <p:txBody>
          <a:bodyPr/>
          <a:lstStyle/>
          <a:p>
            <a:fld id="{F89AD482-0EE4-49FE-A793-D39669DE9B90}" type="slidenum">
              <a:rPr lang="en-US" smtClean="0"/>
              <a:t>‹#›</a:t>
            </a:fld>
            <a:endParaRPr lang="en-US" dirty="0"/>
          </a:p>
        </p:txBody>
      </p:sp>
    </p:spTree>
    <p:extLst>
      <p:ext uri="{BB962C8B-B14F-4D97-AF65-F5344CB8AC3E}">
        <p14:creationId xmlns:p14="http://schemas.microsoft.com/office/powerpoint/2010/main" val="248740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91E39-B886-4529-A682-35ECA06DE6EB}" type="datetime1">
              <a:rPr lang="en-US" smtClean="0"/>
              <a:t>6/23/2014</a:t>
            </a:fld>
            <a:endParaRPr lang="en-US" dirty="0"/>
          </a:p>
        </p:txBody>
      </p:sp>
      <p:sp>
        <p:nvSpPr>
          <p:cNvPr id="5" name="Footer Placeholder 4"/>
          <p:cNvSpPr>
            <a:spLocks noGrp="1"/>
          </p:cNvSpPr>
          <p:nvPr>
            <p:ph type="ftr" sz="quarter" idx="11"/>
          </p:nvPr>
        </p:nvSpPr>
        <p:spPr/>
        <p:txBody>
          <a:bodyPr/>
          <a:lstStyle/>
          <a:p>
            <a:r>
              <a:rPr lang="en-US" dirty="0" smtClean="0"/>
              <a:t>Joint Center for Political and Economic Studies</a:t>
            </a:r>
            <a:endParaRPr lang="en-US" dirty="0"/>
          </a:p>
        </p:txBody>
      </p:sp>
      <p:sp>
        <p:nvSpPr>
          <p:cNvPr id="6" name="Slide Number Placeholder 5"/>
          <p:cNvSpPr>
            <a:spLocks noGrp="1"/>
          </p:cNvSpPr>
          <p:nvPr>
            <p:ph type="sldNum" sz="quarter" idx="12"/>
          </p:nvPr>
        </p:nvSpPr>
        <p:spPr/>
        <p:txBody>
          <a:bodyPr/>
          <a:lstStyle/>
          <a:p>
            <a:fld id="{F89AD482-0EE4-49FE-A793-D39669DE9B90}" type="slidenum">
              <a:rPr lang="en-US" smtClean="0"/>
              <a:t>‹#›</a:t>
            </a:fld>
            <a:endParaRPr lang="en-US" dirty="0"/>
          </a:p>
        </p:txBody>
      </p:sp>
    </p:spTree>
    <p:extLst>
      <p:ext uri="{BB962C8B-B14F-4D97-AF65-F5344CB8AC3E}">
        <p14:creationId xmlns:p14="http://schemas.microsoft.com/office/powerpoint/2010/main" val="171656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ED8285-5FFC-4A4B-9A54-4AEB25BED91E}" type="datetime1">
              <a:rPr lang="en-US" smtClean="0"/>
              <a:t>6/23/2014</a:t>
            </a:fld>
            <a:endParaRPr lang="en-US" dirty="0"/>
          </a:p>
        </p:txBody>
      </p:sp>
      <p:sp>
        <p:nvSpPr>
          <p:cNvPr id="5" name="Footer Placeholder 4"/>
          <p:cNvSpPr>
            <a:spLocks noGrp="1"/>
          </p:cNvSpPr>
          <p:nvPr>
            <p:ph type="ftr" sz="quarter" idx="11"/>
          </p:nvPr>
        </p:nvSpPr>
        <p:spPr/>
        <p:txBody>
          <a:bodyPr/>
          <a:lstStyle/>
          <a:p>
            <a:r>
              <a:rPr lang="en-US" dirty="0" smtClean="0"/>
              <a:t>Joint Center for Political and Economic Studies</a:t>
            </a:r>
            <a:endParaRPr lang="en-US"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F89AD482-0EE4-49FE-A793-D39669DE9B90}" type="slidenum">
              <a:rPr lang="en-US" smtClean="0"/>
              <a:pPr/>
              <a:t>‹#›</a:t>
            </a:fld>
            <a:endParaRPr lang="en-US" dirty="0"/>
          </a:p>
        </p:txBody>
      </p:sp>
    </p:spTree>
    <p:extLst>
      <p:ext uri="{BB962C8B-B14F-4D97-AF65-F5344CB8AC3E}">
        <p14:creationId xmlns:p14="http://schemas.microsoft.com/office/powerpoint/2010/main" val="14451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F70AD7-EFF2-47C2-8185-4696FE77769C}" type="datetime1">
              <a:rPr lang="en-US" smtClean="0"/>
              <a:t>6/23/2014</a:t>
            </a:fld>
            <a:endParaRPr lang="en-US" dirty="0"/>
          </a:p>
        </p:txBody>
      </p:sp>
      <p:sp>
        <p:nvSpPr>
          <p:cNvPr id="5" name="Footer Placeholder 4"/>
          <p:cNvSpPr>
            <a:spLocks noGrp="1"/>
          </p:cNvSpPr>
          <p:nvPr>
            <p:ph type="ftr" sz="quarter" idx="11"/>
          </p:nvPr>
        </p:nvSpPr>
        <p:spPr/>
        <p:txBody>
          <a:bodyPr/>
          <a:lstStyle/>
          <a:p>
            <a:r>
              <a:rPr lang="en-US" dirty="0" smtClean="0"/>
              <a:t>Joint Center for Political and Economic Studies</a:t>
            </a:r>
            <a:endParaRPr lang="en-US" dirty="0"/>
          </a:p>
        </p:txBody>
      </p:sp>
      <p:sp>
        <p:nvSpPr>
          <p:cNvPr id="6" name="Slide Number Placeholder 5"/>
          <p:cNvSpPr>
            <a:spLocks noGrp="1"/>
          </p:cNvSpPr>
          <p:nvPr>
            <p:ph type="sldNum" sz="quarter" idx="12"/>
          </p:nvPr>
        </p:nvSpPr>
        <p:spPr/>
        <p:txBody>
          <a:bodyPr/>
          <a:lstStyle/>
          <a:p>
            <a:fld id="{F89AD482-0EE4-49FE-A793-D39669DE9B90}" type="slidenum">
              <a:rPr lang="en-US" smtClean="0"/>
              <a:t>‹#›</a:t>
            </a:fld>
            <a:endParaRPr lang="en-US" dirty="0"/>
          </a:p>
        </p:txBody>
      </p:sp>
    </p:spTree>
    <p:extLst>
      <p:ext uri="{BB962C8B-B14F-4D97-AF65-F5344CB8AC3E}">
        <p14:creationId xmlns:p14="http://schemas.microsoft.com/office/powerpoint/2010/main" val="1282658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7EE9BA-4A6A-4314-8E22-6F9BC84EF689}" type="datetime1">
              <a:rPr lang="en-US" smtClean="0"/>
              <a:t>6/23/2014</a:t>
            </a:fld>
            <a:endParaRPr lang="en-US" dirty="0"/>
          </a:p>
        </p:txBody>
      </p:sp>
      <p:sp>
        <p:nvSpPr>
          <p:cNvPr id="6" name="Footer Placeholder 5"/>
          <p:cNvSpPr>
            <a:spLocks noGrp="1"/>
          </p:cNvSpPr>
          <p:nvPr>
            <p:ph type="ftr" sz="quarter" idx="11"/>
          </p:nvPr>
        </p:nvSpPr>
        <p:spPr/>
        <p:txBody>
          <a:bodyPr/>
          <a:lstStyle/>
          <a:p>
            <a:r>
              <a:rPr lang="en-US" dirty="0" smtClean="0"/>
              <a:t>Joint Center for Political and Economic Studies</a:t>
            </a:r>
            <a:endParaRPr lang="en-US" dirty="0"/>
          </a:p>
        </p:txBody>
      </p:sp>
      <p:sp>
        <p:nvSpPr>
          <p:cNvPr id="7" name="Slide Number Placeholder 6"/>
          <p:cNvSpPr>
            <a:spLocks noGrp="1"/>
          </p:cNvSpPr>
          <p:nvPr>
            <p:ph type="sldNum" sz="quarter" idx="12"/>
          </p:nvPr>
        </p:nvSpPr>
        <p:spPr/>
        <p:txBody>
          <a:bodyPr/>
          <a:lstStyle/>
          <a:p>
            <a:fld id="{F89AD482-0EE4-49FE-A793-D39669DE9B90}" type="slidenum">
              <a:rPr lang="en-US" smtClean="0"/>
              <a:t>‹#›</a:t>
            </a:fld>
            <a:endParaRPr lang="en-US" dirty="0"/>
          </a:p>
        </p:txBody>
      </p:sp>
    </p:spTree>
    <p:extLst>
      <p:ext uri="{BB962C8B-B14F-4D97-AF65-F5344CB8AC3E}">
        <p14:creationId xmlns:p14="http://schemas.microsoft.com/office/powerpoint/2010/main" val="409493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742CBB-1655-43C6-B780-2638991642A5}" type="datetime1">
              <a:rPr lang="en-US" smtClean="0"/>
              <a:t>6/23/2014</a:t>
            </a:fld>
            <a:endParaRPr lang="en-US" dirty="0"/>
          </a:p>
        </p:txBody>
      </p:sp>
      <p:sp>
        <p:nvSpPr>
          <p:cNvPr id="8" name="Footer Placeholder 7"/>
          <p:cNvSpPr>
            <a:spLocks noGrp="1"/>
          </p:cNvSpPr>
          <p:nvPr>
            <p:ph type="ftr" sz="quarter" idx="11"/>
          </p:nvPr>
        </p:nvSpPr>
        <p:spPr/>
        <p:txBody>
          <a:bodyPr/>
          <a:lstStyle/>
          <a:p>
            <a:r>
              <a:rPr lang="en-US" dirty="0" smtClean="0"/>
              <a:t>Joint Center for Political and Economic Studies</a:t>
            </a:r>
            <a:endParaRPr lang="en-US" dirty="0"/>
          </a:p>
        </p:txBody>
      </p:sp>
      <p:sp>
        <p:nvSpPr>
          <p:cNvPr id="9" name="Slide Number Placeholder 8"/>
          <p:cNvSpPr>
            <a:spLocks noGrp="1"/>
          </p:cNvSpPr>
          <p:nvPr>
            <p:ph type="sldNum" sz="quarter" idx="12"/>
          </p:nvPr>
        </p:nvSpPr>
        <p:spPr/>
        <p:txBody>
          <a:bodyPr/>
          <a:lstStyle/>
          <a:p>
            <a:fld id="{F89AD482-0EE4-49FE-A793-D39669DE9B90}" type="slidenum">
              <a:rPr lang="en-US" smtClean="0"/>
              <a:t>‹#›</a:t>
            </a:fld>
            <a:endParaRPr lang="en-US" dirty="0"/>
          </a:p>
        </p:txBody>
      </p:sp>
    </p:spTree>
    <p:extLst>
      <p:ext uri="{BB962C8B-B14F-4D97-AF65-F5344CB8AC3E}">
        <p14:creationId xmlns:p14="http://schemas.microsoft.com/office/powerpoint/2010/main" val="111028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BF7492-3BAD-431E-9A9A-E295D6CAB5C8}" type="datetime1">
              <a:rPr lang="en-US" smtClean="0"/>
              <a:t>6/23/2014</a:t>
            </a:fld>
            <a:endParaRPr lang="en-US" dirty="0"/>
          </a:p>
        </p:txBody>
      </p:sp>
      <p:sp>
        <p:nvSpPr>
          <p:cNvPr id="4" name="Footer Placeholder 3"/>
          <p:cNvSpPr>
            <a:spLocks noGrp="1"/>
          </p:cNvSpPr>
          <p:nvPr>
            <p:ph type="ftr" sz="quarter" idx="11"/>
          </p:nvPr>
        </p:nvSpPr>
        <p:spPr/>
        <p:txBody>
          <a:bodyPr/>
          <a:lstStyle/>
          <a:p>
            <a:r>
              <a:rPr lang="en-US" dirty="0" smtClean="0"/>
              <a:t>Joint Center for Political and Economic Studies</a:t>
            </a:r>
            <a:endParaRPr lang="en-US" dirty="0"/>
          </a:p>
        </p:txBody>
      </p:sp>
      <p:sp>
        <p:nvSpPr>
          <p:cNvPr id="5" name="Slide Number Placeholder 4"/>
          <p:cNvSpPr>
            <a:spLocks noGrp="1"/>
          </p:cNvSpPr>
          <p:nvPr>
            <p:ph type="sldNum" sz="quarter" idx="12"/>
          </p:nvPr>
        </p:nvSpPr>
        <p:spPr/>
        <p:txBody>
          <a:bodyPr/>
          <a:lstStyle/>
          <a:p>
            <a:fld id="{F89AD482-0EE4-49FE-A793-D39669DE9B90}" type="slidenum">
              <a:rPr lang="en-US" smtClean="0"/>
              <a:t>‹#›</a:t>
            </a:fld>
            <a:endParaRPr lang="en-US" dirty="0"/>
          </a:p>
        </p:txBody>
      </p:sp>
    </p:spTree>
    <p:extLst>
      <p:ext uri="{BB962C8B-B14F-4D97-AF65-F5344CB8AC3E}">
        <p14:creationId xmlns:p14="http://schemas.microsoft.com/office/powerpoint/2010/main" val="7105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C11C0-3DA8-4E44-8A63-51C88106D633}" type="datetime1">
              <a:rPr lang="en-US" smtClean="0"/>
              <a:t>6/23/2014</a:t>
            </a:fld>
            <a:endParaRPr lang="en-US" dirty="0"/>
          </a:p>
        </p:txBody>
      </p:sp>
      <p:sp>
        <p:nvSpPr>
          <p:cNvPr id="3" name="Footer Placeholder 2"/>
          <p:cNvSpPr>
            <a:spLocks noGrp="1"/>
          </p:cNvSpPr>
          <p:nvPr>
            <p:ph type="ftr" sz="quarter" idx="11"/>
          </p:nvPr>
        </p:nvSpPr>
        <p:spPr/>
        <p:txBody>
          <a:bodyPr/>
          <a:lstStyle/>
          <a:p>
            <a:r>
              <a:rPr lang="en-US" dirty="0" smtClean="0"/>
              <a:t>Joint Center for Political and Economic Studies</a:t>
            </a:r>
            <a:endParaRPr lang="en-US" dirty="0"/>
          </a:p>
        </p:txBody>
      </p:sp>
      <p:sp>
        <p:nvSpPr>
          <p:cNvPr id="4" name="Slide Number Placeholder 3"/>
          <p:cNvSpPr>
            <a:spLocks noGrp="1"/>
          </p:cNvSpPr>
          <p:nvPr>
            <p:ph type="sldNum" sz="quarter" idx="12"/>
          </p:nvPr>
        </p:nvSpPr>
        <p:spPr/>
        <p:txBody>
          <a:bodyPr/>
          <a:lstStyle/>
          <a:p>
            <a:fld id="{F89AD482-0EE4-49FE-A793-D39669DE9B90}" type="slidenum">
              <a:rPr lang="en-US" smtClean="0"/>
              <a:t>‹#›</a:t>
            </a:fld>
            <a:endParaRPr lang="en-US" dirty="0"/>
          </a:p>
        </p:txBody>
      </p:sp>
    </p:spTree>
    <p:extLst>
      <p:ext uri="{BB962C8B-B14F-4D97-AF65-F5344CB8AC3E}">
        <p14:creationId xmlns:p14="http://schemas.microsoft.com/office/powerpoint/2010/main" val="110982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D6AB3-9A3C-49E7-A5D0-A50D1582FDDC}" type="datetime1">
              <a:rPr lang="en-US" smtClean="0"/>
              <a:t>6/23/2014</a:t>
            </a:fld>
            <a:endParaRPr lang="en-US" dirty="0"/>
          </a:p>
        </p:txBody>
      </p:sp>
      <p:sp>
        <p:nvSpPr>
          <p:cNvPr id="6" name="Footer Placeholder 5"/>
          <p:cNvSpPr>
            <a:spLocks noGrp="1"/>
          </p:cNvSpPr>
          <p:nvPr>
            <p:ph type="ftr" sz="quarter" idx="11"/>
          </p:nvPr>
        </p:nvSpPr>
        <p:spPr/>
        <p:txBody>
          <a:bodyPr/>
          <a:lstStyle/>
          <a:p>
            <a:r>
              <a:rPr lang="en-US" dirty="0" smtClean="0"/>
              <a:t>Joint Center for Political and Economic Studies</a:t>
            </a:r>
            <a:endParaRPr lang="en-US" dirty="0"/>
          </a:p>
        </p:txBody>
      </p:sp>
      <p:sp>
        <p:nvSpPr>
          <p:cNvPr id="7" name="Slide Number Placeholder 6"/>
          <p:cNvSpPr>
            <a:spLocks noGrp="1"/>
          </p:cNvSpPr>
          <p:nvPr>
            <p:ph type="sldNum" sz="quarter" idx="12"/>
          </p:nvPr>
        </p:nvSpPr>
        <p:spPr/>
        <p:txBody>
          <a:bodyPr/>
          <a:lstStyle/>
          <a:p>
            <a:fld id="{F89AD482-0EE4-49FE-A793-D39669DE9B90}" type="slidenum">
              <a:rPr lang="en-US" smtClean="0"/>
              <a:t>‹#›</a:t>
            </a:fld>
            <a:endParaRPr lang="en-US" dirty="0"/>
          </a:p>
        </p:txBody>
      </p:sp>
    </p:spTree>
    <p:extLst>
      <p:ext uri="{BB962C8B-B14F-4D97-AF65-F5344CB8AC3E}">
        <p14:creationId xmlns:p14="http://schemas.microsoft.com/office/powerpoint/2010/main" val="84436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5A10C-07E6-4B54-8D57-C3C5C5291863}" type="datetime1">
              <a:rPr lang="en-US" smtClean="0"/>
              <a:t>6/23/2014</a:t>
            </a:fld>
            <a:endParaRPr lang="en-US" dirty="0"/>
          </a:p>
        </p:txBody>
      </p:sp>
      <p:sp>
        <p:nvSpPr>
          <p:cNvPr id="6" name="Footer Placeholder 5"/>
          <p:cNvSpPr>
            <a:spLocks noGrp="1"/>
          </p:cNvSpPr>
          <p:nvPr>
            <p:ph type="ftr" sz="quarter" idx="11"/>
          </p:nvPr>
        </p:nvSpPr>
        <p:spPr/>
        <p:txBody>
          <a:bodyPr/>
          <a:lstStyle/>
          <a:p>
            <a:r>
              <a:rPr lang="en-US" dirty="0" smtClean="0"/>
              <a:t>Joint Center for Political and Economic Studies</a:t>
            </a:r>
            <a:endParaRPr lang="en-US" dirty="0"/>
          </a:p>
        </p:txBody>
      </p:sp>
      <p:sp>
        <p:nvSpPr>
          <p:cNvPr id="7" name="Slide Number Placeholder 6"/>
          <p:cNvSpPr>
            <a:spLocks noGrp="1"/>
          </p:cNvSpPr>
          <p:nvPr>
            <p:ph type="sldNum" sz="quarter" idx="12"/>
          </p:nvPr>
        </p:nvSpPr>
        <p:spPr/>
        <p:txBody>
          <a:bodyPr/>
          <a:lstStyle/>
          <a:p>
            <a:fld id="{F89AD482-0EE4-49FE-A793-D39669DE9B90}" type="slidenum">
              <a:rPr lang="en-US" smtClean="0"/>
              <a:t>‹#›</a:t>
            </a:fld>
            <a:endParaRPr lang="en-US" dirty="0"/>
          </a:p>
        </p:txBody>
      </p:sp>
    </p:spTree>
    <p:extLst>
      <p:ext uri="{BB962C8B-B14F-4D97-AF65-F5344CB8AC3E}">
        <p14:creationId xmlns:p14="http://schemas.microsoft.com/office/powerpoint/2010/main" val="354026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02D1CF8F-C804-4AA1-B877-6F7EBBEA1852}" type="datetime1">
              <a:rPr lang="en-US" smtClean="0"/>
              <a:pPr/>
              <a:t>6/23/2014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r>
              <a:rPr lang="en-US" dirty="0" smtClean="0"/>
              <a:t>Joint Center for Political and Economic Studies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F89AD482-0EE4-49FE-A793-D39669DE9B90}" type="slidenum">
              <a:rPr lang="en-US" smtClean="0"/>
              <a:pPr/>
              <a:t>‹#›</a:t>
            </a:fld>
            <a:endParaRPr lang="en-US" dirty="0"/>
          </a:p>
        </p:txBody>
      </p:sp>
    </p:spTree>
    <p:extLst>
      <p:ext uri="{BB962C8B-B14F-4D97-AF65-F5344CB8AC3E}">
        <p14:creationId xmlns:p14="http://schemas.microsoft.com/office/powerpoint/2010/main" val="3195841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381000" y="457200"/>
            <a:ext cx="8534400" cy="5562600"/>
          </a:xfrm>
        </p:spPr>
        <p:txBody>
          <a:bodyPr>
            <a:normAutofit fontScale="90000"/>
          </a:bodyPr>
          <a:lstStyle/>
          <a:p>
            <a:pPr eaLnBrk="1" hangingPunct="1"/>
            <a:r>
              <a:rPr lang="en-US" altLang="en-US" sz="3600" dirty="0" smtClean="0">
                <a:latin typeface="Times New Roman" panose="02020603050405020304" pitchFamily="18" charset="0"/>
                <a:cs typeface="Times New Roman" panose="02020603050405020304" pitchFamily="18" charset="0"/>
              </a:rPr>
              <a:t>Engaging Legislative Champions for IDA Authorization in Mississippi</a:t>
            </a:r>
            <a:r>
              <a:rPr lang="en-US" altLang="en-US" sz="3600" dirty="0" smtClean="0"/>
              <a:t/>
            </a:r>
            <a:br>
              <a:rPr lang="en-US" altLang="en-US" sz="3600" dirty="0" smtClean="0"/>
            </a:br>
            <a:r>
              <a:rPr lang="en-US" altLang="en-US" sz="3600" dirty="0" smtClean="0"/>
              <a:t/>
            </a:r>
            <a:br>
              <a:rPr lang="en-US" altLang="en-US" sz="3600" dirty="0" smtClean="0"/>
            </a:br>
            <a:r>
              <a:rPr lang="en-US" altLang="en-US" sz="2800" dirty="0" smtClean="0"/>
              <a:t/>
            </a:r>
            <a:br>
              <a:rPr lang="en-US" altLang="en-US" sz="2800" dirty="0" smtClean="0"/>
            </a:br>
            <a:r>
              <a:rPr lang="en-US" altLang="en-US" sz="1800" dirty="0" smtClean="0">
                <a:latin typeface="Times New Roman" panose="02020603050405020304" pitchFamily="18" charset="0"/>
                <a:cs typeface="Times New Roman" panose="02020603050405020304" pitchFamily="18" charset="0"/>
              </a:rPr>
              <a:t>Presentation by</a:t>
            </a:r>
            <a:br>
              <a:rPr lang="en-US" altLang="en-US" sz="1800" dirty="0" smtClean="0">
                <a:latin typeface="Times New Roman" panose="02020603050405020304" pitchFamily="18" charset="0"/>
                <a:cs typeface="Times New Roman" panose="02020603050405020304" pitchFamily="18" charset="0"/>
              </a:rPr>
            </a:br>
            <a:r>
              <a:rPr lang="en-US" altLang="en-US" sz="1800" dirty="0" smtClean="0">
                <a:latin typeface="Times New Roman" panose="02020603050405020304" pitchFamily="18" charset="0"/>
                <a:cs typeface="Times New Roman" panose="02020603050405020304" pitchFamily="18" charset="0"/>
              </a:rPr>
              <a:t>Wilhelmina A. Leigh</a:t>
            </a:r>
            <a:br>
              <a:rPr lang="en-US" altLang="en-US" sz="1800" dirty="0" smtClean="0">
                <a:latin typeface="Times New Roman" panose="02020603050405020304" pitchFamily="18" charset="0"/>
                <a:cs typeface="Times New Roman" panose="02020603050405020304" pitchFamily="18" charset="0"/>
              </a:rPr>
            </a:br>
            <a:r>
              <a:rPr lang="en-US" altLang="en-US" sz="1800" dirty="0" smtClean="0">
                <a:latin typeface="Times New Roman" panose="02020603050405020304" pitchFamily="18" charset="0"/>
                <a:cs typeface="Times New Roman" panose="02020603050405020304" pitchFamily="18" charset="0"/>
              </a:rPr>
              <a:t>Melissa R. Wells</a:t>
            </a:r>
            <a:br>
              <a:rPr lang="en-US" altLang="en-US" sz="1800" dirty="0" smtClean="0">
                <a:latin typeface="Times New Roman" panose="02020603050405020304" pitchFamily="18" charset="0"/>
                <a:cs typeface="Times New Roman" panose="02020603050405020304" pitchFamily="18" charset="0"/>
              </a:rPr>
            </a:br>
            <a:r>
              <a:rPr lang="en-US" altLang="en-US" sz="1800" dirty="0" smtClean="0">
                <a:latin typeface="Times New Roman" panose="02020603050405020304" pitchFamily="18" charset="0"/>
                <a:cs typeface="Times New Roman" panose="02020603050405020304" pitchFamily="18" charset="0"/>
              </a:rPr>
              <a:t>Joint Center for Political and Economic Studies</a:t>
            </a:r>
            <a:r>
              <a:rPr lang="en-US" altLang="en-US" sz="2000" dirty="0" smtClean="0">
                <a:latin typeface="Times New Roman" panose="02020603050405020304" pitchFamily="18" charset="0"/>
                <a:cs typeface="Times New Roman" panose="02020603050405020304" pitchFamily="18" charset="0"/>
              </a:rPr>
              <a:t/>
            </a:r>
            <a:br>
              <a:rPr lang="en-US" altLang="en-US" sz="2000" dirty="0" smtClean="0">
                <a:latin typeface="Times New Roman" panose="02020603050405020304" pitchFamily="18" charset="0"/>
                <a:cs typeface="Times New Roman" panose="02020603050405020304" pitchFamily="18" charset="0"/>
              </a:rPr>
            </a:br>
            <a:r>
              <a:rPr lang="en-US" altLang="en-US" sz="2000" dirty="0" smtClean="0">
                <a:latin typeface="Times New Roman" panose="02020603050405020304" pitchFamily="18" charset="0"/>
                <a:cs typeface="Times New Roman" panose="02020603050405020304" pitchFamily="18" charset="0"/>
              </a:rPr>
              <a:t>at</a:t>
            </a:r>
            <a:br>
              <a:rPr lang="en-US" altLang="en-US" sz="2000" dirty="0" smtClean="0">
                <a:latin typeface="Times New Roman" panose="02020603050405020304" pitchFamily="18" charset="0"/>
                <a:cs typeface="Times New Roman" panose="02020603050405020304" pitchFamily="18" charset="0"/>
              </a:rPr>
            </a:br>
            <a:r>
              <a:rPr lang="en-US" altLang="en-US" sz="2700" dirty="0" smtClean="0">
                <a:latin typeface="Times New Roman" panose="02020603050405020304" pitchFamily="18" charset="0"/>
                <a:cs typeface="Times New Roman" panose="02020603050405020304" pitchFamily="18" charset="0"/>
              </a:rPr>
              <a:t>Coalition for a  Prosperous Mississippi</a:t>
            </a:r>
            <a:br>
              <a:rPr lang="en-US" altLang="en-US" sz="2700" dirty="0" smtClean="0">
                <a:latin typeface="Times New Roman" panose="02020603050405020304" pitchFamily="18" charset="0"/>
                <a:cs typeface="Times New Roman" panose="02020603050405020304" pitchFamily="18" charset="0"/>
              </a:rPr>
            </a:br>
            <a:r>
              <a:rPr lang="en-US" altLang="en-US" sz="2700" dirty="0" smtClean="0">
                <a:latin typeface="Times New Roman" panose="02020603050405020304" pitchFamily="18" charset="0"/>
                <a:cs typeface="Times New Roman" panose="02020603050405020304" pitchFamily="18" charset="0"/>
              </a:rPr>
              <a:t>Partner Meeting</a:t>
            </a:r>
            <a:r>
              <a:rPr lang="en-US" altLang="en-US" sz="2400" dirty="0" smtClean="0">
                <a:latin typeface="Times New Roman" panose="02020603050405020304" pitchFamily="18" charset="0"/>
                <a:cs typeface="Times New Roman" panose="02020603050405020304" pitchFamily="18" charset="0"/>
              </a:rPr>
              <a:t/>
            </a:r>
            <a:br>
              <a:rPr lang="en-US" altLang="en-US" sz="2400" dirty="0" smtClean="0">
                <a:latin typeface="Times New Roman" panose="02020603050405020304" pitchFamily="18" charset="0"/>
                <a:cs typeface="Times New Roman" panose="02020603050405020304" pitchFamily="18" charset="0"/>
              </a:rPr>
            </a:br>
            <a:r>
              <a:rPr lang="en-US" altLang="en-US" sz="800" dirty="0" smtClean="0">
                <a:latin typeface="Times New Roman" panose="02020603050405020304" pitchFamily="18" charset="0"/>
                <a:cs typeface="Times New Roman" panose="02020603050405020304" pitchFamily="18" charset="0"/>
              </a:rPr>
              <a:t/>
            </a:r>
            <a:br>
              <a:rPr lang="en-US" altLang="en-US" sz="800" dirty="0" smtClean="0">
                <a:latin typeface="Times New Roman" panose="02020603050405020304" pitchFamily="18" charset="0"/>
                <a:cs typeface="Times New Roman" panose="02020603050405020304" pitchFamily="18" charset="0"/>
              </a:rPr>
            </a:br>
            <a:r>
              <a:rPr lang="en-US" altLang="en-US" sz="1800" dirty="0" smtClean="0">
                <a:latin typeface="Times New Roman" panose="02020603050405020304" pitchFamily="18" charset="0"/>
                <a:cs typeface="Times New Roman" panose="02020603050405020304" pitchFamily="18" charset="0"/>
              </a:rPr>
              <a:t>Jackson, Mississippi</a:t>
            </a:r>
            <a:br>
              <a:rPr lang="en-US" altLang="en-US" sz="1800" dirty="0" smtClean="0">
                <a:latin typeface="Times New Roman" panose="02020603050405020304" pitchFamily="18" charset="0"/>
                <a:cs typeface="Times New Roman" panose="02020603050405020304" pitchFamily="18" charset="0"/>
              </a:rPr>
            </a:br>
            <a:r>
              <a:rPr lang="en-US" altLang="en-US" sz="1800" dirty="0" smtClean="0">
                <a:latin typeface="Times New Roman" panose="02020603050405020304" pitchFamily="18" charset="0"/>
                <a:cs typeface="Times New Roman" panose="02020603050405020304" pitchFamily="18" charset="0"/>
              </a:rPr>
              <a:t/>
            </a:r>
            <a:br>
              <a:rPr lang="en-US" altLang="en-US" sz="1800" dirty="0" smtClean="0">
                <a:latin typeface="Times New Roman" panose="02020603050405020304" pitchFamily="18" charset="0"/>
                <a:cs typeface="Times New Roman" panose="02020603050405020304" pitchFamily="18" charset="0"/>
              </a:rPr>
            </a:br>
            <a:r>
              <a:rPr lang="en-US" altLang="en-US" sz="1800" dirty="0" smtClean="0">
                <a:latin typeface="Times New Roman" panose="02020603050405020304" pitchFamily="18" charset="0"/>
                <a:cs typeface="Times New Roman" panose="02020603050405020304" pitchFamily="18" charset="0"/>
              </a:rPr>
              <a:t>October 2, 2013</a:t>
            </a:r>
            <a:br>
              <a:rPr lang="en-US" altLang="en-US" sz="1800" dirty="0" smtClean="0">
                <a:latin typeface="Times New Roman" panose="02020603050405020304" pitchFamily="18" charset="0"/>
                <a:cs typeface="Times New Roman" panose="02020603050405020304" pitchFamily="18" charset="0"/>
              </a:rPr>
            </a:br>
            <a:endParaRPr lang="en-US" altLang="en-US" sz="1800" dirty="0" smtClean="0">
              <a:latin typeface="Times New Roman" panose="02020603050405020304" pitchFamily="18" charset="0"/>
              <a:cs typeface="Times New Roman" panose="02020603050405020304" pitchFamily="18" charset="0"/>
            </a:endParaRPr>
          </a:p>
        </p:txBody>
      </p:sp>
      <p:pic>
        <p:nvPicPr>
          <p:cNvPr id="7"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160297" y="4061460"/>
            <a:ext cx="1681406" cy="264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2057400"/>
            <a:ext cx="1524000" cy="1194027"/>
          </a:xfrm>
          <a:prstGeom prst="rect">
            <a:avLst/>
          </a:prstGeom>
        </p:spPr>
      </p:pic>
    </p:spTree>
    <p:extLst>
      <p:ext uri="{BB962C8B-B14F-4D97-AF65-F5344CB8AC3E}">
        <p14:creationId xmlns:p14="http://schemas.microsoft.com/office/powerpoint/2010/main" val="2492473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839200" cy="1143000"/>
          </a:xfrm>
        </p:spPr>
        <p:txBody>
          <a:bodyPr/>
          <a:lstStyle/>
          <a:p>
            <a:r>
              <a:rPr lang="en-US" sz="3200" b="1" dirty="0" smtClean="0">
                <a:latin typeface="Times New Roman" pitchFamily="-107" charset="0"/>
              </a:rPr>
              <a:t>IDA Authorization: Relevant House Committee (Banking and Financial Services)</a:t>
            </a:r>
          </a:p>
        </p:txBody>
      </p:sp>
      <p:sp>
        <p:nvSpPr>
          <p:cNvPr id="79875" name="Text Placeholder 2"/>
          <p:cNvSpPr>
            <a:spLocks noGrp="1"/>
          </p:cNvSpPr>
          <p:nvPr>
            <p:ph type="body" idx="1"/>
          </p:nvPr>
        </p:nvSpPr>
        <p:spPr>
          <a:xfrm>
            <a:off x="5257800" y="7239000"/>
            <a:ext cx="4040188" cy="639763"/>
          </a:xfrm>
        </p:spPr>
        <p:txBody>
          <a:bodyPr/>
          <a:lstStyle/>
          <a:p>
            <a:endParaRPr lang="en-US" dirty="0" smtClean="0">
              <a:latin typeface="Times New Roman" pitchFamily="-107" charset="0"/>
            </a:endParaRPr>
          </a:p>
        </p:txBody>
      </p:sp>
      <p:sp>
        <p:nvSpPr>
          <p:cNvPr id="4" name="Content Placeholder 3"/>
          <p:cNvSpPr>
            <a:spLocks noGrp="1"/>
          </p:cNvSpPr>
          <p:nvPr>
            <p:ph sz="half" idx="2"/>
          </p:nvPr>
        </p:nvSpPr>
        <p:spPr>
          <a:xfrm>
            <a:off x="533400" y="1838890"/>
            <a:ext cx="4114800" cy="4876800"/>
          </a:xfrm>
        </p:spPr>
        <p:txBody>
          <a:bodyPr>
            <a:noAutofit/>
          </a:bodyPr>
          <a:lstStyle/>
          <a:p>
            <a:pPr marL="0" indent="0">
              <a:spcBef>
                <a:spcPts val="313"/>
              </a:spcBef>
              <a:buFont typeface="Arial" charset="0"/>
              <a:buNone/>
            </a:pPr>
            <a:r>
              <a:rPr lang="en-US" sz="1400" b="1" u="sng" dirty="0" smtClean="0">
                <a:solidFill>
                  <a:srgbClr val="002060"/>
                </a:solidFill>
                <a:latin typeface="Times New Roman" pitchFamily="18" charset="0"/>
                <a:cs typeface="Times New Roman" pitchFamily="18" charset="0"/>
              </a:rPr>
              <a:t>Banking and Financial Services Committee</a:t>
            </a:r>
            <a:endParaRPr lang="en-US" sz="1400" dirty="0" smtClean="0">
              <a:latin typeface="Times New Roman" pitchFamily="18" charset="0"/>
              <a:cs typeface="Times New Roman" pitchFamily="18" charset="0"/>
            </a:endParaRPr>
          </a:p>
          <a:p>
            <a:pPr marL="0" indent="0">
              <a:spcBef>
                <a:spcPts val="313"/>
              </a:spcBef>
              <a:buFont typeface="Arial" charset="0"/>
              <a:buNone/>
            </a:pPr>
            <a:r>
              <a:rPr lang="en-US" sz="1400" dirty="0">
                <a:solidFill>
                  <a:srgbClr val="002060"/>
                </a:solidFill>
                <a:latin typeface="Times New Roman" pitchFamily="18" charset="0"/>
                <a:cs typeface="Times New Roman" pitchFamily="18" charset="0"/>
              </a:rPr>
              <a:t>Henry Zuber </a:t>
            </a:r>
            <a:r>
              <a:rPr lang="en-US" sz="1400" dirty="0" smtClean="0">
                <a:solidFill>
                  <a:srgbClr val="002060"/>
                </a:solidFill>
                <a:latin typeface="Times New Roman" pitchFamily="18" charset="0"/>
                <a:cs typeface="Times New Roman" pitchFamily="18" charset="0"/>
              </a:rPr>
              <a:t>III [R-113] </a:t>
            </a:r>
            <a:r>
              <a:rPr lang="en-US" sz="1400" i="1" dirty="0" smtClean="0">
                <a:solidFill>
                  <a:srgbClr val="002060"/>
                </a:solidFill>
                <a:latin typeface="Times New Roman" pitchFamily="18" charset="0"/>
                <a:cs typeface="Times New Roman" pitchFamily="18" charset="0"/>
              </a:rPr>
              <a:t>Chair</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Lester Carpenter [R-1] </a:t>
            </a:r>
            <a:r>
              <a:rPr lang="en-US" sz="1400" i="1" dirty="0" smtClean="0">
                <a:solidFill>
                  <a:srgbClr val="002060"/>
                </a:solidFill>
                <a:latin typeface="Times New Roman" pitchFamily="18" charset="0"/>
                <a:cs typeface="Times New Roman" pitchFamily="18" charset="0"/>
              </a:rPr>
              <a:t>Vice Ch</a:t>
            </a:r>
            <a:r>
              <a:rPr lang="en-US" sz="1400" i="1" dirty="0" smtClean="0">
                <a:solidFill>
                  <a:srgbClr val="002060"/>
                </a:solidFill>
              </a:rPr>
              <a:t>air</a:t>
            </a:r>
            <a:endParaRPr lang="en-US" sz="1400" i="1" dirty="0" smtClean="0">
              <a:solidFill>
                <a:srgbClr val="002060"/>
              </a:solidFill>
              <a:latin typeface="Times New Roman" pitchFamily="18" charset="0"/>
              <a:cs typeface="Times New Roman" pitchFamily="18" charset="0"/>
            </a:endParaRPr>
          </a:p>
          <a:p>
            <a:pPr marL="0" indent="0">
              <a:spcBef>
                <a:spcPts val="313"/>
              </a:spcBef>
              <a:buFont typeface="Arial" charset="0"/>
              <a:buNone/>
            </a:pPr>
            <a:r>
              <a:rPr lang="en-US" sz="1400" dirty="0">
                <a:solidFill>
                  <a:srgbClr val="002060"/>
                </a:solidFill>
                <a:latin typeface="Times New Roman" pitchFamily="18" charset="0"/>
                <a:cs typeface="Times New Roman" pitchFamily="18" charset="0"/>
              </a:rPr>
              <a:t>William Tracy </a:t>
            </a:r>
            <a:r>
              <a:rPr lang="en-US" sz="1400" dirty="0" smtClean="0">
                <a:solidFill>
                  <a:srgbClr val="002060"/>
                </a:solidFill>
                <a:latin typeface="Times New Roman" pitchFamily="18" charset="0"/>
                <a:cs typeface="Times New Roman" pitchFamily="18" charset="0"/>
              </a:rPr>
              <a:t>Arnold [R-3]</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Kimberly </a:t>
            </a:r>
            <a:r>
              <a:rPr lang="en-US" sz="1400" b="1" dirty="0">
                <a:solidFill>
                  <a:srgbClr val="FF0000"/>
                </a:solidFill>
                <a:latin typeface="Times New Roman" pitchFamily="18" charset="0"/>
                <a:cs typeface="Times New Roman" pitchFamily="18" charset="0"/>
              </a:rPr>
              <a:t>Campbell </a:t>
            </a:r>
            <a:r>
              <a:rPr lang="en-US" sz="1400" b="1" dirty="0" smtClean="0">
                <a:solidFill>
                  <a:srgbClr val="FF0000"/>
                </a:solidFill>
                <a:latin typeface="Times New Roman" pitchFamily="18" charset="0"/>
                <a:cs typeface="Times New Roman" pitchFamily="18" charset="0"/>
              </a:rPr>
              <a:t>Buck [D-72]</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Mary </a:t>
            </a:r>
            <a:r>
              <a:rPr lang="en-US" sz="1400" b="1" dirty="0">
                <a:solidFill>
                  <a:srgbClr val="FF0000"/>
                </a:solidFill>
                <a:latin typeface="Times New Roman" pitchFamily="18" charset="0"/>
                <a:cs typeface="Times New Roman" pitchFamily="18" charset="0"/>
              </a:rPr>
              <a:t>H. </a:t>
            </a:r>
            <a:r>
              <a:rPr lang="en-US" sz="1400" b="1" dirty="0" smtClean="0">
                <a:solidFill>
                  <a:srgbClr val="FF0000"/>
                </a:solidFill>
                <a:latin typeface="Times New Roman" pitchFamily="18" charset="0"/>
                <a:cs typeface="Times New Roman" pitchFamily="18" charset="0"/>
              </a:rPr>
              <a:t>Coleman [D-65]</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Andy Gipson [R-77]</a:t>
            </a:r>
          </a:p>
          <a:p>
            <a:pPr marL="0" indent="0">
              <a:spcBef>
                <a:spcPts val="313"/>
              </a:spcBef>
              <a:buFont typeface="Arial" charset="0"/>
              <a:buNone/>
            </a:pPr>
            <a:r>
              <a:rPr lang="en-US" sz="1400" b="1" dirty="0" smtClean="0">
                <a:solidFill>
                  <a:srgbClr val="00B050"/>
                </a:solidFill>
                <a:latin typeface="Times New Roman" pitchFamily="18" charset="0"/>
                <a:cs typeface="Times New Roman" pitchFamily="18" charset="0"/>
              </a:rPr>
              <a:t>Jeffrey </a:t>
            </a:r>
            <a:r>
              <a:rPr lang="en-US" sz="1400" b="1" dirty="0">
                <a:solidFill>
                  <a:srgbClr val="00B050"/>
                </a:solidFill>
                <a:latin typeface="Times New Roman" pitchFamily="18" charset="0"/>
                <a:cs typeface="Times New Roman" pitchFamily="18" charset="0"/>
              </a:rPr>
              <a:t>S. </a:t>
            </a:r>
            <a:r>
              <a:rPr lang="en-US" sz="1400" b="1" dirty="0" smtClean="0">
                <a:solidFill>
                  <a:srgbClr val="00B050"/>
                </a:solidFill>
                <a:latin typeface="Times New Roman" pitchFamily="18" charset="0"/>
                <a:cs typeface="Times New Roman" pitchFamily="18" charset="0"/>
              </a:rPr>
              <a:t>Guice [R-114]</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Joey Hood [R-35]</a:t>
            </a:r>
          </a:p>
          <a:p>
            <a:pPr marL="0" indent="0">
              <a:spcBef>
                <a:spcPts val="313"/>
              </a:spcBef>
              <a:buFont typeface="Arial" charset="0"/>
              <a:buNone/>
            </a:pPr>
            <a:r>
              <a:rPr lang="en-US" sz="1400" b="1" dirty="0" smtClean="0">
                <a:solidFill>
                  <a:srgbClr val="00B050"/>
                </a:solidFill>
                <a:latin typeface="Times New Roman" pitchFamily="18" charset="0"/>
                <a:cs typeface="Times New Roman" pitchFamily="18" charset="0"/>
              </a:rPr>
              <a:t>Nolan Mettetal</a:t>
            </a:r>
            <a:r>
              <a:rPr lang="en-US" sz="1400" b="1" dirty="0">
                <a:solidFill>
                  <a:srgbClr val="00B050"/>
                </a:solidFill>
                <a:latin typeface="Times New Roman" pitchFamily="18" charset="0"/>
                <a:cs typeface="Times New Roman" pitchFamily="18" charset="0"/>
              </a:rPr>
              <a:t> </a:t>
            </a:r>
            <a:r>
              <a:rPr lang="en-US" sz="1400" b="1" dirty="0" smtClean="0">
                <a:solidFill>
                  <a:srgbClr val="00B050"/>
                </a:solidFill>
                <a:latin typeface="Times New Roman" pitchFamily="18" charset="0"/>
                <a:cs typeface="Times New Roman" pitchFamily="18" charset="0"/>
              </a:rPr>
              <a:t>[R-10]</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Bobby Moak [D-53]</a:t>
            </a:r>
          </a:p>
          <a:p>
            <a:pPr marL="0" indent="0">
              <a:spcBef>
                <a:spcPts val="313"/>
              </a:spcBef>
              <a:buFont typeface="Arial" charset="0"/>
              <a:buNone/>
            </a:pPr>
            <a:r>
              <a:rPr lang="en-US" sz="1400" b="1" dirty="0" smtClean="0">
                <a:solidFill>
                  <a:srgbClr val="00B050"/>
                </a:solidFill>
                <a:latin typeface="Times New Roman" pitchFamily="18" charset="0"/>
                <a:cs typeface="Times New Roman" pitchFamily="18" charset="0"/>
              </a:rPr>
              <a:t>Ray Rogers [R-61]</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Gary </a:t>
            </a:r>
            <a:r>
              <a:rPr lang="en-US" sz="1400" dirty="0">
                <a:solidFill>
                  <a:srgbClr val="002060"/>
                </a:solidFill>
                <a:latin typeface="Times New Roman" pitchFamily="18" charset="0"/>
                <a:cs typeface="Times New Roman" pitchFamily="18" charset="0"/>
              </a:rPr>
              <a:t>V. </a:t>
            </a:r>
            <a:r>
              <a:rPr lang="en-US" sz="1400" dirty="0" smtClean="0">
                <a:solidFill>
                  <a:srgbClr val="002060"/>
                </a:solidFill>
                <a:latin typeface="Times New Roman" pitchFamily="18" charset="0"/>
                <a:cs typeface="Times New Roman" pitchFamily="18" charset="0"/>
              </a:rPr>
              <a:t>Staples [R-88]</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Jerry </a:t>
            </a:r>
            <a:r>
              <a:rPr lang="en-US" sz="1400" dirty="0">
                <a:solidFill>
                  <a:srgbClr val="002060"/>
                </a:solidFill>
                <a:latin typeface="Times New Roman" pitchFamily="18" charset="0"/>
                <a:cs typeface="Times New Roman" pitchFamily="18" charset="0"/>
              </a:rPr>
              <a:t>R. </a:t>
            </a:r>
            <a:r>
              <a:rPr lang="en-US" sz="1400" dirty="0" smtClean="0">
                <a:solidFill>
                  <a:srgbClr val="002060"/>
                </a:solidFill>
                <a:latin typeface="Times New Roman" pitchFamily="18" charset="0"/>
                <a:cs typeface="Times New Roman" pitchFamily="18" charset="0"/>
              </a:rPr>
              <a:t>Turner [R-18]</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Adrienne Wooten [D-71]</a:t>
            </a:r>
          </a:p>
          <a:p>
            <a:pPr marL="0" indent="0">
              <a:spcBef>
                <a:spcPts val="313"/>
              </a:spcBef>
              <a:buFont typeface="Arial" charset="0"/>
              <a:buNone/>
            </a:pPr>
            <a:endParaRPr lang="en-US" sz="1400" dirty="0">
              <a:solidFill>
                <a:srgbClr val="002060"/>
              </a:solidFill>
              <a:latin typeface="Times New Roman" pitchFamily="18" charset="0"/>
              <a:cs typeface="Times New Roman" pitchFamily="18" charset="0"/>
            </a:endParaRPr>
          </a:p>
          <a:p>
            <a:pPr marL="0" indent="0">
              <a:spcBef>
                <a:spcPts val="313"/>
              </a:spcBef>
              <a:buFont typeface="Arial" charset="0"/>
              <a:buNone/>
            </a:pPr>
            <a:endParaRPr lang="en-US" sz="1200" dirty="0" smtClean="0">
              <a:solidFill>
                <a:srgbClr val="002060"/>
              </a:solidFill>
              <a:latin typeface="Times New Roman" pitchFamily="-107" charset="0"/>
            </a:endParaRPr>
          </a:p>
          <a:p>
            <a:pPr marL="0" indent="0">
              <a:lnSpc>
                <a:spcPct val="80000"/>
              </a:lnSpc>
            </a:pPr>
            <a:endParaRPr lang="en-US" sz="1200" dirty="0" smtClean="0">
              <a:latin typeface="Times New Roman" pitchFamily="-107" charset="0"/>
            </a:endParaRPr>
          </a:p>
        </p:txBody>
      </p:sp>
      <p:sp>
        <p:nvSpPr>
          <p:cNvPr id="3" name="Footer Placeholder 2"/>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89AD482-0EE4-49FE-A793-D39669DE9B90}" type="slidenum">
              <a:rPr lang="en-US" smtClean="0"/>
              <a:t>10</a:t>
            </a:fld>
            <a:endParaRPr lang="en-US" dirty="0"/>
          </a:p>
        </p:txBody>
      </p:sp>
      <p:pic>
        <p:nvPicPr>
          <p:cNvPr id="13" name="Content Placeholder 8"/>
          <p:cNvPicPr>
            <a:picLocks noGrp="1" noChangeAspect="1"/>
          </p:cNvPicPr>
          <p:nvPr>
            <p:ph sz="quarter" idx="4"/>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62600" y="1676400"/>
            <a:ext cx="3046831" cy="4791456"/>
          </a:xfrm>
        </p:spPr>
      </p:pic>
      <p:sp>
        <p:nvSpPr>
          <p:cNvPr id="2" name="TextBox 1"/>
          <p:cNvSpPr txBox="1"/>
          <p:nvPr/>
        </p:nvSpPr>
        <p:spPr>
          <a:xfrm>
            <a:off x="320039" y="6352847"/>
            <a:ext cx="2098651"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African-American Legislator</a:t>
            </a:r>
            <a:endParaRPr lang="en-US"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822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839200" cy="1143000"/>
          </a:xfrm>
        </p:spPr>
        <p:txBody>
          <a:bodyPr/>
          <a:lstStyle/>
          <a:p>
            <a:r>
              <a:rPr lang="en-US" sz="3200" b="1" dirty="0" smtClean="0">
                <a:latin typeface="Times New Roman" pitchFamily="-107" charset="0"/>
              </a:rPr>
              <a:t>IDA Authorization: Relevant House Committee (Municipalities)</a:t>
            </a:r>
          </a:p>
        </p:txBody>
      </p:sp>
      <p:sp>
        <p:nvSpPr>
          <p:cNvPr id="79875" name="Text Placeholder 2"/>
          <p:cNvSpPr>
            <a:spLocks noGrp="1"/>
          </p:cNvSpPr>
          <p:nvPr>
            <p:ph type="body" idx="1"/>
          </p:nvPr>
        </p:nvSpPr>
        <p:spPr>
          <a:xfrm>
            <a:off x="5257800" y="7239000"/>
            <a:ext cx="4040188" cy="639763"/>
          </a:xfrm>
        </p:spPr>
        <p:txBody>
          <a:bodyPr/>
          <a:lstStyle/>
          <a:p>
            <a:endParaRPr lang="en-US" dirty="0" smtClean="0">
              <a:latin typeface="Times New Roman" pitchFamily="-107" charset="0"/>
            </a:endParaRPr>
          </a:p>
        </p:txBody>
      </p:sp>
      <p:sp>
        <p:nvSpPr>
          <p:cNvPr id="4" name="Content Placeholder 3"/>
          <p:cNvSpPr>
            <a:spLocks noGrp="1"/>
          </p:cNvSpPr>
          <p:nvPr>
            <p:ph sz="half" idx="2"/>
          </p:nvPr>
        </p:nvSpPr>
        <p:spPr>
          <a:xfrm>
            <a:off x="228600" y="1676400"/>
            <a:ext cx="4114800" cy="4876800"/>
          </a:xfrm>
        </p:spPr>
        <p:txBody>
          <a:bodyPr>
            <a:noAutofit/>
          </a:bodyPr>
          <a:lstStyle/>
          <a:p>
            <a:pPr marL="0" indent="0">
              <a:spcBef>
                <a:spcPts val="313"/>
              </a:spcBef>
              <a:buFont typeface="Arial" charset="0"/>
              <a:buNone/>
            </a:pPr>
            <a:r>
              <a:rPr lang="en-US" sz="1400" b="1" u="sng" dirty="0" smtClean="0">
                <a:solidFill>
                  <a:srgbClr val="002060"/>
                </a:solidFill>
                <a:latin typeface="Times New Roman" pitchFamily="18" charset="0"/>
                <a:cs typeface="Times New Roman" pitchFamily="18" charset="0"/>
              </a:rPr>
              <a:t>Committee on Municipalities</a:t>
            </a:r>
            <a:endParaRPr lang="en-US" sz="1400" dirty="0" smtClean="0">
              <a:solidFill>
                <a:srgbClr val="002060"/>
              </a:solidFill>
              <a:latin typeface="Times New Roman" pitchFamily="18" charset="0"/>
              <a:cs typeface="Times New Roman" pitchFamily="18" charset="0"/>
            </a:endParaRP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Edward Blackmon, Jr. [D-57] </a:t>
            </a:r>
            <a:r>
              <a:rPr lang="en-US" sz="1400" b="1" i="1" dirty="0" smtClean="0">
                <a:solidFill>
                  <a:srgbClr val="FF0000"/>
                </a:solidFill>
                <a:latin typeface="Times New Roman" pitchFamily="18" charset="0"/>
                <a:cs typeface="Times New Roman" pitchFamily="18" charset="0"/>
              </a:rPr>
              <a:t>Chair</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David W. Myers [D-98] </a:t>
            </a:r>
            <a:r>
              <a:rPr lang="en-US" sz="1400" b="1" i="1" dirty="0" smtClean="0">
                <a:solidFill>
                  <a:srgbClr val="FF0000"/>
                </a:solidFill>
                <a:latin typeface="Times New Roman" pitchFamily="18" charset="0"/>
                <a:cs typeface="Times New Roman" pitchFamily="18" charset="0"/>
              </a:rPr>
              <a:t>Vice Chair</a:t>
            </a:r>
          </a:p>
          <a:p>
            <a:pPr marL="0" indent="0">
              <a:spcBef>
                <a:spcPts val="313"/>
              </a:spcBef>
              <a:buFont typeface="Arial" charset="0"/>
              <a:buNone/>
            </a:pPr>
            <a:r>
              <a:rPr lang="en-US" sz="1400" dirty="0">
                <a:solidFill>
                  <a:srgbClr val="002060"/>
                </a:solidFill>
                <a:latin typeface="Times New Roman" pitchFamily="18" charset="0"/>
                <a:cs typeface="Times New Roman" pitchFamily="18" charset="0"/>
              </a:rPr>
              <a:t>Gene </a:t>
            </a:r>
            <a:r>
              <a:rPr lang="en-US" sz="1400" dirty="0" smtClean="0">
                <a:solidFill>
                  <a:srgbClr val="002060"/>
                </a:solidFill>
                <a:latin typeface="Times New Roman" pitchFamily="18" charset="0"/>
                <a:cs typeface="Times New Roman" pitchFamily="18" charset="0"/>
              </a:rPr>
              <a:t>Alday [R-25]</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Mark Baker [R-74]</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Lester Carpenter [R-1]</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Linda </a:t>
            </a:r>
            <a:r>
              <a:rPr lang="en-US" sz="1400" b="1" dirty="0">
                <a:solidFill>
                  <a:srgbClr val="FF0000"/>
                </a:solidFill>
                <a:latin typeface="Times New Roman" pitchFamily="18" charset="0"/>
                <a:cs typeface="Times New Roman" pitchFamily="18" charset="0"/>
              </a:rPr>
              <a:t>F. </a:t>
            </a:r>
            <a:r>
              <a:rPr lang="en-US" sz="1400" b="1" dirty="0" smtClean="0">
                <a:solidFill>
                  <a:srgbClr val="FF0000"/>
                </a:solidFill>
                <a:latin typeface="Times New Roman" pitchFamily="18" charset="0"/>
                <a:cs typeface="Times New Roman" pitchFamily="18" charset="0"/>
              </a:rPr>
              <a:t>Coleman [D-29]</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William C. “Bill” Denny [R-64]</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Deborah </a:t>
            </a:r>
            <a:r>
              <a:rPr lang="en-US" sz="1400" b="1" dirty="0">
                <a:solidFill>
                  <a:srgbClr val="FF0000"/>
                </a:solidFill>
                <a:latin typeface="Times New Roman" pitchFamily="18" charset="0"/>
                <a:cs typeface="Times New Roman" pitchFamily="18" charset="0"/>
              </a:rPr>
              <a:t>Butler </a:t>
            </a:r>
            <a:r>
              <a:rPr lang="en-US" sz="1400" b="1" dirty="0" smtClean="0">
                <a:solidFill>
                  <a:srgbClr val="FF0000"/>
                </a:solidFill>
                <a:latin typeface="Times New Roman" pitchFamily="18" charset="0"/>
                <a:cs typeface="Times New Roman" pitchFamily="18" charset="0"/>
              </a:rPr>
              <a:t>Dixon [D-63]</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Michael </a:t>
            </a:r>
            <a:r>
              <a:rPr lang="en-US" sz="1400" dirty="0">
                <a:solidFill>
                  <a:srgbClr val="002060"/>
                </a:solidFill>
                <a:latin typeface="Times New Roman" pitchFamily="18" charset="0"/>
                <a:cs typeface="Times New Roman" pitchFamily="18" charset="0"/>
              </a:rPr>
              <a:t>T. </a:t>
            </a:r>
            <a:r>
              <a:rPr lang="en-US" sz="1400" dirty="0" smtClean="0">
                <a:solidFill>
                  <a:srgbClr val="002060"/>
                </a:solidFill>
                <a:latin typeface="Times New Roman" pitchFamily="18" charset="0"/>
                <a:cs typeface="Times New Roman" pitchFamily="18" charset="0"/>
              </a:rPr>
              <a:t>Evans [D-43]</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Eugene </a:t>
            </a:r>
            <a:r>
              <a:rPr lang="en-US" sz="1400" dirty="0">
                <a:solidFill>
                  <a:srgbClr val="002060"/>
                </a:solidFill>
                <a:latin typeface="Times New Roman" pitchFamily="18" charset="0"/>
                <a:cs typeface="Times New Roman" pitchFamily="18" charset="0"/>
              </a:rPr>
              <a:t>Forrest </a:t>
            </a:r>
            <a:r>
              <a:rPr lang="en-US" sz="1400" dirty="0" smtClean="0">
                <a:solidFill>
                  <a:srgbClr val="002060"/>
                </a:solidFill>
                <a:latin typeface="Times New Roman" pitchFamily="18" charset="0"/>
                <a:cs typeface="Times New Roman" pitchFamily="18" charset="0"/>
              </a:rPr>
              <a:t>Hamilton [R-6]</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Gregory Holloway [D-76]</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Rita Martinson [R-58]</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Margaret Rogers [R-14]</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Randy Rushing [R-78]</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Greg Snowden [R-83]</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Tom Weathersby [R-62]</a:t>
            </a:r>
            <a:endParaRPr lang="en-US" sz="1400" dirty="0">
              <a:solidFill>
                <a:srgbClr val="002060"/>
              </a:solidFill>
              <a:latin typeface="Times New Roman" pitchFamily="18" charset="0"/>
              <a:cs typeface="Times New Roman" pitchFamily="18" charset="0"/>
            </a:endParaRPr>
          </a:p>
          <a:p>
            <a:pPr marL="0" indent="0">
              <a:spcBef>
                <a:spcPts val="313"/>
              </a:spcBef>
              <a:buFont typeface="Arial" charset="0"/>
              <a:buNone/>
            </a:pPr>
            <a:endParaRPr lang="en-US" sz="1200" dirty="0" smtClean="0">
              <a:solidFill>
                <a:srgbClr val="002060"/>
              </a:solidFill>
              <a:latin typeface="Times New Roman" pitchFamily="-107" charset="0"/>
            </a:endParaRPr>
          </a:p>
          <a:p>
            <a:pPr marL="0" indent="0">
              <a:lnSpc>
                <a:spcPct val="80000"/>
              </a:lnSpc>
            </a:pPr>
            <a:endParaRPr lang="en-US" sz="1200" dirty="0" smtClean="0">
              <a:latin typeface="Times New Roman" pitchFamily="-107" charset="0"/>
            </a:endParaRPr>
          </a:p>
        </p:txBody>
      </p:sp>
      <p:sp>
        <p:nvSpPr>
          <p:cNvPr id="3" name="Footer Placeholder 2"/>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89AD482-0EE4-49FE-A793-D39669DE9B90}" type="slidenum">
              <a:rPr lang="en-US" smtClean="0"/>
              <a:t>11</a:t>
            </a:fld>
            <a:endParaRPr lang="en-US" dirty="0"/>
          </a:p>
        </p:txBody>
      </p:sp>
      <p:pic>
        <p:nvPicPr>
          <p:cNvPr id="12" name="Content Placeholder 8"/>
          <p:cNvPicPr>
            <a:picLocks noGrp="1" noChangeAspect="1"/>
          </p:cNvPicPr>
          <p:nvPr>
            <p:ph sz="quarter" idx="4"/>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91200" y="1371600"/>
            <a:ext cx="3046831" cy="4791456"/>
          </a:xfrm>
        </p:spPr>
      </p:pic>
      <p:sp>
        <p:nvSpPr>
          <p:cNvPr id="8" name="TextBox 7"/>
          <p:cNvSpPr txBox="1"/>
          <p:nvPr/>
        </p:nvSpPr>
        <p:spPr>
          <a:xfrm>
            <a:off x="320040" y="6352847"/>
            <a:ext cx="2098651"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African-American Legislator</a:t>
            </a:r>
            <a:endParaRPr lang="en-US"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021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839200" cy="1143000"/>
          </a:xfrm>
        </p:spPr>
        <p:txBody>
          <a:bodyPr/>
          <a:lstStyle/>
          <a:p>
            <a:r>
              <a:rPr lang="en-US" sz="3200" b="1" dirty="0" smtClean="0">
                <a:latin typeface="Times New Roman" pitchFamily="-107" charset="0"/>
              </a:rPr>
              <a:t>IDA Authorization: Relevant House Committee </a:t>
            </a:r>
            <a:br>
              <a:rPr lang="en-US" sz="3200" b="1" dirty="0" smtClean="0">
                <a:latin typeface="Times New Roman" pitchFamily="-107" charset="0"/>
              </a:rPr>
            </a:br>
            <a:r>
              <a:rPr lang="en-US" sz="3200" b="1" dirty="0" smtClean="0">
                <a:latin typeface="Times New Roman" pitchFamily="-107" charset="0"/>
              </a:rPr>
              <a:t>(Public Health and Human Services)</a:t>
            </a:r>
          </a:p>
        </p:txBody>
      </p:sp>
      <p:sp>
        <p:nvSpPr>
          <p:cNvPr id="4" name="Content Placeholder 3"/>
          <p:cNvSpPr>
            <a:spLocks noGrp="1"/>
          </p:cNvSpPr>
          <p:nvPr>
            <p:ph sz="half" idx="2"/>
          </p:nvPr>
        </p:nvSpPr>
        <p:spPr>
          <a:xfrm>
            <a:off x="152643" y="1700629"/>
            <a:ext cx="4114800" cy="4876800"/>
          </a:xfrm>
        </p:spPr>
        <p:txBody>
          <a:bodyPr>
            <a:noAutofit/>
          </a:bodyPr>
          <a:lstStyle/>
          <a:p>
            <a:pPr marL="0" indent="0">
              <a:spcBef>
                <a:spcPts val="313"/>
              </a:spcBef>
              <a:buFont typeface="Arial" charset="0"/>
              <a:buNone/>
            </a:pPr>
            <a:r>
              <a:rPr lang="en-US" sz="1400" b="1" u="sng" dirty="0" smtClean="0">
                <a:solidFill>
                  <a:srgbClr val="002060"/>
                </a:solidFill>
                <a:latin typeface="Times New Roman" pitchFamily="18" charset="0"/>
                <a:cs typeface="Times New Roman" pitchFamily="18" charset="0"/>
              </a:rPr>
              <a:t>Committee on Public Health and Human Services</a:t>
            </a:r>
            <a:endParaRPr lang="en-US" sz="1400" dirty="0" smtClean="0">
              <a:solidFill>
                <a:srgbClr val="002060"/>
              </a:solidFill>
              <a:latin typeface="Times New Roman" pitchFamily="18" charset="0"/>
              <a:cs typeface="Times New Roman" pitchFamily="18" charset="0"/>
            </a:endParaRP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Sam C. Mims,V [R-97]</a:t>
            </a:r>
            <a:r>
              <a:rPr lang="en-US" sz="1400" dirty="0">
                <a:solidFill>
                  <a:srgbClr val="002060"/>
                </a:solidFill>
                <a:latin typeface="Times New Roman" pitchFamily="18" charset="0"/>
                <a:cs typeface="Times New Roman" pitchFamily="18" charset="0"/>
              </a:rPr>
              <a:t> </a:t>
            </a:r>
            <a:r>
              <a:rPr lang="en-US" sz="1400" i="1" dirty="0" smtClean="0">
                <a:solidFill>
                  <a:srgbClr val="002060"/>
                </a:solidFill>
                <a:latin typeface="Times New Roman" pitchFamily="18" charset="0"/>
                <a:cs typeface="Times New Roman" pitchFamily="18" charset="0"/>
              </a:rPr>
              <a:t>Chair </a:t>
            </a:r>
            <a:r>
              <a:rPr lang="en-US" sz="1400" dirty="0" smtClean="0">
                <a:solidFill>
                  <a:srgbClr val="002060"/>
                </a:solidFill>
                <a:latin typeface="Times New Roman" pitchFamily="18" charset="0"/>
                <a:cs typeface="Times New Roman" pitchFamily="18" charset="0"/>
              </a:rPr>
              <a:t/>
            </a:r>
            <a:br>
              <a:rPr lang="en-US" sz="1400" dirty="0" smtClean="0">
                <a:solidFill>
                  <a:srgbClr val="002060"/>
                </a:solidFill>
                <a:latin typeface="Times New Roman" pitchFamily="18" charset="0"/>
                <a:cs typeface="Times New Roman" pitchFamily="18" charset="0"/>
              </a:rPr>
            </a:br>
            <a:r>
              <a:rPr lang="en-US" sz="1400" dirty="0" smtClean="0">
                <a:solidFill>
                  <a:srgbClr val="002060"/>
                </a:solidFill>
                <a:latin typeface="Times New Roman" pitchFamily="18" charset="0"/>
                <a:cs typeface="Times New Roman" pitchFamily="18" charset="0"/>
              </a:rPr>
              <a:t>Toby Baker [R-74]</a:t>
            </a:r>
            <a:r>
              <a:rPr lang="en-US" sz="1400" dirty="0">
                <a:solidFill>
                  <a:srgbClr val="002060"/>
                </a:solidFill>
                <a:latin typeface="Times New Roman" pitchFamily="18" charset="0"/>
                <a:cs typeface="Times New Roman" pitchFamily="18" charset="0"/>
              </a:rPr>
              <a:t> </a:t>
            </a:r>
            <a:r>
              <a:rPr lang="en-US" sz="1400" i="1" dirty="0" smtClean="0">
                <a:solidFill>
                  <a:srgbClr val="002060"/>
                </a:solidFill>
                <a:latin typeface="Times New Roman" pitchFamily="18" charset="0"/>
                <a:cs typeface="Times New Roman" pitchFamily="18" charset="0"/>
              </a:rPr>
              <a:t>Vice Chair </a:t>
            </a:r>
            <a:r>
              <a:rPr lang="en-US" sz="1400" dirty="0" smtClean="0">
                <a:solidFill>
                  <a:srgbClr val="002060"/>
                </a:solidFill>
                <a:latin typeface="Times New Roman" pitchFamily="18" charset="0"/>
                <a:cs typeface="Times New Roman" pitchFamily="18" charset="0"/>
              </a:rPr>
              <a:t/>
            </a:r>
            <a:br>
              <a:rPr lang="en-US" sz="1400" dirty="0" smtClean="0">
                <a:solidFill>
                  <a:srgbClr val="002060"/>
                </a:solidFill>
                <a:latin typeface="Times New Roman" pitchFamily="18" charset="0"/>
                <a:cs typeface="Times New Roman" pitchFamily="18" charset="0"/>
              </a:rPr>
            </a:br>
            <a:r>
              <a:rPr lang="en-US" sz="1400" dirty="0" smtClean="0">
                <a:solidFill>
                  <a:srgbClr val="002060"/>
                </a:solidFill>
                <a:latin typeface="Times New Roman" pitchFamily="18" charset="0"/>
                <a:cs typeface="Times New Roman" pitchFamily="18" charset="0"/>
              </a:rPr>
              <a:t>Brian Aldrige [R-67]</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Chris Brown [R-20]</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Cecil Brown [D-66]</a:t>
            </a:r>
          </a:p>
          <a:p>
            <a:pPr marL="0" indent="0">
              <a:spcBef>
                <a:spcPts val="313"/>
              </a:spcBef>
              <a:buNone/>
            </a:pPr>
            <a:r>
              <a:rPr lang="en-US" sz="1400" b="1" dirty="0" smtClean="0">
                <a:solidFill>
                  <a:srgbClr val="FF0000"/>
                </a:solidFill>
                <a:latin typeface="Times New Roman" pitchFamily="18" charset="0"/>
                <a:cs typeface="Times New Roman" pitchFamily="18" charset="0"/>
              </a:rPr>
              <a:t>Kimberly Campbell Buck [D-72]</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Bryant W. Clark [D-47]</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Mary H. Coleman  [D-65]</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Carolyn Crawford [R-121]</a:t>
            </a:r>
          </a:p>
          <a:p>
            <a:pPr marL="0" indent="0">
              <a:spcBef>
                <a:spcPts val="313"/>
              </a:spcBef>
              <a:buFont typeface="Arial" charset="0"/>
              <a:buNone/>
            </a:pPr>
            <a:r>
              <a:rPr lang="en-US" sz="1400" dirty="0">
                <a:solidFill>
                  <a:srgbClr val="002060"/>
                </a:solidFill>
                <a:latin typeface="Times New Roman" pitchFamily="18" charset="0"/>
                <a:cs typeface="Times New Roman" pitchFamily="18" charset="0"/>
              </a:rPr>
              <a:t>Becky </a:t>
            </a:r>
            <a:r>
              <a:rPr lang="en-US" sz="1400" dirty="0" smtClean="0">
                <a:solidFill>
                  <a:srgbClr val="002060"/>
                </a:solidFill>
                <a:latin typeface="Times New Roman" pitchFamily="18" charset="0"/>
                <a:cs typeface="Times New Roman" pitchFamily="18" charset="0"/>
              </a:rPr>
              <a:t>Currie [R-92]</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Dennis DeBar, Jr. [R-105]</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James “Jim” Evans [D-70]</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Eugene </a:t>
            </a:r>
            <a:r>
              <a:rPr lang="en-US" sz="1400" dirty="0">
                <a:solidFill>
                  <a:srgbClr val="002060"/>
                </a:solidFill>
                <a:latin typeface="Times New Roman" pitchFamily="18" charset="0"/>
                <a:cs typeface="Times New Roman" pitchFamily="18" charset="0"/>
              </a:rPr>
              <a:t>Forrest </a:t>
            </a:r>
            <a:r>
              <a:rPr lang="en-US" sz="1400" dirty="0" smtClean="0">
                <a:solidFill>
                  <a:srgbClr val="002060"/>
                </a:solidFill>
                <a:latin typeface="Times New Roman" pitchFamily="18" charset="0"/>
                <a:cs typeface="Times New Roman" pitchFamily="18" charset="0"/>
              </a:rPr>
              <a:t>Hamilton [R-6]</a:t>
            </a:r>
          </a:p>
          <a:p>
            <a:pPr marL="0" indent="0">
              <a:spcBef>
                <a:spcPts val="313"/>
              </a:spcBef>
              <a:buNone/>
            </a:pPr>
            <a:r>
              <a:rPr lang="en-US" sz="1400" b="1" dirty="0" smtClean="0">
                <a:solidFill>
                  <a:srgbClr val="FF0000"/>
                </a:solidFill>
                <a:latin typeface="Times New Roman" pitchFamily="18" charset="0"/>
                <a:cs typeface="Times New Roman" pitchFamily="18" charset="0"/>
              </a:rPr>
              <a:t>John W. Hines, Sr. [D-50]</a:t>
            </a:r>
          </a:p>
          <a:p>
            <a:pPr marL="0" indent="0">
              <a:spcBef>
                <a:spcPts val="313"/>
              </a:spcBef>
              <a:buNone/>
            </a:pPr>
            <a:r>
              <a:rPr lang="en-US" sz="1400" dirty="0" smtClean="0">
                <a:solidFill>
                  <a:srgbClr val="002060"/>
                </a:solidFill>
                <a:latin typeface="Times New Roman" pitchFamily="18" charset="0"/>
                <a:cs typeface="Times New Roman" pitchFamily="18" charset="0"/>
              </a:rPr>
              <a:t>Joey Hood [R-35]</a:t>
            </a:r>
          </a:p>
          <a:p>
            <a:pPr marL="0" indent="0">
              <a:spcBef>
                <a:spcPts val="313"/>
              </a:spcBef>
              <a:buNone/>
            </a:pPr>
            <a:r>
              <a:rPr lang="en-US" sz="1400" dirty="0" smtClean="0">
                <a:solidFill>
                  <a:srgbClr val="002060"/>
                </a:solidFill>
                <a:latin typeface="Times New Roman" pitchFamily="18" charset="0"/>
                <a:cs typeface="Times New Roman" pitchFamily="18" charset="0"/>
              </a:rPr>
              <a:t>Kevin Horan [D-24]</a:t>
            </a:r>
          </a:p>
          <a:p>
            <a:pPr marL="0" indent="0">
              <a:spcBef>
                <a:spcPts val="313"/>
              </a:spcBef>
              <a:buFont typeface="Arial" charset="0"/>
              <a:buNone/>
            </a:pPr>
            <a:endParaRPr lang="en-US" sz="1200" dirty="0" smtClean="0"/>
          </a:p>
          <a:p>
            <a:pPr marL="0" indent="0">
              <a:lnSpc>
                <a:spcPct val="80000"/>
              </a:lnSpc>
            </a:pPr>
            <a:endParaRPr lang="en-US" sz="1200" dirty="0" smtClean="0">
              <a:latin typeface="Times New Roman" pitchFamily="-107" charset="0"/>
            </a:endParaRPr>
          </a:p>
        </p:txBody>
      </p:sp>
      <p:sp>
        <p:nvSpPr>
          <p:cNvPr id="7" name="TextBox 6"/>
          <p:cNvSpPr txBox="1"/>
          <p:nvPr/>
        </p:nvSpPr>
        <p:spPr>
          <a:xfrm>
            <a:off x="2971800" y="3048000"/>
            <a:ext cx="2590389" cy="3377848"/>
          </a:xfrm>
          <a:prstGeom prst="rect">
            <a:avLst/>
          </a:prstGeom>
          <a:noFill/>
        </p:spPr>
        <p:txBody>
          <a:bodyPr wrap="none" rtlCol="0">
            <a:spAutoFit/>
          </a:bodyPr>
          <a:lstStyle/>
          <a:p>
            <a:pPr>
              <a:spcBef>
                <a:spcPts val="313"/>
              </a:spcBef>
            </a:pPr>
            <a:r>
              <a:rPr lang="en-US" sz="1400" dirty="0" smtClean="0">
                <a:solidFill>
                  <a:srgbClr val="002060"/>
                </a:solidFill>
                <a:latin typeface="Times New Roman" pitchFamily="18" charset="0"/>
                <a:cs typeface="Times New Roman" pitchFamily="18" charset="0"/>
              </a:rPr>
              <a:t>Bobby B. Howell [R-46]</a:t>
            </a:r>
          </a:p>
          <a:p>
            <a:pPr>
              <a:spcBef>
                <a:spcPts val="313"/>
              </a:spcBef>
            </a:pPr>
            <a:r>
              <a:rPr lang="en-US" sz="1400" dirty="0" smtClean="0">
                <a:solidFill>
                  <a:srgbClr val="002060"/>
                </a:solidFill>
                <a:latin typeface="Times New Roman" pitchFamily="18" charset="0"/>
                <a:cs typeface="Times New Roman" pitchFamily="18" charset="0"/>
              </a:rPr>
              <a:t>Hank Lott [R-101]</a:t>
            </a:r>
          </a:p>
          <a:p>
            <a:pPr>
              <a:spcBef>
                <a:spcPts val="313"/>
              </a:spcBef>
            </a:pPr>
            <a:r>
              <a:rPr lang="en-US" sz="1400" dirty="0" smtClean="0">
                <a:solidFill>
                  <a:srgbClr val="002060"/>
                </a:solidFill>
                <a:latin typeface="Times New Roman" pitchFamily="18" charset="0"/>
                <a:cs typeface="Times New Roman" pitchFamily="18" charset="0"/>
              </a:rPr>
              <a:t>Brad Mayo [R-12]</a:t>
            </a:r>
          </a:p>
          <a:p>
            <a:pPr>
              <a:spcBef>
                <a:spcPts val="313"/>
              </a:spcBef>
            </a:pPr>
            <a:r>
              <a:rPr lang="en-US" sz="1400" dirty="0" smtClean="0">
                <a:solidFill>
                  <a:srgbClr val="002060"/>
                </a:solidFill>
                <a:latin typeface="Times New Roman" pitchFamily="18" charset="0"/>
                <a:cs typeface="Times New Roman" pitchFamily="18" charset="0"/>
              </a:rPr>
              <a:t>Tom Miles [D-75]</a:t>
            </a:r>
          </a:p>
          <a:p>
            <a:pPr>
              <a:spcBef>
                <a:spcPts val="313"/>
              </a:spcBef>
            </a:pPr>
            <a:r>
              <a:rPr lang="en-US" sz="1400" dirty="0" smtClean="0">
                <a:solidFill>
                  <a:srgbClr val="002060"/>
                </a:solidFill>
                <a:latin typeface="Times New Roman" pitchFamily="18" charset="0"/>
                <a:cs typeface="Times New Roman" pitchFamily="18" charset="0"/>
              </a:rPr>
              <a:t>Bobby Moak</a:t>
            </a:r>
            <a:r>
              <a:rPr lang="en-US" sz="1400" dirty="0">
                <a:solidFill>
                  <a:srgbClr val="002060"/>
                </a:solidFill>
                <a:latin typeface="Times New Roman" pitchFamily="18" charset="0"/>
                <a:cs typeface="Times New Roman" pitchFamily="18" charset="0"/>
              </a:rPr>
              <a:t> </a:t>
            </a:r>
            <a:r>
              <a:rPr lang="en-US" sz="1400" dirty="0" smtClean="0">
                <a:solidFill>
                  <a:srgbClr val="002060"/>
                </a:solidFill>
                <a:latin typeface="Times New Roman" pitchFamily="18" charset="0"/>
                <a:cs typeface="Times New Roman" pitchFamily="18" charset="0"/>
              </a:rPr>
              <a:t>[D-53]</a:t>
            </a:r>
          </a:p>
          <a:p>
            <a:pPr>
              <a:spcBef>
                <a:spcPts val="313"/>
              </a:spcBef>
            </a:pPr>
            <a:r>
              <a:rPr lang="en-US" sz="1400" dirty="0" smtClean="0">
                <a:solidFill>
                  <a:srgbClr val="002060"/>
                </a:solidFill>
                <a:latin typeface="Times New Roman" pitchFamily="18" charset="0"/>
                <a:cs typeface="Times New Roman" pitchFamily="18" charset="0"/>
              </a:rPr>
              <a:t>Brent Powell [R-59]</a:t>
            </a:r>
          </a:p>
          <a:p>
            <a:pPr>
              <a:spcBef>
                <a:spcPts val="313"/>
              </a:spcBef>
            </a:pPr>
            <a:r>
              <a:rPr lang="en-US" sz="1400" dirty="0" smtClean="0">
                <a:solidFill>
                  <a:srgbClr val="002060"/>
                </a:solidFill>
                <a:latin typeface="Times New Roman" pitchFamily="18" charset="0"/>
                <a:cs typeface="Times New Roman" pitchFamily="18" charset="0"/>
              </a:rPr>
              <a:t>John Read [R-112]</a:t>
            </a:r>
          </a:p>
          <a:p>
            <a:pPr>
              <a:spcBef>
                <a:spcPts val="313"/>
              </a:spcBef>
            </a:pPr>
            <a:r>
              <a:rPr lang="en-US" sz="1400" dirty="0" smtClean="0">
                <a:solidFill>
                  <a:srgbClr val="002060"/>
                </a:solidFill>
                <a:latin typeface="Times New Roman" pitchFamily="18" charset="0"/>
                <a:cs typeface="Times New Roman" pitchFamily="18" charset="0"/>
              </a:rPr>
              <a:t>Randy Rushing [R-78]</a:t>
            </a:r>
          </a:p>
          <a:p>
            <a:pPr>
              <a:spcBef>
                <a:spcPts val="313"/>
              </a:spcBef>
            </a:pPr>
            <a:r>
              <a:rPr lang="en-US" sz="1400" dirty="0" smtClean="0">
                <a:solidFill>
                  <a:srgbClr val="002060"/>
                </a:solidFill>
                <a:latin typeface="Times New Roman" pitchFamily="18" charset="0"/>
                <a:cs typeface="Times New Roman" pitchFamily="18" charset="0"/>
              </a:rPr>
              <a:t>Bobby Shows [R-89]</a:t>
            </a:r>
          </a:p>
          <a:p>
            <a:pPr>
              <a:spcBef>
                <a:spcPts val="313"/>
              </a:spcBef>
            </a:pPr>
            <a:r>
              <a:rPr lang="en-US" sz="1400" dirty="0" smtClean="0">
                <a:solidFill>
                  <a:srgbClr val="002060"/>
                </a:solidFill>
                <a:latin typeface="Times New Roman" pitchFamily="18" charset="0"/>
                <a:cs typeface="Times New Roman" pitchFamily="18" charset="0"/>
              </a:rPr>
              <a:t>Jeffrey C. Smith [R-39]</a:t>
            </a:r>
          </a:p>
          <a:p>
            <a:pPr>
              <a:spcBef>
                <a:spcPts val="313"/>
              </a:spcBef>
            </a:pPr>
            <a:r>
              <a:rPr lang="en-US" sz="1400" b="1" dirty="0" smtClean="0">
                <a:solidFill>
                  <a:srgbClr val="00B050"/>
                </a:solidFill>
                <a:latin typeface="Times New Roman" pitchFamily="18" charset="0"/>
                <a:cs typeface="Times New Roman" pitchFamily="18" charset="0"/>
              </a:rPr>
              <a:t>Linda Whittington [D-34]</a:t>
            </a:r>
          </a:p>
          <a:p>
            <a:pPr>
              <a:spcBef>
                <a:spcPts val="313"/>
              </a:spcBef>
            </a:pPr>
            <a:r>
              <a:rPr lang="en-US" sz="1400" b="1" dirty="0" smtClean="0">
                <a:solidFill>
                  <a:srgbClr val="FF0000"/>
                </a:solidFill>
                <a:latin typeface="Times New Roman" pitchFamily="18" charset="0"/>
                <a:cs typeface="Times New Roman" pitchFamily="18" charset="0"/>
              </a:rPr>
              <a:t>Sonya Williams-Barnes [D-119]</a:t>
            </a:r>
          </a:p>
          <a:p>
            <a:endParaRPr lang="en-US" dirty="0">
              <a:latin typeface="Times New Roman" panose="02020603050405020304" pitchFamily="18" charset="0"/>
            </a:endParaRPr>
          </a:p>
        </p:txBody>
      </p:sp>
      <p:sp>
        <p:nvSpPr>
          <p:cNvPr id="3" name="Footer Placeholder 2"/>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89AD482-0EE4-49FE-A793-D39669DE9B90}" type="slidenum">
              <a:rPr lang="en-US" smtClean="0"/>
              <a:t>12</a:t>
            </a:fld>
            <a:endParaRPr lang="en-US" dirty="0"/>
          </a:p>
        </p:txBody>
      </p:sp>
      <p:pic>
        <p:nvPicPr>
          <p:cNvPr id="12" name="Content Placeholder 8"/>
          <p:cNvPicPr>
            <a:picLocks noGrp="1" noChangeAspect="1"/>
          </p:cNvPicPr>
          <p:nvPr>
            <p:ph sz="quarter" idx="4"/>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67400" y="1676400"/>
            <a:ext cx="3046831" cy="4791456"/>
          </a:xfrm>
        </p:spPr>
      </p:pic>
      <p:sp>
        <p:nvSpPr>
          <p:cNvPr id="8" name="TextBox 7"/>
          <p:cNvSpPr txBox="1"/>
          <p:nvPr/>
        </p:nvSpPr>
        <p:spPr>
          <a:xfrm>
            <a:off x="320040" y="6352847"/>
            <a:ext cx="2098651"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African-American Legislator</a:t>
            </a:r>
            <a:endParaRPr lang="en-US"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987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839200" cy="1143000"/>
          </a:xfrm>
        </p:spPr>
        <p:txBody>
          <a:bodyPr/>
          <a:lstStyle/>
          <a:p>
            <a:r>
              <a:rPr lang="en-US" sz="3200" b="1" dirty="0" smtClean="0">
                <a:latin typeface="Times New Roman" pitchFamily="-107" charset="0"/>
              </a:rPr>
              <a:t>IDA Authorization: Relevant House Committee </a:t>
            </a:r>
            <a:br>
              <a:rPr lang="en-US" sz="3200" b="1" dirty="0" smtClean="0">
                <a:latin typeface="Times New Roman" pitchFamily="-107" charset="0"/>
              </a:rPr>
            </a:br>
            <a:r>
              <a:rPr lang="en-US" sz="3200" b="1" dirty="0" smtClean="0">
                <a:latin typeface="Times New Roman" pitchFamily="-107" charset="0"/>
              </a:rPr>
              <a:t>(Ways and Means)</a:t>
            </a:r>
          </a:p>
        </p:txBody>
      </p:sp>
      <p:sp>
        <p:nvSpPr>
          <p:cNvPr id="4" name="Content Placeholder 3"/>
          <p:cNvSpPr>
            <a:spLocks noGrp="1"/>
          </p:cNvSpPr>
          <p:nvPr>
            <p:ph sz="half" idx="2"/>
          </p:nvPr>
        </p:nvSpPr>
        <p:spPr>
          <a:xfrm>
            <a:off x="222985" y="1421963"/>
            <a:ext cx="4114800" cy="4876800"/>
          </a:xfrm>
        </p:spPr>
        <p:txBody>
          <a:bodyPr>
            <a:noAutofit/>
          </a:bodyPr>
          <a:lstStyle/>
          <a:p>
            <a:pPr marL="0" indent="0">
              <a:spcBef>
                <a:spcPts val="313"/>
              </a:spcBef>
              <a:buFont typeface="Arial" charset="0"/>
              <a:buNone/>
            </a:pPr>
            <a:r>
              <a:rPr lang="en-US" sz="1400" b="1" u="sng" dirty="0" smtClean="0">
                <a:solidFill>
                  <a:srgbClr val="002060"/>
                </a:solidFill>
                <a:latin typeface="Times New Roman" pitchFamily="18" charset="0"/>
                <a:cs typeface="Times New Roman" pitchFamily="18" charset="0"/>
              </a:rPr>
              <a:t>Committee on Ways and Means</a:t>
            </a:r>
            <a:endParaRPr lang="en-US" sz="1400" dirty="0" smtClean="0">
              <a:solidFill>
                <a:srgbClr val="002060"/>
              </a:solidFill>
              <a:latin typeface="Times New Roman" pitchFamily="18" charset="0"/>
              <a:cs typeface="Times New Roman" pitchFamily="18" charset="0"/>
            </a:endParaRPr>
          </a:p>
          <a:p>
            <a:pPr marL="0" indent="0">
              <a:spcBef>
                <a:spcPts val="313"/>
              </a:spcBef>
              <a:buNone/>
            </a:pPr>
            <a:r>
              <a:rPr lang="en-US" sz="1400" dirty="0" smtClean="0">
                <a:solidFill>
                  <a:srgbClr val="002060"/>
                </a:solidFill>
                <a:latin typeface="Times New Roman" pitchFamily="18" charset="0"/>
                <a:cs typeface="Times New Roman" pitchFamily="18" charset="0"/>
              </a:rPr>
              <a:t>Jeffrey C. Smith [R-39]</a:t>
            </a:r>
            <a:r>
              <a:rPr lang="en-US" sz="1400" i="1" dirty="0" smtClean="0">
                <a:solidFill>
                  <a:srgbClr val="002060"/>
                </a:solidFill>
                <a:latin typeface="Times New Roman" pitchFamily="18" charset="0"/>
                <a:cs typeface="Times New Roman" pitchFamily="18" charset="0"/>
              </a:rPr>
              <a:t> Chair </a:t>
            </a:r>
            <a:r>
              <a:rPr lang="en-US" sz="1400" dirty="0" smtClean="0">
                <a:solidFill>
                  <a:srgbClr val="002060"/>
                </a:solidFill>
                <a:latin typeface="Times New Roman" pitchFamily="18" charset="0"/>
                <a:cs typeface="Times New Roman" pitchFamily="18" charset="0"/>
              </a:rPr>
              <a:t/>
            </a:r>
            <a:br>
              <a:rPr lang="en-US" sz="1400" dirty="0" smtClean="0">
                <a:solidFill>
                  <a:srgbClr val="002060"/>
                </a:solidFill>
                <a:latin typeface="Times New Roman" pitchFamily="18" charset="0"/>
                <a:cs typeface="Times New Roman" pitchFamily="18" charset="0"/>
              </a:rPr>
            </a:br>
            <a:r>
              <a:rPr lang="en-US" sz="1400" b="1" dirty="0" smtClean="0">
                <a:solidFill>
                  <a:srgbClr val="00B050"/>
                </a:solidFill>
                <a:latin typeface="Times New Roman" pitchFamily="18" charset="0"/>
                <a:cs typeface="Times New Roman" pitchFamily="18" charset="0"/>
              </a:rPr>
              <a:t>Ray Rogers [R-61] </a:t>
            </a:r>
            <a:r>
              <a:rPr lang="en-US" sz="1400" b="1" i="1" dirty="0" smtClean="0">
                <a:solidFill>
                  <a:srgbClr val="00B050"/>
                </a:solidFill>
                <a:latin typeface="Times New Roman" pitchFamily="18" charset="0"/>
                <a:cs typeface="Times New Roman" pitchFamily="18" charset="0"/>
              </a:rPr>
              <a:t>  Vice Chair</a:t>
            </a:r>
            <a:r>
              <a:rPr lang="en-US" sz="1400" i="1" dirty="0" smtClean="0">
                <a:solidFill>
                  <a:srgbClr val="00B050"/>
                </a:solidFill>
                <a:latin typeface="Times New Roman" pitchFamily="18" charset="0"/>
                <a:cs typeface="Times New Roman" pitchFamily="18" charset="0"/>
              </a:rPr>
              <a:t> </a:t>
            </a:r>
            <a:r>
              <a:rPr lang="en-US" sz="1400" dirty="0" smtClean="0">
                <a:solidFill>
                  <a:srgbClr val="00B050"/>
                </a:solidFill>
                <a:latin typeface="Times New Roman" pitchFamily="18" charset="0"/>
                <a:cs typeface="Times New Roman" pitchFamily="18" charset="0"/>
              </a:rPr>
              <a:t/>
            </a:r>
            <a:br>
              <a:rPr lang="en-US" sz="1400" dirty="0" smtClean="0">
                <a:solidFill>
                  <a:srgbClr val="00B050"/>
                </a:solidFill>
                <a:latin typeface="Times New Roman" pitchFamily="18" charset="0"/>
                <a:cs typeface="Times New Roman" pitchFamily="18" charset="0"/>
              </a:rPr>
            </a:br>
            <a:r>
              <a:rPr lang="en-US" sz="1400" dirty="0" smtClean="0">
                <a:solidFill>
                  <a:srgbClr val="002060"/>
                </a:solidFill>
                <a:latin typeface="Times New Roman" pitchFamily="18" charset="0"/>
                <a:cs typeface="Times New Roman" pitchFamily="18" charset="0"/>
              </a:rPr>
              <a:t>Brian Aldrige [R-67]</a:t>
            </a:r>
          </a:p>
          <a:p>
            <a:pPr marL="0" indent="0">
              <a:spcBef>
                <a:spcPts val="313"/>
              </a:spcBef>
              <a:buNone/>
            </a:pPr>
            <a:r>
              <a:rPr lang="en-US" sz="1400" dirty="0" smtClean="0">
                <a:solidFill>
                  <a:srgbClr val="002060"/>
                </a:solidFill>
                <a:latin typeface="Times New Roman" pitchFamily="18" charset="0"/>
                <a:cs typeface="Times New Roman" pitchFamily="18" charset="0"/>
              </a:rPr>
              <a:t>Mark Baker [R-74] </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Richard Bennett [R-120]</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Edward Blackmon, Jr. [D-57] </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Chris Brown [R-20]</a:t>
            </a:r>
          </a:p>
          <a:p>
            <a:pPr marL="0" indent="0">
              <a:spcBef>
                <a:spcPts val="313"/>
              </a:spcBef>
              <a:buNone/>
            </a:pPr>
            <a:r>
              <a:rPr lang="en-US" sz="1400" b="1" dirty="0" smtClean="0">
                <a:solidFill>
                  <a:srgbClr val="FF0000"/>
                </a:solidFill>
                <a:latin typeface="Times New Roman" pitchFamily="18" charset="0"/>
                <a:cs typeface="Times New Roman" pitchFamily="18" charset="0"/>
              </a:rPr>
              <a:t>Credell Calhoun [D-68]</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Gary Chism [R-37]</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Dennis DeBar, Jr. [R-105]</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Tyrone Ellis [D-38]</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James “Jim” Evans [D-70]</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Mark Formby [R-108]</a:t>
            </a:r>
          </a:p>
          <a:p>
            <a:pPr marL="0" indent="0">
              <a:spcBef>
                <a:spcPts val="313"/>
              </a:spcBef>
              <a:buNone/>
            </a:pPr>
            <a:r>
              <a:rPr lang="en-US" sz="1400" dirty="0" smtClean="0">
                <a:solidFill>
                  <a:srgbClr val="002060"/>
                </a:solidFill>
                <a:latin typeface="Times New Roman" pitchFamily="18" charset="0"/>
                <a:cs typeface="Times New Roman" pitchFamily="18" charset="0"/>
              </a:rPr>
              <a:t>Andy Gipson [R-77]</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Eugene </a:t>
            </a:r>
            <a:r>
              <a:rPr lang="en-US" sz="1400" dirty="0">
                <a:solidFill>
                  <a:srgbClr val="002060"/>
                </a:solidFill>
                <a:latin typeface="Times New Roman" pitchFamily="18" charset="0"/>
                <a:cs typeface="Times New Roman" pitchFamily="18" charset="0"/>
              </a:rPr>
              <a:t>Forrest </a:t>
            </a:r>
            <a:r>
              <a:rPr lang="en-US" sz="1400" dirty="0" smtClean="0">
                <a:solidFill>
                  <a:srgbClr val="002060"/>
                </a:solidFill>
                <a:latin typeface="Times New Roman" pitchFamily="18" charset="0"/>
                <a:cs typeface="Times New Roman" pitchFamily="18" charset="0"/>
              </a:rPr>
              <a:t>Hamilton [R-6]</a:t>
            </a:r>
          </a:p>
          <a:p>
            <a:pPr marL="0" indent="0">
              <a:spcBef>
                <a:spcPts val="313"/>
              </a:spcBef>
              <a:buNone/>
            </a:pPr>
            <a:r>
              <a:rPr lang="en-US" sz="1400" b="1" dirty="0" smtClean="0">
                <a:solidFill>
                  <a:srgbClr val="FF0000"/>
                </a:solidFill>
                <a:latin typeface="Times New Roman" pitchFamily="18" charset="0"/>
                <a:cs typeface="Times New Roman" pitchFamily="18" charset="0"/>
              </a:rPr>
              <a:t>Esther Harrison [D-41]</a:t>
            </a:r>
          </a:p>
          <a:p>
            <a:pPr marL="0" indent="0">
              <a:spcBef>
                <a:spcPts val="313"/>
              </a:spcBef>
              <a:buNone/>
            </a:pPr>
            <a:r>
              <a:rPr lang="en-US" sz="1400" dirty="0" smtClean="0">
                <a:solidFill>
                  <a:srgbClr val="002060"/>
                </a:solidFill>
                <a:latin typeface="Times New Roman" pitchFamily="18" charset="0"/>
                <a:cs typeface="Times New Roman" pitchFamily="18" charset="0"/>
              </a:rPr>
              <a:t>D. Stephen Holland [D-16]</a:t>
            </a:r>
          </a:p>
          <a:p>
            <a:pPr marL="0" indent="0">
              <a:spcBef>
                <a:spcPts val="313"/>
              </a:spcBef>
              <a:buNone/>
            </a:pPr>
            <a:r>
              <a:rPr lang="en-US" sz="1400" dirty="0" smtClean="0">
                <a:solidFill>
                  <a:srgbClr val="002060"/>
                </a:solidFill>
                <a:latin typeface="Times New Roman" pitchFamily="18" charset="0"/>
                <a:cs typeface="Times New Roman" pitchFamily="18" charset="0"/>
              </a:rPr>
              <a:t>Stephen A. “Steve” Horne [R-81]</a:t>
            </a:r>
          </a:p>
          <a:p>
            <a:pPr marL="0" indent="0">
              <a:spcBef>
                <a:spcPts val="313"/>
              </a:spcBef>
              <a:buFont typeface="Arial" charset="0"/>
              <a:buNone/>
            </a:pPr>
            <a:endParaRPr lang="en-US" sz="1200" dirty="0" smtClean="0"/>
          </a:p>
          <a:p>
            <a:pPr marL="0" indent="0">
              <a:lnSpc>
                <a:spcPct val="80000"/>
              </a:lnSpc>
            </a:pPr>
            <a:endParaRPr lang="en-US" sz="1200" dirty="0" smtClean="0">
              <a:latin typeface="Times New Roman" pitchFamily="-107" charset="0"/>
            </a:endParaRPr>
          </a:p>
        </p:txBody>
      </p:sp>
      <p:sp>
        <p:nvSpPr>
          <p:cNvPr id="7" name="TextBox 6"/>
          <p:cNvSpPr txBox="1"/>
          <p:nvPr/>
        </p:nvSpPr>
        <p:spPr>
          <a:xfrm>
            <a:off x="3009900" y="2514600"/>
            <a:ext cx="2279791" cy="3631763"/>
          </a:xfrm>
          <a:prstGeom prst="rect">
            <a:avLst/>
          </a:prstGeom>
          <a:noFill/>
        </p:spPr>
        <p:txBody>
          <a:bodyPr wrap="none" rtlCol="0">
            <a:spAutoFit/>
          </a:bodyPr>
          <a:lstStyle/>
          <a:p>
            <a:pPr>
              <a:spcBef>
                <a:spcPts val="313"/>
              </a:spcBef>
            </a:pPr>
            <a:r>
              <a:rPr lang="en-US" sz="1400" dirty="0" smtClean="0">
                <a:solidFill>
                  <a:srgbClr val="002060"/>
                </a:solidFill>
                <a:latin typeface="Times New Roman" pitchFamily="18" charset="0"/>
                <a:cs typeface="Times New Roman" pitchFamily="18" charset="0"/>
              </a:rPr>
              <a:t>Sherra Hillman Lane [D-86]</a:t>
            </a:r>
          </a:p>
          <a:p>
            <a:pPr>
              <a:spcBef>
                <a:spcPts val="313"/>
              </a:spcBef>
            </a:pPr>
            <a:r>
              <a:rPr lang="en-US" sz="1400" dirty="0" smtClean="0">
                <a:solidFill>
                  <a:srgbClr val="002060"/>
                </a:solidFill>
                <a:latin typeface="Times New Roman" pitchFamily="18" charset="0"/>
                <a:cs typeface="Times New Roman" pitchFamily="18" charset="0"/>
              </a:rPr>
              <a:t>Bennett Malone [D-45]</a:t>
            </a:r>
          </a:p>
          <a:p>
            <a:pPr>
              <a:spcBef>
                <a:spcPts val="313"/>
              </a:spcBef>
            </a:pPr>
            <a:r>
              <a:rPr lang="en-US" sz="1400" dirty="0" smtClean="0">
                <a:solidFill>
                  <a:srgbClr val="002060"/>
                </a:solidFill>
                <a:latin typeface="Times New Roman" pitchFamily="18" charset="0"/>
                <a:cs typeface="Times New Roman" pitchFamily="18" charset="0"/>
              </a:rPr>
              <a:t>Rita Martinson [R-58]</a:t>
            </a:r>
          </a:p>
          <a:p>
            <a:pPr>
              <a:spcBef>
                <a:spcPts val="313"/>
              </a:spcBef>
            </a:pPr>
            <a:r>
              <a:rPr lang="en-US" sz="1400" dirty="0" smtClean="0">
                <a:solidFill>
                  <a:srgbClr val="002060"/>
                </a:solidFill>
                <a:latin typeface="Times New Roman" pitchFamily="18" charset="0"/>
                <a:cs typeface="Times New Roman" pitchFamily="18" charset="0"/>
              </a:rPr>
              <a:t>Brad Mayo [R-12]</a:t>
            </a:r>
          </a:p>
          <a:p>
            <a:pPr>
              <a:spcBef>
                <a:spcPts val="313"/>
              </a:spcBef>
            </a:pPr>
            <a:r>
              <a:rPr lang="en-US" sz="1400" dirty="0" smtClean="0">
                <a:solidFill>
                  <a:srgbClr val="002060"/>
                </a:solidFill>
                <a:latin typeface="Times New Roman" pitchFamily="18" charset="0"/>
                <a:cs typeface="Times New Roman" pitchFamily="18" charset="0"/>
              </a:rPr>
              <a:t>Bobby Moak</a:t>
            </a:r>
            <a:r>
              <a:rPr lang="en-US" sz="1400" dirty="0">
                <a:solidFill>
                  <a:srgbClr val="002060"/>
                </a:solidFill>
                <a:latin typeface="Times New Roman" pitchFamily="18" charset="0"/>
                <a:cs typeface="Times New Roman" pitchFamily="18" charset="0"/>
              </a:rPr>
              <a:t> </a:t>
            </a:r>
            <a:r>
              <a:rPr lang="en-US" sz="1400" dirty="0" smtClean="0">
                <a:solidFill>
                  <a:srgbClr val="002060"/>
                </a:solidFill>
                <a:latin typeface="Times New Roman" pitchFamily="18" charset="0"/>
                <a:cs typeface="Times New Roman" pitchFamily="18" charset="0"/>
              </a:rPr>
              <a:t>[D-53]</a:t>
            </a:r>
          </a:p>
          <a:p>
            <a:pPr>
              <a:spcBef>
                <a:spcPts val="313"/>
              </a:spcBef>
            </a:pPr>
            <a:r>
              <a:rPr lang="en-US" sz="1400" b="1" dirty="0" smtClean="0">
                <a:solidFill>
                  <a:srgbClr val="00B050"/>
                </a:solidFill>
                <a:latin typeface="Times New Roman" pitchFamily="18" charset="0"/>
                <a:cs typeface="Times New Roman" pitchFamily="18" charset="0"/>
              </a:rPr>
              <a:t>Alex Monsour [R-54]</a:t>
            </a:r>
          </a:p>
          <a:p>
            <a:pPr>
              <a:spcBef>
                <a:spcPts val="313"/>
              </a:spcBef>
            </a:pPr>
            <a:r>
              <a:rPr lang="en-US" sz="1400" dirty="0" smtClean="0">
                <a:solidFill>
                  <a:srgbClr val="002060"/>
                </a:solidFill>
                <a:latin typeface="Times New Roman" pitchFamily="18" charset="0"/>
                <a:cs typeface="Times New Roman" pitchFamily="18" charset="0"/>
              </a:rPr>
              <a:t>Thomas U. Reynolds [D-33]</a:t>
            </a:r>
          </a:p>
          <a:p>
            <a:pPr>
              <a:spcBef>
                <a:spcPts val="313"/>
              </a:spcBef>
            </a:pPr>
            <a:r>
              <a:rPr lang="en-US" sz="1400" b="1" dirty="0" smtClean="0">
                <a:solidFill>
                  <a:srgbClr val="FF0000"/>
                </a:solidFill>
                <a:latin typeface="Times New Roman" pitchFamily="18" charset="0"/>
                <a:cs typeface="Times New Roman" pitchFamily="18" charset="0"/>
              </a:rPr>
              <a:t>Omeria Scott [D-80]</a:t>
            </a:r>
          </a:p>
          <a:p>
            <a:pPr>
              <a:spcBef>
                <a:spcPts val="313"/>
              </a:spcBef>
            </a:pPr>
            <a:r>
              <a:rPr lang="en-US" sz="1400" b="1" dirty="0" smtClean="0">
                <a:solidFill>
                  <a:srgbClr val="FF0000"/>
                </a:solidFill>
                <a:latin typeface="Times New Roman" pitchFamily="18" charset="0"/>
                <a:cs typeface="Times New Roman" pitchFamily="18" charset="0"/>
              </a:rPr>
              <a:t>Ferr Smith [D-27]</a:t>
            </a:r>
          </a:p>
          <a:p>
            <a:pPr>
              <a:spcBef>
                <a:spcPts val="313"/>
              </a:spcBef>
            </a:pPr>
            <a:r>
              <a:rPr lang="en-US" sz="1400" dirty="0" smtClean="0">
                <a:solidFill>
                  <a:srgbClr val="002060"/>
                </a:solidFill>
                <a:latin typeface="Times New Roman" pitchFamily="18" charset="0"/>
                <a:cs typeface="Times New Roman" pitchFamily="18" charset="0"/>
              </a:rPr>
              <a:t>Gary V. Staples [R-88]</a:t>
            </a:r>
          </a:p>
          <a:p>
            <a:pPr>
              <a:spcBef>
                <a:spcPts val="313"/>
              </a:spcBef>
            </a:pPr>
            <a:r>
              <a:rPr lang="en-US" sz="1400" dirty="0" smtClean="0">
                <a:solidFill>
                  <a:srgbClr val="002060"/>
                </a:solidFill>
                <a:latin typeface="Times New Roman" pitchFamily="18" charset="0"/>
                <a:cs typeface="Times New Roman" pitchFamily="18" charset="0"/>
              </a:rPr>
              <a:t>Johnny W. Stringer [D-87]</a:t>
            </a:r>
          </a:p>
          <a:p>
            <a:pPr>
              <a:spcBef>
                <a:spcPts val="313"/>
              </a:spcBef>
            </a:pPr>
            <a:r>
              <a:rPr lang="en-US" sz="1400" dirty="0" smtClean="0">
                <a:solidFill>
                  <a:srgbClr val="002060"/>
                </a:solidFill>
                <a:latin typeface="Times New Roman" pitchFamily="18" charset="0"/>
                <a:cs typeface="Times New Roman" pitchFamily="18" charset="0"/>
              </a:rPr>
              <a:t>Tom Weathersby [R-62]</a:t>
            </a:r>
          </a:p>
          <a:p>
            <a:pPr>
              <a:spcBef>
                <a:spcPts val="313"/>
              </a:spcBef>
            </a:pPr>
            <a:r>
              <a:rPr lang="en-US" sz="1400" dirty="0" smtClean="0">
                <a:solidFill>
                  <a:srgbClr val="002060"/>
                </a:solidFill>
                <a:latin typeface="Times New Roman" pitchFamily="18" charset="0"/>
                <a:cs typeface="Times New Roman" pitchFamily="18" charset="0"/>
              </a:rPr>
              <a:t>Henry Zuber III [R-113]</a:t>
            </a:r>
          </a:p>
          <a:p>
            <a:endParaRPr lang="en-US" dirty="0">
              <a:latin typeface="Times New Roman" panose="02020603050405020304" pitchFamily="18" charset="0"/>
            </a:endParaRPr>
          </a:p>
        </p:txBody>
      </p:sp>
      <p:sp>
        <p:nvSpPr>
          <p:cNvPr id="3" name="Footer Placeholder 2"/>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89AD482-0EE4-49FE-A793-D39669DE9B90}" type="slidenum">
              <a:rPr lang="en-US" smtClean="0"/>
              <a:t>13</a:t>
            </a:fld>
            <a:endParaRPr lang="en-US" dirty="0"/>
          </a:p>
        </p:txBody>
      </p:sp>
      <p:pic>
        <p:nvPicPr>
          <p:cNvPr id="12" name="Content Placeholder 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67400" y="1676400"/>
            <a:ext cx="3046831" cy="4791456"/>
          </a:xfrm>
          <a:prstGeom prst="rect">
            <a:avLst/>
          </a:prstGeom>
        </p:spPr>
      </p:pic>
      <p:sp>
        <p:nvSpPr>
          <p:cNvPr id="8" name="TextBox 7"/>
          <p:cNvSpPr txBox="1"/>
          <p:nvPr/>
        </p:nvSpPr>
        <p:spPr>
          <a:xfrm>
            <a:off x="320040" y="6467856"/>
            <a:ext cx="2098651"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African-American Legislator</a:t>
            </a:r>
            <a:endParaRPr lang="en-US"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504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839200" cy="1143000"/>
          </a:xfrm>
        </p:spPr>
        <p:txBody>
          <a:bodyPr/>
          <a:lstStyle/>
          <a:p>
            <a:r>
              <a:rPr lang="en-US" sz="3200" b="1" dirty="0" smtClean="0">
                <a:latin typeface="Times New Roman" pitchFamily="-107" charset="0"/>
              </a:rPr>
              <a:t>IDA Authorization: Relevant House Committee </a:t>
            </a:r>
            <a:br>
              <a:rPr lang="en-US" sz="3200" b="1" dirty="0" smtClean="0">
                <a:latin typeface="Times New Roman" pitchFamily="-107" charset="0"/>
              </a:rPr>
            </a:br>
            <a:r>
              <a:rPr lang="en-US" sz="3200" b="1" dirty="0" smtClean="0">
                <a:latin typeface="Times New Roman" pitchFamily="-107" charset="0"/>
              </a:rPr>
              <a:t>(Youth and Family Affairs)</a:t>
            </a:r>
          </a:p>
        </p:txBody>
      </p:sp>
      <p:sp>
        <p:nvSpPr>
          <p:cNvPr id="4" name="Content Placeholder 3"/>
          <p:cNvSpPr>
            <a:spLocks noGrp="1"/>
          </p:cNvSpPr>
          <p:nvPr>
            <p:ph sz="half" idx="2"/>
          </p:nvPr>
        </p:nvSpPr>
        <p:spPr>
          <a:xfrm>
            <a:off x="203553" y="1752600"/>
            <a:ext cx="4114800" cy="4876800"/>
          </a:xfrm>
        </p:spPr>
        <p:txBody>
          <a:bodyPr>
            <a:noAutofit/>
          </a:bodyPr>
          <a:lstStyle/>
          <a:p>
            <a:pPr marL="0" indent="0">
              <a:spcBef>
                <a:spcPts val="313"/>
              </a:spcBef>
              <a:buFont typeface="Arial" charset="0"/>
              <a:buNone/>
            </a:pPr>
            <a:r>
              <a:rPr lang="en-US" sz="1400" b="1" u="sng" dirty="0" smtClean="0">
                <a:solidFill>
                  <a:srgbClr val="002060"/>
                </a:solidFill>
                <a:latin typeface="Times New Roman" pitchFamily="18" charset="0"/>
                <a:cs typeface="Times New Roman" pitchFamily="18" charset="0"/>
              </a:rPr>
              <a:t>Committee on Youth and Family Affairs</a:t>
            </a:r>
            <a:endParaRPr lang="en-US" sz="1400" dirty="0" smtClean="0">
              <a:solidFill>
                <a:srgbClr val="002060"/>
              </a:solidFill>
              <a:latin typeface="Times New Roman" pitchFamily="18" charset="0"/>
              <a:cs typeface="Times New Roman" pitchFamily="18" charset="0"/>
            </a:endParaRP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John W. Hines [D-50]</a:t>
            </a:r>
            <a:r>
              <a:rPr lang="en-US" sz="1400" b="1" i="1" dirty="0" smtClean="0">
                <a:solidFill>
                  <a:srgbClr val="FF0000"/>
                </a:solidFill>
                <a:latin typeface="Times New Roman" pitchFamily="18" charset="0"/>
                <a:cs typeface="Times New Roman" pitchFamily="18" charset="0"/>
              </a:rPr>
              <a:t> Chair </a:t>
            </a:r>
            <a:r>
              <a:rPr lang="en-US" sz="1400" b="1" dirty="0" smtClean="0">
                <a:solidFill>
                  <a:srgbClr val="FF0000"/>
                </a:solidFill>
                <a:latin typeface="Times New Roman" pitchFamily="18" charset="0"/>
                <a:cs typeface="Times New Roman" pitchFamily="18" charset="0"/>
              </a:rPr>
              <a:t/>
            </a:r>
            <a:br>
              <a:rPr lang="en-US" sz="1400" b="1" dirty="0" smtClean="0">
                <a:solidFill>
                  <a:srgbClr val="FF0000"/>
                </a:solidFill>
                <a:latin typeface="Times New Roman" pitchFamily="18" charset="0"/>
                <a:cs typeface="Times New Roman" pitchFamily="18" charset="0"/>
              </a:rPr>
            </a:br>
            <a:r>
              <a:rPr lang="en-US" sz="1400" b="1" dirty="0" smtClean="0">
                <a:solidFill>
                  <a:srgbClr val="FF0000"/>
                </a:solidFill>
                <a:latin typeface="Times New Roman" pitchFamily="18" charset="0"/>
                <a:cs typeface="Times New Roman" pitchFamily="18" charset="0"/>
              </a:rPr>
              <a:t>Sara R. Thomas [D-31] </a:t>
            </a:r>
            <a:r>
              <a:rPr lang="en-US" sz="1400" b="1" i="1" dirty="0" smtClean="0">
                <a:solidFill>
                  <a:srgbClr val="FF0000"/>
                </a:solidFill>
                <a:latin typeface="Times New Roman" pitchFamily="18" charset="0"/>
                <a:cs typeface="Times New Roman" pitchFamily="18" charset="0"/>
              </a:rPr>
              <a:t>  Vice Chair</a:t>
            </a:r>
            <a:r>
              <a:rPr lang="en-US" sz="1400" i="1" dirty="0" smtClean="0">
                <a:solidFill>
                  <a:srgbClr val="FF0000"/>
                </a:solidFill>
                <a:latin typeface="Times New Roman" pitchFamily="18" charset="0"/>
                <a:cs typeface="Times New Roman" pitchFamily="18" charset="0"/>
              </a:rPr>
              <a:t> </a:t>
            </a:r>
            <a:r>
              <a:rPr lang="en-US" sz="1400" dirty="0" smtClean="0">
                <a:solidFill>
                  <a:srgbClr val="FF0000"/>
                </a:solidFill>
                <a:latin typeface="Times New Roman" pitchFamily="18" charset="0"/>
                <a:cs typeface="Times New Roman" pitchFamily="18" charset="0"/>
              </a:rPr>
              <a:t/>
            </a:r>
            <a:br>
              <a:rPr lang="en-US" sz="1400" dirty="0" smtClean="0">
                <a:solidFill>
                  <a:srgbClr val="FF0000"/>
                </a:solidFill>
                <a:latin typeface="Times New Roman" pitchFamily="18" charset="0"/>
                <a:cs typeface="Times New Roman" pitchFamily="18" charset="0"/>
              </a:rPr>
            </a:br>
            <a:r>
              <a:rPr lang="en-US" sz="1400" dirty="0" smtClean="0">
                <a:solidFill>
                  <a:srgbClr val="002060"/>
                </a:solidFill>
                <a:latin typeface="Times New Roman" pitchFamily="18" charset="0"/>
                <a:cs typeface="Times New Roman" pitchFamily="18" charset="0"/>
              </a:rPr>
              <a:t>Gene Alday [R-25]</a:t>
            </a:r>
          </a:p>
          <a:p>
            <a:pPr marL="0" indent="0">
              <a:spcBef>
                <a:spcPts val="313"/>
              </a:spcBef>
              <a:buNone/>
            </a:pPr>
            <a:r>
              <a:rPr lang="en-US" sz="1400" dirty="0" smtClean="0">
                <a:solidFill>
                  <a:srgbClr val="002060"/>
                </a:solidFill>
                <a:latin typeface="Times New Roman" pitchFamily="18" charset="0"/>
                <a:cs typeface="Times New Roman" pitchFamily="18" charset="0"/>
              </a:rPr>
              <a:t>William T. Arnold [R-3] </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Nick Bain [D-2]</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Manly Barton [R-109] </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Donnie Bell [R-21]</a:t>
            </a:r>
          </a:p>
          <a:p>
            <a:pPr marL="0" indent="0">
              <a:spcBef>
                <a:spcPts val="313"/>
              </a:spcBef>
              <a:buNone/>
            </a:pPr>
            <a:r>
              <a:rPr lang="en-US" sz="1400" b="1" dirty="0" smtClean="0">
                <a:solidFill>
                  <a:srgbClr val="FF0000"/>
                </a:solidFill>
                <a:latin typeface="Times New Roman" pitchFamily="18" charset="0"/>
                <a:cs typeface="Times New Roman" pitchFamily="18" charset="0"/>
              </a:rPr>
              <a:t>Clara H. Burnett[D-9]</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Alyce G. Clark [D-69]</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Deborah Butler Dixon [D-63]</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Greg Haney [R-118]</a:t>
            </a:r>
          </a:p>
          <a:p>
            <a:pPr marL="0" indent="0">
              <a:spcBef>
                <a:spcPts val="313"/>
              </a:spcBef>
              <a:buNone/>
            </a:pPr>
            <a:r>
              <a:rPr lang="en-US" sz="1400" dirty="0" smtClean="0">
                <a:solidFill>
                  <a:srgbClr val="002060"/>
                </a:solidFill>
                <a:latin typeface="Times New Roman" pitchFamily="18" charset="0"/>
                <a:cs typeface="Times New Roman" pitchFamily="18" charset="0"/>
              </a:rPr>
              <a:t>D. Stephen Holland [D-16]</a:t>
            </a:r>
          </a:p>
          <a:p>
            <a:pPr marL="0" indent="0">
              <a:spcBef>
                <a:spcPts val="313"/>
              </a:spcBef>
              <a:buFont typeface="Arial" charset="0"/>
              <a:buNone/>
            </a:pPr>
            <a:endParaRPr lang="en-US" sz="1200" dirty="0" smtClean="0"/>
          </a:p>
          <a:p>
            <a:pPr marL="0" indent="0">
              <a:lnSpc>
                <a:spcPct val="80000"/>
              </a:lnSpc>
            </a:pPr>
            <a:endParaRPr lang="en-US" sz="1200" dirty="0" smtClean="0">
              <a:latin typeface="Times New Roman" pitchFamily="-107" charset="0"/>
            </a:endParaRPr>
          </a:p>
        </p:txBody>
      </p:sp>
      <p:sp>
        <p:nvSpPr>
          <p:cNvPr id="7" name="TextBox 6"/>
          <p:cNvSpPr txBox="1"/>
          <p:nvPr/>
        </p:nvSpPr>
        <p:spPr>
          <a:xfrm>
            <a:off x="2842260" y="2971800"/>
            <a:ext cx="2339340" cy="3377848"/>
          </a:xfrm>
          <a:prstGeom prst="rect">
            <a:avLst/>
          </a:prstGeom>
          <a:noFill/>
        </p:spPr>
        <p:txBody>
          <a:bodyPr wrap="square" rtlCol="0">
            <a:spAutoFit/>
          </a:bodyPr>
          <a:lstStyle/>
          <a:p>
            <a:pPr>
              <a:spcBef>
                <a:spcPts val="313"/>
              </a:spcBef>
            </a:pPr>
            <a:r>
              <a:rPr lang="en-US" sz="1400" dirty="0" smtClean="0">
                <a:solidFill>
                  <a:srgbClr val="002060"/>
                </a:solidFill>
                <a:latin typeface="Times New Roman" pitchFamily="18" charset="0"/>
                <a:cs typeface="Times New Roman" pitchFamily="18" charset="0"/>
              </a:rPr>
              <a:t>Wanda T. Jennings[R-7] </a:t>
            </a:r>
          </a:p>
          <a:p>
            <a:pPr>
              <a:spcBef>
                <a:spcPts val="313"/>
              </a:spcBef>
            </a:pPr>
            <a:r>
              <a:rPr lang="en-US" sz="1400" dirty="0" smtClean="0">
                <a:solidFill>
                  <a:srgbClr val="002060"/>
                </a:solidFill>
                <a:latin typeface="Times New Roman" pitchFamily="18" charset="0"/>
                <a:cs typeface="Times New Roman" pitchFamily="18" charset="0"/>
              </a:rPr>
              <a:t>Bill Kinkade [R-52]</a:t>
            </a:r>
          </a:p>
          <a:p>
            <a:pPr>
              <a:spcBef>
                <a:spcPts val="313"/>
              </a:spcBef>
            </a:pPr>
            <a:r>
              <a:rPr lang="en-US" sz="1400" dirty="0" smtClean="0">
                <a:solidFill>
                  <a:srgbClr val="002060"/>
                </a:solidFill>
                <a:latin typeface="Times New Roman" pitchFamily="18" charset="0"/>
                <a:cs typeface="Times New Roman" pitchFamily="18" charset="0"/>
              </a:rPr>
              <a:t>Timmy Ladner [R-93]</a:t>
            </a:r>
          </a:p>
          <a:p>
            <a:pPr>
              <a:spcBef>
                <a:spcPts val="313"/>
              </a:spcBef>
            </a:pPr>
            <a:r>
              <a:rPr lang="en-US" sz="1400" dirty="0" smtClean="0">
                <a:solidFill>
                  <a:srgbClr val="002060"/>
                </a:solidFill>
                <a:latin typeface="Times New Roman" pitchFamily="18" charset="0"/>
                <a:cs typeface="Times New Roman" pitchFamily="18" charset="0"/>
              </a:rPr>
              <a:t>Hank Lott [R-101]</a:t>
            </a:r>
          </a:p>
          <a:p>
            <a:pPr>
              <a:spcBef>
                <a:spcPts val="313"/>
              </a:spcBef>
            </a:pPr>
            <a:r>
              <a:rPr lang="en-US" sz="1400" dirty="0" smtClean="0">
                <a:solidFill>
                  <a:srgbClr val="002060"/>
                </a:solidFill>
                <a:latin typeface="Times New Roman" pitchFamily="18" charset="0"/>
                <a:cs typeface="Times New Roman" pitchFamily="18" charset="0"/>
              </a:rPr>
              <a:t>Steve Massengil [R-13]</a:t>
            </a:r>
          </a:p>
          <a:p>
            <a:pPr>
              <a:spcBef>
                <a:spcPts val="313"/>
              </a:spcBef>
            </a:pPr>
            <a:r>
              <a:rPr lang="en-US" sz="1400" dirty="0" smtClean="0">
                <a:solidFill>
                  <a:srgbClr val="002060"/>
                </a:solidFill>
                <a:latin typeface="Times New Roman" pitchFamily="18" charset="0"/>
                <a:cs typeface="Times New Roman" pitchFamily="18" charset="0"/>
              </a:rPr>
              <a:t>Sam C. Mims, V [R-97] </a:t>
            </a:r>
          </a:p>
          <a:p>
            <a:pPr>
              <a:spcBef>
                <a:spcPts val="313"/>
              </a:spcBef>
            </a:pPr>
            <a:r>
              <a:rPr lang="en-US" sz="1400" b="1" dirty="0" smtClean="0">
                <a:solidFill>
                  <a:srgbClr val="FF0000"/>
                </a:solidFill>
                <a:latin typeface="Times New Roman" pitchFamily="18" charset="0"/>
                <a:cs typeface="Times New Roman" pitchFamily="18" charset="0"/>
              </a:rPr>
              <a:t>Willie J. Perkins, Sr. [D-32]</a:t>
            </a:r>
          </a:p>
          <a:p>
            <a:pPr>
              <a:spcBef>
                <a:spcPts val="313"/>
              </a:spcBef>
            </a:pPr>
            <a:r>
              <a:rPr lang="en-US" sz="1400" dirty="0" smtClean="0">
                <a:solidFill>
                  <a:srgbClr val="002060"/>
                </a:solidFill>
                <a:latin typeface="Times New Roman" pitchFamily="18" charset="0"/>
                <a:cs typeface="Times New Roman" pitchFamily="18" charset="0"/>
              </a:rPr>
              <a:t>Bill Pigott [R-99]</a:t>
            </a:r>
          </a:p>
          <a:p>
            <a:pPr>
              <a:spcBef>
                <a:spcPts val="313"/>
              </a:spcBef>
            </a:pPr>
            <a:r>
              <a:rPr lang="en-US" sz="1400" dirty="0" smtClean="0">
                <a:solidFill>
                  <a:srgbClr val="002060"/>
                </a:solidFill>
                <a:latin typeface="Times New Roman" pitchFamily="18" charset="0"/>
                <a:cs typeface="Times New Roman" pitchFamily="18" charset="0"/>
              </a:rPr>
              <a:t>Margaret E. Rogers [R-14]</a:t>
            </a:r>
          </a:p>
          <a:p>
            <a:pPr>
              <a:spcBef>
                <a:spcPts val="313"/>
              </a:spcBef>
            </a:pPr>
            <a:r>
              <a:rPr lang="en-US" sz="1400" dirty="0" smtClean="0">
                <a:solidFill>
                  <a:srgbClr val="002060"/>
                </a:solidFill>
                <a:latin typeface="Times New Roman" pitchFamily="18" charset="0"/>
                <a:cs typeface="Times New Roman" pitchFamily="18" charset="0"/>
              </a:rPr>
              <a:t>William Shirley[R-84]</a:t>
            </a:r>
          </a:p>
          <a:p>
            <a:pPr>
              <a:spcBef>
                <a:spcPts val="313"/>
              </a:spcBef>
            </a:pPr>
            <a:r>
              <a:rPr lang="en-US" sz="1400" b="1" dirty="0" smtClean="0">
                <a:solidFill>
                  <a:srgbClr val="00B050"/>
                </a:solidFill>
                <a:latin typeface="Times New Roman" pitchFamily="18" charset="0"/>
                <a:cs typeface="Times New Roman" pitchFamily="18" charset="0"/>
              </a:rPr>
              <a:t>Linda Whittington [D-34]</a:t>
            </a:r>
          </a:p>
          <a:p>
            <a:pPr>
              <a:spcBef>
                <a:spcPts val="313"/>
              </a:spcBef>
            </a:pPr>
            <a:r>
              <a:rPr lang="en-US" sz="1400" b="1" dirty="0" smtClean="0">
                <a:solidFill>
                  <a:srgbClr val="FF0000"/>
                </a:solidFill>
                <a:latin typeface="Times New Roman" pitchFamily="18" charset="0"/>
                <a:cs typeface="Times New Roman" pitchFamily="18" charset="0"/>
              </a:rPr>
              <a:t>Charles Young, Jr.[D-82]</a:t>
            </a:r>
          </a:p>
          <a:p>
            <a:endParaRPr lang="en-US" dirty="0">
              <a:latin typeface="Times New Roman" panose="02020603050405020304" pitchFamily="18" charset="0"/>
            </a:endParaRPr>
          </a:p>
        </p:txBody>
      </p:sp>
      <p:sp>
        <p:nvSpPr>
          <p:cNvPr id="3" name="Footer Placeholder 2"/>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89AD482-0EE4-49FE-A793-D39669DE9B90}" type="slidenum">
              <a:rPr lang="en-US" smtClean="0"/>
              <a:t>14</a:t>
            </a:fld>
            <a:endParaRPr lang="en-US" dirty="0"/>
          </a:p>
        </p:txBody>
      </p:sp>
      <p:pic>
        <p:nvPicPr>
          <p:cNvPr id="12" name="Content Placeholder 8"/>
          <p:cNvPicPr>
            <a:picLocks noGrp="1" noChangeAspect="1"/>
          </p:cNvPicPr>
          <p:nvPr>
            <p:ph sz="quarter" idx="4"/>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43600" y="1562002"/>
            <a:ext cx="3046831" cy="4791456"/>
          </a:xfrm>
          <a:prstGeom prst="rect">
            <a:avLst/>
          </a:prstGeom>
        </p:spPr>
      </p:pic>
      <p:sp>
        <p:nvSpPr>
          <p:cNvPr id="8" name="TextBox 7"/>
          <p:cNvSpPr txBox="1"/>
          <p:nvPr/>
        </p:nvSpPr>
        <p:spPr>
          <a:xfrm>
            <a:off x="320040" y="6352847"/>
            <a:ext cx="2098651"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African-American Legislator</a:t>
            </a:r>
            <a:endParaRPr lang="en-US"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926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71600" y="1143000"/>
            <a:ext cx="5505855" cy="5029200"/>
          </a:xfrm>
        </p:spPr>
      </p:pic>
      <p:sp>
        <p:nvSpPr>
          <p:cNvPr id="2" name="Title 1"/>
          <p:cNvSpPr>
            <a:spLocks noGrp="1"/>
          </p:cNvSpPr>
          <p:nvPr>
            <p:ph type="title"/>
          </p:nvPr>
        </p:nvSpPr>
        <p:spPr>
          <a:xfrm>
            <a:off x="228600" y="-11430"/>
            <a:ext cx="8458200" cy="1143000"/>
          </a:xfrm>
        </p:spPr>
        <p:txBody>
          <a:bodyPr>
            <a:normAutofit/>
          </a:bodyPr>
          <a:lstStyle/>
          <a:p>
            <a:r>
              <a:rPr lang="en-US" sz="3200" dirty="0" smtClean="0">
                <a:latin typeface="Times New Roman" pitchFamily="-107" charset="0"/>
              </a:rPr>
              <a:t>IDA Authorization: House Member </a:t>
            </a:r>
            <a:r>
              <a:rPr lang="en-US" sz="3200" dirty="0">
                <a:latin typeface="Times New Roman" pitchFamily="-107" charset="0"/>
              </a:rPr>
              <a:t>Districts </a:t>
            </a:r>
            <a:r>
              <a:rPr lang="en-US" sz="3200" dirty="0" smtClean="0">
                <a:latin typeface="Times New Roman" pitchFamily="-107" charset="0"/>
              </a:rPr>
              <a:t/>
            </a:r>
            <a:br>
              <a:rPr lang="en-US" sz="3200" dirty="0" smtClean="0">
                <a:latin typeface="Times New Roman" pitchFamily="-107" charset="0"/>
              </a:rPr>
            </a:br>
            <a:r>
              <a:rPr lang="en-US" sz="3200" dirty="0" smtClean="0">
                <a:latin typeface="Times New Roman" pitchFamily="-107" charset="0"/>
              </a:rPr>
              <a:t>with Potential Champions</a:t>
            </a:r>
            <a:endParaRPr lang="en-US" sz="3200" dirty="0"/>
          </a:p>
        </p:txBody>
      </p:sp>
      <p:sp>
        <p:nvSpPr>
          <p:cNvPr id="3" name="Text Placeholder 2"/>
          <p:cNvSpPr>
            <a:spLocks noGrp="1"/>
          </p:cNvSpPr>
          <p:nvPr>
            <p:ph type="body" idx="1"/>
          </p:nvPr>
        </p:nvSpPr>
        <p:spPr>
          <a:xfrm>
            <a:off x="685800" y="1219200"/>
            <a:ext cx="2039815" cy="1162050"/>
          </a:xfrm>
        </p:spPr>
        <p:txBody>
          <a:bodyPr>
            <a:noAutofit/>
          </a:bodyPr>
          <a:lstStyle/>
          <a:p>
            <a:r>
              <a:rPr lang="en-US" sz="3200" dirty="0" smtClean="0">
                <a:latin typeface="Times New Roman" pitchFamily="18" charset="0"/>
                <a:cs typeface="Times New Roman" pitchFamily="18" charset="0"/>
              </a:rPr>
              <a:t>Northern</a:t>
            </a:r>
          </a:p>
          <a:p>
            <a:r>
              <a:rPr lang="en-US" sz="1400" i="1" dirty="0" smtClean="0">
                <a:latin typeface="Times New Roman" pitchFamily="18" charset="0"/>
                <a:cs typeface="Times New Roman" pitchFamily="18" charset="0"/>
              </a:rPr>
              <a:t>District 9 </a:t>
            </a:r>
          </a:p>
          <a:p>
            <a:r>
              <a:rPr lang="en-US" sz="1400" i="1" dirty="0" smtClean="0">
                <a:latin typeface="Times New Roman" pitchFamily="18" charset="0"/>
                <a:cs typeface="Times New Roman" pitchFamily="18" charset="0"/>
              </a:rPr>
              <a:t>District 10</a:t>
            </a:r>
          </a:p>
        </p:txBody>
      </p:sp>
      <p:sp>
        <p:nvSpPr>
          <p:cNvPr id="6" name="Text Placeholder 2"/>
          <p:cNvSpPr>
            <a:spLocks noGrp="1"/>
          </p:cNvSpPr>
          <p:nvPr>
            <p:ph type="body" idx="1"/>
          </p:nvPr>
        </p:nvSpPr>
        <p:spPr>
          <a:xfrm>
            <a:off x="6858000" y="5638800"/>
            <a:ext cx="2286000" cy="990600"/>
          </a:xfrm>
        </p:spPr>
        <p:txBody>
          <a:bodyPr>
            <a:noAutofit/>
          </a:bodyPr>
          <a:lstStyle/>
          <a:p>
            <a:r>
              <a:rPr lang="en-US" sz="3200" dirty="0" smtClean="0">
                <a:latin typeface="Times New Roman" pitchFamily="18" charset="0"/>
                <a:cs typeface="Times New Roman" pitchFamily="18" charset="0"/>
              </a:rPr>
              <a:t>Southeast</a:t>
            </a:r>
          </a:p>
          <a:p>
            <a:r>
              <a:rPr lang="en-US" sz="1400" i="1" dirty="0" smtClean="0">
                <a:latin typeface="Times New Roman" pitchFamily="18" charset="0"/>
                <a:cs typeface="Times New Roman" pitchFamily="18" charset="0"/>
              </a:rPr>
              <a:t>District 114 </a:t>
            </a:r>
          </a:p>
          <a:p>
            <a:endParaRPr lang="en-US" sz="1300" dirty="0">
              <a:latin typeface="Times New Roman" pitchFamily="18" charset="0"/>
              <a:cs typeface="Times New Roman" pitchFamily="18" charset="0"/>
            </a:endParaRPr>
          </a:p>
        </p:txBody>
      </p:sp>
      <p:sp>
        <p:nvSpPr>
          <p:cNvPr id="9" name="Text Placeholder 2"/>
          <p:cNvSpPr>
            <a:spLocks noGrp="1"/>
          </p:cNvSpPr>
          <p:nvPr>
            <p:ph type="body" idx="1"/>
          </p:nvPr>
        </p:nvSpPr>
        <p:spPr>
          <a:xfrm>
            <a:off x="6496050" y="2209800"/>
            <a:ext cx="2667000" cy="2514600"/>
          </a:xfrm>
        </p:spPr>
        <p:txBody>
          <a:bodyPr>
            <a:noAutofit/>
          </a:bodyPr>
          <a:lstStyle/>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Central</a:t>
            </a:r>
          </a:p>
          <a:p>
            <a:r>
              <a:rPr lang="en-US" sz="1400" i="1" dirty="0">
                <a:latin typeface="Times New Roman" pitchFamily="18" charset="0"/>
                <a:cs typeface="Times New Roman" pitchFamily="18" charset="0"/>
              </a:rPr>
              <a:t>District 28</a:t>
            </a:r>
          </a:p>
          <a:p>
            <a:r>
              <a:rPr lang="en-US" sz="1400" i="1" dirty="0" smtClean="0">
                <a:latin typeface="Times New Roman" pitchFamily="18" charset="0"/>
                <a:cs typeface="Times New Roman" pitchFamily="18" charset="0"/>
              </a:rPr>
              <a:t>District 31 </a:t>
            </a:r>
          </a:p>
          <a:p>
            <a:r>
              <a:rPr lang="en-US" sz="1400" i="1" dirty="0" smtClean="0">
                <a:latin typeface="Times New Roman" pitchFamily="18" charset="0"/>
                <a:cs typeface="Times New Roman" pitchFamily="18" charset="0"/>
              </a:rPr>
              <a:t>District 32</a:t>
            </a:r>
          </a:p>
          <a:p>
            <a:r>
              <a:rPr lang="en-US" sz="1400" i="1" dirty="0" smtClean="0">
                <a:latin typeface="Times New Roman" pitchFamily="18" charset="0"/>
                <a:cs typeface="Times New Roman" pitchFamily="18" charset="0"/>
              </a:rPr>
              <a:t>District 34</a:t>
            </a:r>
          </a:p>
          <a:p>
            <a:r>
              <a:rPr lang="en-US" sz="1400" i="1" dirty="0" smtClean="0">
                <a:latin typeface="Times New Roman" pitchFamily="18" charset="0"/>
                <a:cs typeface="Times New Roman" pitchFamily="18" charset="0"/>
              </a:rPr>
              <a:t>District 42</a:t>
            </a:r>
          </a:p>
          <a:p>
            <a:r>
              <a:rPr lang="en-US" sz="1400" i="1" dirty="0" smtClean="0">
                <a:latin typeface="Times New Roman" pitchFamily="18" charset="0"/>
                <a:cs typeface="Times New Roman" pitchFamily="18" charset="0"/>
              </a:rPr>
              <a:t>District 48</a:t>
            </a:r>
          </a:p>
          <a:p>
            <a:r>
              <a:rPr lang="en-US" sz="1400" i="1" dirty="0" smtClean="0">
                <a:latin typeface="Times New Roman" pitchFamily="18" charset="0"/>
                <a:cs typeface="Times New Roman" pitchFamily="18" charset="0"/>
              </a:rPr>
              <a:t>District 54</a:t>
            </a:r>
          </a:p>
          <a:p>
            <a:r>
              <a:rPr lang="en-US" sz="1400" i="1" dirty="0" smtClean="0">
                <a:latin typeface="Times New Roman" pitchFamily="18" charset="0"/>
                <a:cs typeface="Times New Roman" pitchFamily="18" charset="0"/>
              </a:rPr>
              <a:t>District 61</a:t>
            </a:r>
            <a:endParaRPr lang="en-US" sz="1400" i="1" dirty="0">
              <a:latin typeface="Times New Roman" pitchFamily="18" charset="0"/>
              <a:cs typeface="Times New Roman" pitchFamily="18" charset="0"/>
            </a:endParaRPr>
          </a:p>
        </p:txBody>
      </p:sp>
      <p:sp>
        <p:nvSpPr>
          <p:cNvPr id="10" name="Text Placeholder 2"/>
          <p:cNvSpPr>
            <a:spLocks noGrp="1"/>
          </p:cNvSpPr>
          <p:nvPr>
            <p:ph type="body" idx="1"/>
          </p:nvPr>
        </p:nvSpPr>
        <p:spPr>
          <a:xfrm>
            <a:off x="533400" y="5562600"/>
            <a:ext cx="2362200" cy="762000"/>
          </a:xfrm>
        </p:spPr>
        <p:txBody>
          <a:bodyPr>
            <a:noAutofit/>
          </a:bodyPr>
          <a:lstStyle/>
          <a:p>
            <a:r>
              <a:rPr lang="en-US" sz="3200" dirty="0" smtClean="0">
                <a:latin typeface="Times New Roman" pitchFamily="18" charset="0"/>
                <a:cs typeface="Times New Roman" pitchFamily="18" charset="0"/>
              </a:rPr>
              <a:t>Southwest</a:t>
            </a:r>
          </a:p>
          <a:p>
            <a:r>
              <a:rPr lang="en-US" sz="1400" i="1" dirty="0" smtClean="0">
                <a:latin typeface="Times New Roman" pitchFamily="18" charset="0"/>
                <a:cs typeface="Times New Roman" pitchFamily="18" charset="0"/>
              </a:rPr>
              <a:t>District 96</a:t>
            </a:r>
          </a:p>
        </p:txBody>
      </p:sp>
      <p:sp>
        <p:nvSpPr>
          <p:cNvPr id="4" name="Footer Placeholder 3"/>
          <p:cNvSpPr>
            <a:spLocks noGrp="1"/>
          </p:cNvSpPr>
          <p:nvPr>
            <p:ph type="ftr" sz="quarter" idx="11"/>
          </p:nvPr>
        </p:nvSpPr>
        <p:spPr>
          <a:xfrm>
            <a:off x="3124200" y="6462395"/>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F89AD482-0EE4-49FE-A793-D39669DE9B90}" type="slidenum">
              <a:rPr lang="en-US" smtClean="0"/>
              <a:t>15</a:t>
            </a:fld>
            <a:endParaRPr lang="en-US" dirty="0"/>
          </a:p>
        </p:txBody>
      </p:sp>
    </p:spTree>
    <p:extLst>
      <p:ext uri="{BB962C8B-B14F-4D97-AF65-F5344CB8AC3E}">
        <p14:creationId xmlns:p14="http://schemas.microsoft.com/office/powerpoint/2010/main" val="2675859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96615" y="1371600"/>
            <a:ext cx="3362799" cy="5288347"/>
          </a:xfrm>
          <a:prstGeom prst="rect">
            <a:avLst/>
          </a:prstGeom>
        </p:spPr>
      </p:pic>
      <p:sp>
        <p:nvSpPr>
          <p:cNvPr id="2" name="Title 1"/>
          <p:cNvSpPr>
            <a:spLocks noGrp="1"/>
          </p:cNvSpPr>
          <p:nvPr>
            <p:ph type="title"/>
          </p:nvPr>
        </p:nvSpPr>
        <p:spPr>
          <a:xfrm>
            <a:off x="228600" y="304800"/>
            <a:ext cx="8686800" cy="1143000"/>
          </a:xfrm>
        </p:spPr>
        <p:txBody>
          <a:bodyPr>
            <a:normAutofit fontScale="90000"/>
          </a:bodyPr>
          <a:lstStyle/>
          <a:p>
            <a:r>
              <a:rPr lang="en-US" dirty="0" smtClean="0">
                <a:latin typeface="Times New Roman" pitchFamily="18" charset="0"/>
                <a:cs typeface="Times New Roman" pitchFamily="18" charset="0"/>
              </a:rPr>
              <a:t>IDA Authorization: Potential Champions (House)</a:t>
            </a:r>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89AD482-0EE4-49FE-A793-D39669DE9B90}" type="slidenum">
              <a:rPr lang="en-US" smtClean="0"/>
              <a:t>16</a:t>
            </a:fld>
            <a:endParaRPr lang="en-US" dirty="0"/>
          </a:p>
        </p:txBody>
      </p:sp>
    </p:spTree>
    <p:extLst>
      <p:ext uri="{BB962C8B-B14F-4D97-AF65-F5344CB8AC3E}">
        <p14:creationId xmlns:p14="http://schemas.microsoft.com/office/powerpoint/2010/main" val="2718493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3810" y="1371600"/>
            <a:ext cx="5334000" cy="4872223"/>
          </a:xfrm>
        </p:spPr>
      </p:pic>
      <p:sp>
        <p:nvSpPr>
          <p:cNvPr id="2" name="Title 1"/>
          <p:cNvSpPr>
            <a:spLocks noGrp="1"/>
          </p:cNvSpPr>
          <p:nvPr>
            <p:ph type="title"/>
          </p:nvPr>
        </p:nvSpPr>
        <p:spPr>
          <a:xfrm>
            <a:off x="228600" y="26670"/>
            <a:ext cx="8458200" cy="1143000"/>
          </a:xfrm>
        </p:spPr>
        <p:txBody>
          <a:bodyPr>
            <a:normAutofit/>
          </a:bodyPr>
          <a:lstStyle/>
          <a:p>
            <a:r>
              <a:rPr lang="en-US" sz="3200" dirty="0" smtClean="0">
                <a:latin typeface="Times New Roman" pitchFamily="-107" charset="0"/>
              </a:rPr>
              <a:t>IDA Authorization: House Member Districts</a:t>
            </a:r>
            <a:br>
              <a:rPr lang="en-US" sz="3200" dirty="0" smtClean="0">
                <a:latin typeface="Times New Roman" pitchFamily="-107" charset="0"/>
              </a:rPr>
            </a:br>
            <a:r>
              <a:rPr lang="en-US" sz="3200" dirty="0" smtClean="0">
                <a:latin typeface="Times New Roman" pitchFamily="-107" charset="0"/>
              </a:rPr>
              <a:t> (by County) with Potential Champions – Northern</a:t>
            </a:r>
            <a:endParaRPr lang="en-US" sz="3200" dirty="0"/>
          </a:p>
        </p:txBody>
      </p:sp>
      <p:sp>
        <p:nvSpPr>
          <p:cNvPr id="3" name="Text Placeholder 2"/>
          <p:cNvSpPr>
            <a:spLocks noGrp="1"/>
          </p:cNvSpPr>
          <p:nvPr>
            <p:ph type="body" idx="1"/>
          </p:nvPr>
        </p:nvSpPr>
        <p:spPr>
          <a:xfrm>
            <a:off x="533400" y="1371600"/>
            <a:ext cx="3886200" cy="2590800"/>
          </a:xfrm>
        </p:spPr>
        <p:txBody>
          <a:bodyPr>
            <a:noAutofit/>
          </a:bodyPr>
          <a:lstStyle/>
          <a:p>
            <a:r>
              <a:rPr lang="en-US" sz="3200" u="sng" dirty="0" smtClean="0">
                <a:latin typeface="Times New Roman" pitchFamily="18" charset="0"/>
                <a:cs typeface="Times New Roman" pitchFamily="18" charset="0"/>
              </a:rPr>
              <a:t>Northern</a:t>
            </a:r>
          </a:p>
          <a:p>
            <a:pPr>
              <a:lnSpc>
                <a:spcPct val="150000"/>
              </a:lnSpc>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9</a:t>
            </a:r>
            <a:r>
              <a:rPr lang="en-US" sz="1300" dirty="0" smtClean="0">
                <a:latin typeface="Times New Roman" pitchFamily="18" charset="0"/>
                <a:cs typeface="Times New Roman" pitchFamily="18" charset="0"/>
              </a:rPr>
              <a:t> </a:t>
            </a:r>
          </a:p>
          <a:p>
            <a:pPr>
              <a:spcBef>
                <a:spcPts val="0"/>
              </a:spcBef>
            </a:pP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Coahoma, Panola, Quitman, Tate, Tunica</a:t>
            </a:r>
            <a:r>
              <a:rPr lang="en-US" sz="1300" dirty="0" smtClean="0">
                <a:latin typeface="Times New Roman" pitchFamily="18" charset="0"/>
                <a:cs typeface="Times New Roman" pitchFamily="18" charset="0"/>
              </a:rPr>
              <a:t>)</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10</a:t>
            </a:r>
          </a:p>
          <a:p>
            <a:pPr>
              <a:spcBef>
                <a:spcPts val="0"/>
              </a:spcBef>
            </a:pP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Lafayette, Panola, Tallahatchie</a:t>
            </a:r>
            <a:r>
              <a:rPr lang="en-US" sz="1400" dirty="0" smtClean="0">
                <a:latin typeface="Times New Roman" pitchFamily="18" charset="0"/>
                <a:cs typeface="Times New Roman" pitchFamily="18" charset="0"/>
              </a:rPr>
              <a:t>)</a:t>
            </a:r>
          </a:p>
        </p:txBody>
      </p:sp>
      <p:sp>
        <p:nvSpPr>
          <p:cNvPr id="4" name="Footer Placeholder 3"/>
          <p:cNvSpPr>
            <a:spLocks noGrp="1"/>
          </p:cNvSpPr>
          <p:nvPr>
            <p:ph type="ftr" sz="quarter" idx="11"/>
          </p:nvPr>
        </p:nvSpPr>
        <p:spPr>
          <a:xfrm>
            <a:off x="3124200" y="6462395"/>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F89AD482-0EE4-49FE-A793-D39669DE9B90}" type="slidenum">
              <a:rPr lang="en-US" smtClean="0"/>
              <a:t>17</a:t>
            </a:fld>
            <a:endParaRPr lang="en-US" dirty="0"/>
          </a:p>
        </p:txBody>
      </p:sp>
      <p:cxnSp>
        <p:nvCxnSpPr>
          <p:cNvPr id="6" name="Straight Arrow Connector 5"/>
          <p:cNvCxnSpPr/>
          <p:nvPr/>
        </p:nvCxnSpPr>
        <p:spPr>
          <a:xfrm>
            <a:off x="5181600" y="1524000"/>
            <a:ext cx="4572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140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229600" cy="1143000"/>
          </a:xfrm>
        </p:spPr>
        <p:txBody>
          <a:bodyPr>
            <a:normAutofit fontScale="90000"/>
          </a:bodyPr>
          <a:lstStyle/>
          <a:p>
            <a:r>
              <a:rPr lang="en-US" dirty="0" smtClean="0">
                <a:latin typeface="Times New Roman" pitchFamily="18" charset="0"/>
                <a:cs typeface="Times New Roman" pitchFamily="18" charset="0"/>
              </a:rPr>
              <a:t>Rep. Clara H. Burnett (D-09)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22860" y="1143000"/>
            <a:ext cx="9220200" cy="5562600"/>
          </a:xfrm>
        </p:spPr>
        <p:txBody>
          <a:bodyPr>
            <a:norm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Gaming (Vice Chair)</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Education </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Tourism </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Universities </a:t>
            </a:r>
            <a:r>
              <a:rPr lang="en-US" sz="1400" dirty="0">
                <a:solidFill>
                  <a:srgbClr val="002060"/>
                </a:solidFill>
                <a:latin typeface="Times New Roman" pitchFamily="18" charset="0"/>
                <a:cs typeface="Times New Roman" pitchFamily="18" charset="0"/>
              </a:rPr>
              <a:t>and </a:t>
            </a:r>
            <a:r>
              <a:rPr lang="en-US" sz="1400" dirty="0" smtClean="0">
                <a:solidFill>
                  <a:srgbClr val="002060"/>
                </a:solidFill>
                <a:latin typeface="Times New Roman" pitchFamily="18" charset="0"/>
                <a:cs typeface="Times New Roman" pitchFamily="18" charset="0"/>
              </a:rPr>
              <a:t>Colleges </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Youth </a:t>
            </a:r>
            <a:r>
              <a:rPr lang="en-US" sz="1400" dirty="0">
                <a:solidFill>
                  <a:srgbClr val="002060"/>
                </a:solidFill>
                <a:latin typeface="Times New Roman" pitchFamily="18" charset="0"/>
                <a:cs typeface="Times New Roman" pitchFamily="18" charset="0"/>
              </a:rPr>
              <a:t>and Family </a:t>
            </a:r>
            <a:r>
              <a:rPr lang="en-US" sz="1400" dirty="0" smtClean="0">
                <a:solidFill>
                  <a:srgbClr val="002060"/>
                </a:solidFill>
                <a:latin typeface="Times New Roman" pitchFamily="18" charset="0"/>
                <a:cs typeface="Times New Roman" pitchFamily="18" charset="0"/>
              </a:rPr>
              <a:t>Affairs</a:t>
            </a:r>
          </a:p>
          <a:p>
            <a:pPr marL="0" indent="0">
              <a:spcBef>
                <a:spcPts val="100"/>
              </a:spcBef>
              <a:buNone/>
            </a:pPr>
            <a:endParaRPr lang="en-US" sz="1400"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a:solidFill>
                  <a:srgbClr val="002060"/>
                </a:solidFill>
                <a:latin typeface="Times New Roman" pitchFamily="18" charset="0"/>
                <a:cs typeface="Times New Roman" pitchFamily="18" charset="0"/>
              </a:rPr>
              <a:t>Coahoma, Panola, Quitman, Tate, </a:t>
            </a:r>
            <a:r>
              <a:rPr lang="en-US" sz="1400" dirty="0" smtClean="0">
                <a:solidFill>
                  <a:srgbClr val="002060"/>
                </a:solidFill>
                <a:latin typeface="Times New Roman" pitchFamily="18" charset="0"/>
                <a:cs typeface="Times New Roman" pitchFamily="18" charset="0"/>
              </a:rPr>
              <a:t>Tunica</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anose="05000000000000000000" pitchFamily="2" charset="2"/>
              <a:buChar char="q"/>
            </a:pPr>
            <a:r>
              <a:rPr lang="en-US" sz="1400" dirty="0" smtClean="0">
                <a:solidFill>
                  <a:srgbClr val="002060"/>
                </a:solidFill>
                <a:latin typeface="Times New Roman" pitchFamily="18" charset="0"/>
                <a:cs typeface="Times New Roman" pitchFamily="18" charset="0"/>
              </a:rPr>
              <a:t>She is</a:t>
            </a:r>
            <a:r>
              <a:rPr lang="en-US" sz="1400" dirty="0">
                <a:solidFill>
                  <a:srgbClr val="002060"/>
                </a:solidFill>
                <a:latin typeface="Times New Roman" pitchFamily="18" charset="0"/>
                <a:cs typeface="Times New Roman" pitchFamily="18" charset="0"/>
              </a:rPr>
              <a:t> a member</a:t>
            </a:r>
            <a:r>
              <a:rPr lang="en-US" sz="1400" dirty="0" smtClean="0">
                <a:solidFill>
                  <a:srgbClr val="002060"/>
                </a:solidFill>
                <a:latin typeface="Times New Roman" pitchFamily="18" charset="0"/>
                <a:cs typeface="Times New Roman" pitchFamily="18" charset="0"/>
              </a:rPr>
              <a:t> of the Methodist faith.</a:t>
            </a:r>
            <a:endParaRPr lang="en-US" sz="1400" dirty="0">
              <a:solidFill>
                <a:srgbClr val="002060"/>
              </a:solidFill>
              <a:latin typeface="Times New Roman" pitchFamily="18" charset="0"/>
              <a:cs typeface="Times New Roman" pitchFamily="18" charset="0"/>
            </a:endParaRP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a:solidFill>
                  <a:srgbClr val="002060"/>
                </a:solidFill>
                <a:latin typeface="Times New Roman" pitchFamily="18" charset="0"/>
                <a:cs typeface="Times New Roman" pitchFamily="18" charset="0"/>
              </a:rPr>
              <a:t>Relevant </a:t>
            </a:r>
            <a:r>
              <a:rPr lang="en-US" sz="1400" b="1" u="sng" dirty="0" smtClean="0">
                <a:solidFill>
                  <a:srgbClr val="002060"/>
                </a:solidFill>
                <a:latin typeface="Times New Roman" pitchFamily="18" charset="0"/>
                <a:cs typeface="Times New Roman" pitchFamily="18" charset="0"/>
              </a:rPr>
              <a:t>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Co-sponsored </a:t>
            </a:r>
            <a:r>
              <a:rPr lang="en-US" sz="1400" dirty="0">
                <a:solidFill>
                  <a:srgbClr val="002060"/>
                </a:solidFill>
                <a:latin typeface="Times New Roman" pitchFamily="18" charset="0"/>
                <a:cs typeface="Times New Roman" pitchFamily="18" charset="0"/>
              </a:rPr>
              <a:t>bill to extend financial literacy programs from </a:t>
            </a:r>
            <a:r>
              <a:rPr lang="en-US" sz="1400" dirty="0" smtClean="0">
                <a:solidFill>
                  <a:srgbClr val="002060"/>
                </a:solidFill>
                <a:latin typeface="Times New Roman" pitchFamily="18" charset="0"/>
                <a:cs typeface="Times New Roman" pitchFamily="18" charset="0"/>
              </a:rPr>
              <a:t>grades </a:t>
            </a:r>
            <a:r>
              <a:rPr lang="en-US" sz="1400" dirty="0">
                <a:solidFill>
                  <a:srgbClr val="002060"/>
                </a:solidFill>
                <a:latin typeface="Times New Roman" pitchFamily="18" charset="0"/>
                <a:cs typeface="Times New Roman" pitchFamily="18" charset="0"/>
              </a:rPr>
              <a:t>10 and 11 to grades 9 through 12 </a:t>
            </a:r>
            <a:r>
              <a:rPr lang="en-US" sz="1400" dirty="0" smtClean="0">
                <a:solidFill>
                  <a:srgbClr val="002060"/>
                </a:solidFill>
                <a:latin typeface="Times New Roman" pitchFamily="18" charset="0"/>
                <a:cs typeface="Times New Roman" pitchFamily="18" charset="0"/>
              </a:rPr>
              <a:t>(</a:t>
            </a:r>
            <a:r>
              <a:rPr lang="en-US" sz="1400" dirty="0">
                <a:solidFill>
                  <a:srgbClr val="002060"/>
                </a:solidFill>
                <a:latin typeface="Times New Roman" pitchFamily="18" charset="0"/>
                <a:cs typeface="Times New Roman" pitchFamily="18" charset="0"/>
              </a:rPr>
              <a:t>HB 31)</a:t>
            </a:r>
          </a:p>
          <a:p>
            <a:pPr marL="0" indent="0">
              <a:spcBef>
                <a:spcPts val="100"/>
              </a:spcBef>
              <a:buNone/>
            </a:pPr>
            <a:endParaRPr lang="en-US" sz="900" dirty="0" smtClean="0">
              <a:solidFill>
                <a:srgbClr val="002060"/>
              </a:solidFill>
              <a:latin typeface="Times New Roman" pitchFamily="18" charset="0"/>
              <a:cs typeface="Times New Roman" pitchFamily="18" charset="0"/>
            </a:endParaRPr>
          </a:p>
          <a:p>
            <a:pPr marL="0" indent="0">
              <a:spcBef>
                <a:spcPts val="100"/>
              </a:spcBef>
              <a:buNone/>
            </a:pPr>
            <a:r>
              <a:rPr lang="en-US" sz="1400" dirty="0">
                <a:solidFill>
                  <a:srgbClr val="002060"/>
                </a:solidFill>
                <a:latin typeface="Times New Roman" pitchFamily="18" charset="0"/>
                <a:cs typeface="Times New Roman" pitchFamily="18" charset="0"/>
              </a:rPr>
              <a:t>Introduced </a:t>
            </a:r>
            <a:r>
              <a:rPr lang="en-US" sz="1400" dirty="0" smtClean="0">
                <a:solidFill>
                  <a:srgbClr val="002060"/>
                </a:solidFill>
                <a:latin typeface="Times New Roman" pitchFamily="18" charset="0"/>
                <a:cs typeface="Times New Roman" pitchFamily="18" charset="0"/>
              </a:rPr>
              <a:t>bill to authorize Board of Supervisors of Tunica County to contribute funds to the Tunica County Economic Development Foundation, Inc. (HB 1778)</a:t>
            </a:r>
          </a:p>
          <a:p>
            <a:pPr marL="0" indent="0">
              <a:spcBef>
                <a:spcPts val="100"/>
              </a:spcBef>
              <a:buNone/>
            </a:pPr>
            <a:endParaRPr lang="en-US" sz="900" dirty="0" smtClean="0">
              <a:solidFill>
                <a:srgbClr val="002060"/>
              </a:solidFill>
              <a:latin typeface="Times New Roman" pitchFamily="18" charset="0"/>
              <a:cs typeface="Times New Roman" pitchFamily="18" charset="0"/>
            </a:endParaRPr>
          </a:p>
          <a:p>
            <a:pPr marL="0" indent="0">
              <a:spcBef>
                <a:spcPts val="100"/>
              </a:spcBef>
              <a:buNone/>
            </a:pPr>
            <a:r>
              <a:rPr lang="en-US" sz="1400" dirty="0" smtClean="0">
                <a:solidFill>
                  <a:srgbClr val="002060"/>
                </a:solidFill>
                <a:latin typeface="Times New Roman" pitchFamily="18" charset="0"/>
                <a:cs typeface="Times New Roman" pitchFamily="18" charset="0"/>
              </a:rPr>
              <a:t>Introduced  bill to authorize Board of Supervisors of Tunica County to contribute funds for calendar year 2007 to the Institute of Community Services, Inc., to operate Head Start Program (HB 1759)</a:t>
            </a:r>
            <a:endParaRPr lang="en-US" sz="1400" dirty="0">
              <a:solidFill>
                <a:srgbClr val="002060"/>
              </a:solidFill>
              <a:latin typeface="Times New Roman" pitchFamily="18" charset="0"/>
              <a:cs typeface="Times New Roman" pitchFamily="18" charset="0"/>
            </a:endParaRPr>
          </a:p>
          <a:p>
            <a:pPr marL="0" indent="0">
              <a:lnSpc>
                <a:spcPct val="110000"/>
              </a:lnSpc>
              <a:spcBef>
                <a:spcPts val="100"/>
              </a:spcBef>
              <a:buNone/>
            </a:pPr>
            <a:endParaRPr lang="en-US" sz="14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838200"/>
            <a:ext cx="2209800" cy="2946400"/>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18</a:t>
            </a:fld>
            <a:endParaRPr lang="en-US" dirty="0"/>
          </a:p>
        </p:txBody>
      </p:sp>
    </p:spTree>
    <p:extLst>
      <p:ext uri="{BB962C8B-B14F-4D97-AF65-F5344CB8AC3E}">
        <p14:creationId xmlns:p14="http://schemas.microsoft.com/office/powerpoint/2010/main" val="490146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Times New Roman" pitchFamily="18" charset="0"/>
                <a:cs typeface="Times New Roman" pitchFamily="18" charset="0"/>
              </a:rPr>
              <a:t>Rep. Nolan Mettetal (</a:t>
            </a:r>
            <a:r>
              <a:rPr lang="en-US" dirty="0">
                <a:latin typeface="Times New Roman" pitchFamily="18" charset="0"/>
                <a:cs typeface="Times New Roman" pitchFamily="18" charset="0"/>
              </a:rPr>
              <a:t>R</a:t>
            </a:r>
            <a:r>
              <a:rPr lang="en-US" dirty="0" smtClean="0">
                <a:latin typeface="Times New Roman" pitchFamily="18" charset="0"/>
                <a:cs typeface="Times New Roman" pitchFamily="18" charset="0"/>
              </a:rPr>
              <a:t>-10)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26670" y="1143000"/>
            <a:ext cx="8660130" cy="5562600"/>
          </a:xfrm>
        </p:spPr>
        <p:txBody>
          <a:bodyPr>
            <a:normAutofit lnSpcReduction="10000"/>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Universities </a:t>
            </a:r>
            <a:r>
              <a:rPr lang="en-US" sz="1400" dirty="0">
                <a:solidFill>
                  <a:srgbClr val="002060"/>
                </a:solidFill>
                <a:latin typeface="Times New Roman" pitchFamily="18" charset="0"/>
                <a:cs typeface="Times New Roman" pitchFamily="18" charset="0"/>
              </a:rPr>
              <a:t>and Colleges </a:t>
            </a:r>
            <a:r>
              <a:rPr lang="en-US" sz="1400" dirty="0" smtClean="0">
                <a:solidFill>
                  <a:srgbClr val="002060"/>
                </a:solidFill>
                <a:latin typeface="Times New Roman" pitchFamily="18" charset="0"/>
                <a:cs typeface="Times New Roman" pitchFamily="18" charset="0"/>
              </a:rPr>
              <a:t>(Chair)</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Appropriations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Banking </a:t>
            </a:r>
            <a:r>
              <a:rPr lang="en-US" sz="1400" dirty="0">
                <a:solidFill>
                  <a:srgbClr val="002060"/>
                </a:solidFill>
                <a:latin typeface="Times New Roman" pitchFamily="18" charset="0"/>
                <a:cs typeface="Times New Roman" pitchFamily="18" charset="0"/>
              </a:rPr>
              <a:t>and Financial </a:t>
            </a:r>
            <a:r>
              <a:rPr lang="en-US" sz="1400" dirty="0" smtClean="0">
                <a:solidFill>
                  <a:srgbClr val="002060"/>
                </a:solidFill>
                <a:latin typeface="Times New Roman" pitchFamily="18" charset="0"/>
                <a:cs typeface="Times New Roman" pitchFamily="18" charset="0"/>
              </a:rPr>
              <a:t>Services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Corrections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Medicaid</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Public Property</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Public Utilities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Select Committee </a:t>
            </a:r>
            <a:r>
              <a:rPr lang="en-US" sz="1400" dirty="0">
                <a:solidFill>
                  <a:srgbClr val="002060"/>
                </a:solidFill>
                <a:latin typeface="Times New Roman" pitchFamily="18" charset="0"/>
                <a:cs typeface="Times New Roman" pitchFamily="18" charset="0"/>
              </a:rPr>
              <a:t>on Railway </a:t>
            </a:r>
            <a:r>
              <a:rPr lang="en-US" sz="1400" dirty="0" smtClean="0">
                <a:solidFill>
                  <a:srgbClr val="002060"/>
                </a:solidFill>
                <a:latin typeface="Times New Roman" pitchFamily="18" charset="0"/>
                <a:cs typeface="Times New Roman" pitchFamily="18" charset="0"/>
              </a:rPr>
              <a:t>Development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Workforce </a:t>
            </a:r>
            <a:r>
              <a:rPr lang="en-US" sz="1400" dirty="0">
                <a:solidFill>
                  <a:srgbClr val="002060"/>
                </a:solidFill>
                <a:latin typeface="Times New Roman" pitchFamily="18" charset="0"/>
                <a:cs typeface="Times New Roman" pitchFamily="18" charset="0"/>
              </a:rPr>
              <a:t>Development</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a:solidFill>
                  <a:srgbClr val="002060"/>
                </a:solidFill>
                <a:latin typeface="Times New Roman" pitchFamily="18" charset="0"/>
                <a:cs typeface="Times New Roman" pitchFamily="18" charset="0"/>
              </a:rPr>
              <a:t>Lafayette, Panola, </a:t>
            </a:r>
            <a:r>
              <a:rPr lang="en-US" sz="1400" dirty="0" smtClean="0">
                <a:solidFill>
                  <a:srgbClr val="002060"/>
                </a:solidFill>
                <a:latin typeface="Times New Roman" pitchFamily="18" charset="0"/>
                <a:cs typeface="Times New Roman" pitchFamily="18" charset="0"/>
              </a:rPr>
              <a:t>Tallahatchie</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anose="05000000000000000000"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University of Mississippi Alumni Association</a:t>
            </a:r>
          </a:p>
          <a:p>
            <a:pPr>
              <a:spcBef>
                <a:spcPts val="100"/>
              </a:spcBef>
              <a:buFont typeface="Wingdings" panose="05000000000000000000"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Northwest </a:t>
            </a:r>
            <a:r>
              <a:rPr lang="en-US" sz="1400" dirty="0">
                <a:solidFill>
                  <a:srgbClr val="002060"/>
                </a:solidFill>
                <a:latin typeface="Times New Roman" panose="02020603050405020304" pitchFamily="18" charset="0"/>
                <a:cs typeface="Times New Roman" panose="02020603050405020304" pitchFamily="18" charset="0"/>
              </a:rPr>
              <a:t>Community </a:t>
            </a:r>
            <a:r>
              <a:rPr lang="en-US" sz="1400" dirty="0" smtClean="0">
                <a:solidFill>
                  <a:srgbClr val="002060"/>
                </a:solidFill>
                <a:latin typeface="Times New Roman" pitchFamily="18" charset="0"/>
                <a:cs typeface="Times New Roman" pitchFamily="18" charset="0"/>
              </a:rPr>
              <a:t>College Alumni Association</a:t>
            </a:r>
          </a:p>
          <a:p>
            <a:pPr>
              <a:spcBef>
                <a:spcPts val="100"/>
              </a:spcBef>
              <a:buFont typeface="Wingdings" panose="05000000000000000000" pitchFamily="2" charset="2"/>
              <a:buChar char="q"/>
            </a:pPr>
            <a:r>
              <a:rPr lang="en-US" sz="1400" dirty="0" smtClean="0">
                <a:solidFill>
                  <a:srgbClr val="002060"/>
                </a:solidFill>
                <a:latin typeface="Times New Roman" pitchFamily="18" charset="0"/>
                <a:cs typeface="Times New Roman" pitchFamily="18" charset="0"/>
              </a:rPr>
              <a:t>He is</a:t>
            </a:r>
            <a:r>
              <a:rPr lang="en-US" sz="1400" dirty="0">
                <a:solidFill>
                  <a:srgbClr val="002060"/>
                </a:solidFill>
                <a:latin typeface="Times New Roman" pitchFamily="18" charset="0"/>
                <a:cs typeface="Times New Roman" pitchFamily="18" charset="0"/>
              </a:rPr>
              <a:t> a member</a:t>
            </a:r>
            <a:r>
              <a:rPr lang="en-US" sz="1400" dirty="0" smtClean="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of the Methodist </a:t>
            </a:r>
            <a:r>
              <a:rPr lang="en-US" sz="1400" dirty="0" smtClean="0">
                <a:solidFill>
                  <a:srgbClr val="002060"/>
                </a:solidFill>
                <a:latin typeface="Times New Roman" pitchFamily="18" charset="0"/>
                <a:cs typeface="Times New Roman" pitchFamily="18" charset="0"/>
              </a:rPr>
              <a:t>faith.</a:t>
            </a:r>
            <a:endParaRPr lang="en-US" sz="1400" dirty="0">
              <a:solidFill>
                <a:srgbClr val="002060"/>
              </a:solidFill>
              <a:latin typeface="Times New Roman" pitchFamily="18" charset="0"/>
              <a:cs typeface="Times New Roman" pitchFamily="18" charset="0"/>
            </a:endParaRP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Relevant 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Introduced bill to revise comprehensive investment plan and investment options for the Mississippi Prepaid Affordable College Tuition program (HB 522)</a:t>
            </a:r>
            <a:endParaRPr lang="en-US" sz="1400" dirty="0">
              <a:solidFill>
                <a:srgbClr val="002060"/>
              </a:solidFill>
              <a:latin typeface="Times New Roman" pitchFamily="18" charset="0"/>
              <a:cs typeface="Times New Roman" pitchFamily="18" charset="0"/>
            </a:endParaRPr>
          </a:p>
          <a:p>
            <a:pPr marL="0" indent="0">
              <a:spcBef>
                <a:spcPts val="100"/>
              </a:spcBef>
              <a:buNone/>
            </a:pPr>
            <a:endParaRPr lang="en-US" sz="900" dirty="0" smtClean="0">
              <a:solidFill>
                <a:srgbClr val="002060"/>
              </a:solidFill>
              <a:latin typeface="Times New Roman" pitchFamily="18" charset="0"/>
              <a:cs typeface="Times New Roman" pitchFamily="18" charset="0"/>
            </a:endParaRPr>
          </a:p>
          <a:p>
            <a:pPr marL="0" indent="0">
              <a:spcBef>
                <a:spcPts val="100"/>
              </a:spcBef>
              <a:buNone/>
            </a:pPr>
            <a:r>
              <a:rPr lang="en-US" sz="1400" dirty="0" smtClean="0">
                <a:solidFill>
                  <a:srgbClr val="002060"/>
                </a:solidFill>
                <a:latin typeface="Times New Roman" pitchFamily="18" charset="0"/>
                <a:cs typeface="Times New Roman" pitchFamily="18" charset="0"/>
              </a:rPr>
              <a:t>Co-sponsored bill to authorize an income tax credit for taxpayers who are first-time homebuyers of a principal residence in the state of Mississippi (SB 2139)</a:t>
            </a:r>
            <a:endParaRPr lang="en-US" sz="1400"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143000"/>
            <a:ext cx="2514600" cy="3352800"/>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19</a:t>
            </a:fld>
            <a:endParaRPr lang="en-US" dirty="0"/>
          </a:p>
        </p:txBody>
      </p:sp>
    </p:spTree>
    <p:extLst>
      <p:ext uri="{BB962C8B-B14F-4D97-AF65-F5344CB8AC3E}">
        <p14:creationId xmlns:p14="http://schemas.microsoft.com/office/powerpoint/2010/main" val="3858207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10" name="Slide Number Placeholder 9"/>
          <p:cNvSpPr>
            <a:spLocks noGrp="1"/>
          </p:cNvSpPr>
          <p:nvPr>
            <p:ph type="sldNum" sz="quarter" idx="12"/>
          </p:nvPr>
        </p:nvSpPr>
        <p:spPr/>
        <p:txBody>
          <a:bodyPr/>
          <a:lstStyle/>
          <a:p>
            <a:fld id="{F89AD482-0EE4-49FE-A793-D39669DE9B90}" type="slidenum">
              <a:rPr lang="en-US" smtClean="0"/>
              <a:t>2</a:t>
            </a:fld>
            <a:endParaRPr lang="en-US" dirty="0"/>
          </a:p>
        </p:txBody>
      </p:sp>
      <p:pic>
        <p:nvPicPr>
          <p:cNvPr id="8"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701224" y="1676400"/>
            <a:ext cx="2971242" cy="46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447800" y="381000"/>
            <a:ext cx="6245352" cy="932688"/>
          </a:xfrm>
        </p:spPr>
        <p:txBody>
          <a:bodyPr rtlCol="0">
            <a:normAutofit fontScale="90000"/>
          </a:bodyPr>
          <a:lstStyle/>
          <a:p>
            <a:pPr eaLnBrk="1" fontAlgn="auto" hangingPunct="1">
              <a:spcAft>
                <a:spcPts val="0"/>
              </a:spcAft>
              <a:defRPr/>
            </a:pPr>
            <a:r>
              <a:rPr lang="en-US" dirty="0" smtClean="0">
                <a:latin typeface="Times New Roman" pitchFamily="-107" charset="0"/>
              </a:rPr>
              <a:t>How to Identify Legislative </a:t>
            </a:r>
            <a:br>
              <a:rPr lang="en-US" dirty="0" smtClean="0">
                <a:latin typeface="Times New Roman" pitchFamily="-107" charset="0"/>
              </a:rPr>
            </a:br>
            <a:r>
              <a:rPr lang="en-US" dirty="0" smtClean="0">
                <a:latin typeface="Times New Roman" pitchFamily="-107" charset="0"/>
              </a:rPr>
              <a:t>Champions</a:t>
            </a:r>
          </a:p>
        </p:txBody>
      </p:sp>
    </p:spTree>
    <p:extLst>
      <p:ext uri="{BB962C8B-B14F-4D97-AF65-F5344CB8AC3E}">
        <p14:creationId xmlns:p14="http://schemas.microsoft.com/office/powerpoint/2010/main" val="1213304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62400" y="1219200"/>
            <a:ext cx="5422433" cy="4953000"/>
          </a:xfrm>
        </p:spPr>
      </p:pic>
      <p:sp>
        <p:nvSpPr>
          <p:cNvPr id="2" name="Title 1"/>
          <p:cNvSpPr>
            <a:spLocks noGrp="1"/>
          </p:cNvSpPr>
          <p:nvPr>
            <p:ph type="title"/>
          </p:nvPr>
        </p:nvSpPr>
        <p:spPr>
          <a:xfrm>
            <a:off x="228600" y="152400"/>
            <a:ext cx="8458200" cy="1143000"/>
          </a:xfrm>
        </p:spPr>
        <p:txBody>
          <a:bodyPr>
            <a:normAutofit/>
          </a:bodyPr>
          <a:lstStyle/>
          <a:p>
            <a:r>
              <a:rPr lang="en-US" sz="3200" dirty="0" smtClean="0">
                <a:latin typeface="Times New Roman" pitchFamily="-107" charset="0"/>
              </a:rPr>
              <a:t>IDA Authorization: House Member </a:t>
            </a:r>
            <a:r>
              <a:rPr lang="en-US" sz="3200" dirty="0">
                <a:latin typeface="Times New Roman" pitchFamily="-107" charset="0"/>
              </a:rPr>
              <a:t>Districts  </a:t>
            </a:r>
            <a:r>
              <a:rPr lang="en-US" sz="3200" dirty="0" smtClean="0">
                <a:latin typeface="Times New Roman" pitchFamily="-107" charset="0"/>
              </a:rPr>
              <a:t/>
            </a:r>
            <a:br>
              <a:rPr lang="en-US" sz="3200" dirty="0" smtClean="0">
                <a:latin typeface="Times New Roman" pitchFamily="-107" charset="0"/>
              </a:rPr>
            </a:br>
            <a:r>
              <a:rPr lang="en-US" sz="3200" dirty="0" smtClean="0">
                <a:latin typeface="Times New Roman" pitchFamily="-107" charset="0"/>
              </a:rPr>
              <a:t>(</a:t>
            </a:r>
            <a:r>
              <a:rPr lang="en-US" sz="3200" dirty="0">
                <a:latin typeface="Times New Roman" pitchFamily="-107" charset="0"/>
              </a:rPr>
              <a:t>by County) </a:t>
            </a:r>
            <a:r>
              <a:rPr lang="en-US" sz="3200" dirty="0" smtClean="0">
                <a:latin typeface="Times New Roman" pitchFamily="-107" charset="0"/>
              </a:rPr>
              <a:t>with Potential Champions – Central</a:t>
            </a:r>
            <a:endParaRPr lang="en-US" sz="3200" dirty="0"/>
          </a:p>
        </p:txBody>
      </p:sp>
      <p:sp>
        <p:nvSpPr>
          <p:cNvPr id="9" name="Text Placeholder 2"/>
          <p:cNvSpPr>
            <a:spLocks noGrp="1"/>
          </p:cNvSpPr>
          <p:nvPr>
            <p:ph type="body" idx="1"/>
          </p:nvPr>
        </p:nvSpPr>
        <p:spPr>
          <a:xfrm>
            <a:off x="152400" y="1219200"/>
            <a:ext cx="5715000" cy="5410200"/>
          </a:xfrm>
        </p:spPr>
        <p:txBody>
          <a:bodyPr>
            <a:noAutofit/>
          </a:bodyPr>
          <a:lstStyle/>
          <a:p>
            <a:r>
              <a:rPr lang="en-US" sz="3200" u="sng" dirty="0" smtClean="0">
                <a:latin typeface="Times New Roman" pitchFamily="18" charset="0"/>
                <a:cs typeface="Times New Roman" pitchFamily="18" charset="0"/>
              </a:rPr>
              <a:t>Central</a:t>
            </a:r>
          </a:p>
          <a:p>
            <a:pPr>
              <a:lnSpc>
                <a:spcPct val="150000"/>
              </a:lnSpc>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28 </a:t>
            </a:r>
          </a:p>
          <a:p>
            <a:pPr>
              <a:spcBef>
                <a:spcPts val="0"/>
              </a:spcBef>
            </a:pPr>
            <a:r>
              <a:rPr lang="en-US" sz="1400" i="1" dirty="0" smtClean="0">
                <a:latin typeface="Times New Roman" pitchFamily="18" charset="0"/>
                <a:cs typeface="Times New Roman" pitchFamily="18" charset="0"/>
              </a:rPr>
              <a:t>(Bolivar, Sunflower, Washington)</a:t>
            </a:r>
            <a:endParaRPr lang="en-US" sz="1400" i="1" dirty="0">
              <a:latin typeface="Times New Roman" pitchFamily="18" charset="0"/>
              <a:cs typeface="Times New Roman" pitchFamily="18" charset="0"/>
            </a:endParaRPr>
          </a:p>
          <a:p>
            <a:pPr>
              <a:spcBef>
                <a:spcPts val="0"/>
              </a:spcBef>
            </a:pPr>
            <a:endParaRPr lang="en-US" sz="900" dirty="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31</a:t>
            </a:r>
          </a:p>
          <a:p>
            <a:pPr>
              <a:spcBef>
                <a:spcPts val="0"/>
              </a:spcBef>
            </a:pPr>
            <a:r>
              <a:rPr lang="en-US" sz="1400" i="1" dirty="0" smtClean="0">
                <a:latin typeface="Times New Roman" pitchFamily="18" charset="0"/>
                <a:cs typeface="Times New Roman" pitchFamily="18" charset="0"/>
              </a:rPr>
              <a:t>(Sunflower)</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32 </a:t>
            </a:r>
          </a:p>
          <a:p>
            <a:pPr>
              <a:spcBef>
                <a:spcPts val="0"/>
              </a:spcBef>
            </a:pPr>
            <a:r>
              <a:rPr lang="en-US" sz="1400" i="1" dirty="0" smtClean="0">
                <a:latin typeface="Times New Roman" pitchFamily="18" charset="0"/>
                <a:cs typeface="Times New Roman" pitchFamily="18" charset="0"/>
              </a:rPr>
              <a:t>(Leflore)</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34 </a:t>
            </a:r>
          </a:p>
          <a:p>
            <a:pPr>
              <a:spcBef>
                <a:spcPts val="0"/>
              </a:spcBef>
            </a:pPr>
            <a:r>
              <a:rPr lang="en-US" sz="1400" i="1" dirty="0" smtClean="0">
                <a:latin typeface="Times New Roman" pitchFamily="18" charset="0"/>
                <a:cs typeface="Times New Roman" pitchFamily="18" charset="0"/>
              </a:rPr>
              <a:t>(Carroll, Holmes, Humphreys, Leflore, Montgomery, Washington)</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42 </a:t>
            </a:r>
          </a:p>
          <a:p>
            <a:pPr>
              <a:spcBef>
                <a:spcPts val="0"/>
              </a:spcBef>
            </a:pP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Kemper, Lauderdale, Noxubee</a:t>
            </a:r>
            <a:r>
              <a:rPr lang="en-US" sz="1400" dirty="0" smtClean="0">
                <a:latin typeface="Times New Roman" pitchFamily="18" charset="0"/>
                <a:cs typeface="Times New Roman" pitchFamily="18" charset="0"/>
              </a:rPr>
              <a:t>)</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48 </a:t>
            </a:r>
          </a:p>
          <a:p>
            <a:pPr>
              <a:spcBef>
                <a:spcPts val="0"/>
              </a:spcBef>
            </a:pP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Attala, Carroll, Choctaw, Holmes, Humphreys, Leake</a:t>
            </a:r>
            <a:r>
              <a:rPr lang="en-US" sz="1400" dirty="0" smtClean="0">
                <a:latin typeface="Times New Roman" pitchFamily="18" charset="0"/>
                <a:cs typeface="Times New Roman" pitchFamily="18" charset="0"/>
              </a:rPr>
              <a:t>)</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54</a:t>
            </a:r>
          </a:p>
          <a:p>
            <a:pPr>
              <a:spcBef>
                <a:spcPts val="0"/>
              </a:spcBef>
            </a:pP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Issaquena, Sharkey, Warren</a:t>
            </a:r>
            <a:r>
              <a:rPr lang="en-US" sz="1400" dirty="0" smtClean="0">
                <a:latin typeface="Times New Roman" pitchFamily="18" charset="0"/>
                <a:cs typeface="Times New Roman" pitchFamily="18" charset="0"/>
              </a:rPr>
              <a:t>)</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61 </a:t>
            </a:r>
          </a:p>
          <a:p>
            <a:pPr>
              <a:spcBef>
                <a:spcPts val="0"/>
              </a:spcBef>
            </a:pP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Rankin</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124200" y="6462395"/>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F89AD482-0EE4-49FE-A793-D39669DE9B90}" type="slidenum">
              <a:rPr lang="en-US" smtClean="0"/>
              <a:t>20</a:t>
            </a:fld>
            <a:endParaRPr lang="en-US" dirty="0"/>
          </a:p>
        </p:txBody>
      </p:sp>
      <p:cxnSp>
        <p:nvCxnSpPr>
          <p:cNvPr id="5" name="Straight Arrow Connector 4"/>
          <p:cNvCxnSpPr/>
          <p:nvPr/>
        </p:nvCxnSpPr>
        <p:spPr>
          <a:xfrm flipH="1">
            <a:off x="6019800" y="4191000"/>
            <a:ext cx="609600" cy="157924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19600" y="3581400"/>
            <a:ext cx="838200" cy="1028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1981200"/>
            <a:ext cx="612648" cy="411480"/>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305800" y="3173730"/>
            <a:ext cx="609600" cy="4076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475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Times New Roman" pitchFamily="18" charset="0"/>
                <a:cs typeface="Times New Roman" pitchFamily="18" charset="0"/>
              </a:rPr>
              <a:t>Rep. Tommy Taylor (R-28)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76200" y="1219200"/>
            <a:ext cx="8686800" cy="5410200"/>
          </a:xfrm>
        </p:spPr>
        <p:txBody>
          <a:bodyPr>
            <a:norm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Agriculture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Corrections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County Affairs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 B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 En Banc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Military Affairs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Universities and Colleges</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Bolivar, Sunflower, Washington</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anose="05000000000000000000" pitchFamily="2" charset="2"/>
              <a:buChar char="q"/>
            </a:pPr>
            <a:r>
              <a:rPr lang="en-US" sz="1400" dirty="0">
                <a:solidFill>
                  <a:srgbClr val="002060"/>
                </a:solidFill>
                <a:latin typeface="Times New Roman" panose="02020603050405020304" pitchFamily="18" charset="0"/>
                <a:cs typeface="Times New Roman" panose="02020603050405020304" pitchFamily="18" charset="0"/>
              </a:rPr>
              <a:t>American Correctional </a:t>
            </a:r>
            <a:r>
              <a:rPr lang="en-US" sz="1400" dirty="0" smtClean="0">
                <a:solidFill>
                  <a:srgbClr val="002060"/>
                </a:solidFill>
                <a:latin typeface="Times New Roman" panose="02020603050405020304" pitchFamily="18" charset="0"/>
                <a:cs typeface="Times New Roman" panose="02020603050405020304" pitchFamily="18" charset="0"/>
              </a:rPr>
              <a:t>Association</a:t>
            </a:r>
          </a:p>
          <a:p>
            <a:pPr>
              <a:spcBef>
                <a:spcPts val="100"/>
              </a:spcBef>
              <a:buFont typeface="Wingdings" panose="05000000000000000000"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He is</a:t>
            </a:r>
            <a:r>
              <a:rPr lang="en-US" sz="1400" dirty="0">
                <a:solidFill>
                  <a:srgbClr val="002060"/>
                </a:solidFill>
                <a:latin typeface="Times New Roman" pitchFamily="18" charset="0"/>
                <a:cs typeface="Times New Roman" pitchFamily="18" charset="0"/>
              </a:rPr>
              <a:t> a member</a:t>
            </a:r>
            <a:r>
              <a:rPr lang="en-US" sz="1400" dirty="0" smtClean="0">
                <a:solidFill>
                  <a:srgbClr val="002060"/>
                </a:solidFill>
                <a:latin typeface="Times New Roman" panose="02020603050405020304" pitchFamily="18" charset="0"/>
                <a:cs typeface="Times New Roman" panose="02020603050405020304" pitchFamily="18" charset="0"/>
              </a:rPr>
              <a:t> of the Baptist </a:t>
            </a:r>
            <a:r>
              <a:rPr lang="en-US" sz="1400" dirty="0">
                <a:solidFill>
                  <a:srgbClr val="002060"/>
                </a:solidFill>
                <a:latin typeface="Times New Roman" panose="02020603050405020304" pitchFamily="18" charset="0"/>
                <a:cs typeface="Times New Roman" panose="02020603050405020304" pitchFamily="18" charset="0"/>
              </a:rPr>
              <a:t>f</a:t>
            </a:r>
            <a:r>
              <a:rPr lang="en-US" sz="1400" dirty="0" smtClean="0">
                <a:solidFill>
                  <a:srgbClr val="002060"/>
                </a:solidFill>
                <a:latin typeface="Times New Roman" panose="02020603050405020304" pitchFamily="18" charset="0"/>
                <a:cs typeface="Times New Roman" panose="02020603050405020304" pitchFamily="18" charset="0"/>
              </a:rPr>
              <a:t>aith.</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447800"/>
            <a:ext cx="2667000" cy="3333749"/>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21</a:t>
            </a:fld>
            <a:endParaRPr lang="en-US" dirty="0"/>
          </a:p>
        </p:txBody>
      </p:sp>
    </p:spTree>
    <p:extLst>
      <p:ext uri="{BB962C8B-B14F-4D97-AF65-F5344CB8AC3E}">
        <p14:creationId xmlns:p14="http://schemas.microsoft.com/office/powerpoint/2010/main" val="556335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
            <a:ext cx="8229600" cy="1143000"/>
          </a:xfrm>
        </p:spPr>
        <p:txBody>
          <a:bodyPr>
            <a:normAutofit fontScale="90000"/>
          </a:bodyPr>
          <a:lstStyle/>
          <a:p>
            <a:r>
              <a:rPr lang="en-US" dirty="0" smtClean="0">
                <a:latin typeface="Times New Roman" pitchFamily="18" charset="0"/>
                <a:cs typeface="Times New Roman" pitchFamily="18" charset="0"/>
              </a:rPr>
              <a:t>Rep. Sara R. Thomas (</a:t>
            </a:r>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-31)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8827770" cy="5715000"/>
          </a:xfrm>
        </p:spPr>
        <p:txBody>
          <a:bodyPr>
            <a:no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Youth </a:t>
            </a:r>
            <a:r>
              <a:rPr lang="en-US" sz="1400" dirty="0">
                <a:solidFill>
                  <a:srgbClr val="002060"/>
                </a:solidFill>
                <a:latin typeface="Times New Roman" pitchFamily="18" charset="0"/>
                <a:cs typeface="Times New Roman" pitchFamily="18" charset="0"/>
              </a:rPr>
              <a:t>and Family Affairs </a:t>
            </a:r>
            <a:r>
              <a:rPr lang="en-US" sz="1400" dirty="0" smtClean="0">
                <a:solidFill>
                  <a:srgbClr val="002060"/>
                </a:solidFill>
                <a:latin typeface="Times New Roman" pitchFamily="18" charset="0"/>
                <a:cs typeface="Times New Roman" pitchFamily="18" charset="0"/>
              </a:rPr>
              <a:t>(Vice Chair)</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Agriculture</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Corrections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Education</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Ethics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Investigate </a:t>
            </a:r>
            <a:r>
              <a:rPr lang="en-US" sz="1400" dirty="0">
                <a:solidFill>
                  <a:srgbClr val="002060"/>
                </a:solidFill>
                <a:latin typeface="Times New Roman" pitchFamily="18" charset="0"/>
                <a:cs typeface="Times New Roman" pitchFamily="18" charset="0"/>
              </a:rPr>
              <a:t>State Offices</a:t>
            </a: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Sunflower</a:t>
            </a: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itchFamily="2" charset="2"/>
              <a:buChar char="q"/>
            </a:pPr>
            <a:r>
              <a:rPr lang="en-US" sz="1400" dirty="0">
                <a:solidFill>
                  <a:srgbClr val="002060"/>
                </a:solidFill>
                <a:latin typeface="Times New Roman" pitchFamily="18" charset="0"/>
                <a:cs typeface="Times New Roman" pitchFamily="18" charset="0"/>
              </a:rPr>
              <a:t>Mississippi Association of </a:t>
            </a:r>
            <a:r>
              <a:rPr lang="en-US" sz="1400" dirty="0" smtClean="0">
                <a:solidFill>
                  <a:srgbClr val="002060"/>
                </a:solidFill>
                <a:latin typeface="Times New Roman" pitchFamily="18" charset="0"/>
                <a:cs typeface="Times New Roman" pitchFamily="18" charset="0"/>
              </a:rPr>
              <a:t>Educators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National </a:t>
            </a:r>
            <a:r>
              <a:rPr lang="en-US" sz="1400" dirty="0">
                <a:solidFill>
                  <a:srgbClr val="002060"/>
                </a:solidFill>
                <a:latin typeface="Times New Roman" pitchFamily="18" charset="0"/>
                <a:cs typeface="Times New Roman" pitchFamily="18" charset="0"/>
              </a:rPr>
              <a:t>Association of </a:t>
            </a:r>
            <a:r>
              <a:rPr lang="en-US" sz="1400" dirty="0" smtClean="0">
                <a:solidFill>
                  <a:srgbClr val="002060"/>
                </a:solidFill>
                <a:latin typeface="Times New Roman" pitchFamily="18" charset="0"/>
                <a:cs typeface="Times New Roman" pitchFamily="18" charset="0"/>
              </a:rPr>
              <a:t>Educators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Mississippi </a:t>
            </a:r>
            <a:r>
              <a:rPr lang="en-US" sz="1400" dirty="0">
                <a:solidFill>
                  <a:srgbClr val="002060"/>
                </a:solidFill>
                <a:latin typeface="Times New Roman" pitchFamily="18" charset="0"/>
                <a:cs typeface="Times New Roman" pitchFamily="18" charset="0"/>
              </a:rPr>
              <a:t>Retired </a:t>
            </a:r>
            <a:r>
              <a:rPr lang="en-US" sz="1400" dirty="0" smtClean="0">
                <a:solidFill>
                  <a:srgbClr val="002060"/>
                </a:solidFill>
                <a:latin typeface="Times New Roman" pitchFamily="18" charset="0"/>
                <a:cs typeface="Times New Roman" pitchFamily="18" charset="0"/>
              </a:rPr>
              <a:t>Teachers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She is</a:t>
            </a:r>
            <a:r>
              <a:rPr lang="en-US" sz="1400" dirty="0">
                <a:solidFill>
                  <a:srgbClr val="002060"/>
                </a:solidFill>
                <a:latin typeface="Times New Roman" pitchFamily="18" charset="0"/>
                <a:cs typeface="Times New Roman" pitchFamily="18" charset="0"/>
              </a:rPr>
              <a:t> a member</a:t>
            </a:r>
            <a:r>
              <a:rPr lang="en-US" sz="1400" dirty="0" smtClean="0">
                <a:solidFill>
                  <a:srgbClr val="002060"/>
                </a:solidFill>
                <a:latin typeface="Times New Roman" pitchFamily="18" charset="0"/>
                <a:cs typeface="Times New Roman" pitchFamily="18" charset="0"/>
              </a:rPr>
              <a:t> of the Baptist faith.</a:t>
            </a: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a:solidFill>
                  <a:srgbClr val="002060"/>
                </a:solidFill>
                <a:latin typeface="Times New Roman" pitchFamily="18" charset="0"/>
                <a:cs typeface="Times New Roman" pitchFamily="18" charset="0"/>
              </a:rPr>
              <a:t>Relevant </a:t>
            </a:r>
            <a:r>
              <a:rPr lang="en-US" sz="1400" b="1" u="sng" dirty="0" smtClean="0">
                <a:solidFill>
                  <a:srgbClr val="002060"/>
                </a:solidFill>
                <a:latin typeface="Times New Roman" pitchFamily="18" charset="0"/>
                <a:cs typeface="Times New Roman" pitchFamily="18" charset="0"/>
              </a:rPr>
              <a:t>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Co-sponsored bill to create a College and Career Readiness Program (HB 916)</a:t>
            </a:r>
          </a:p>
          <a:p>
            <a:pPr marL="0" indent="0">
              <a:spcBef>
                <a:spcPts val="100"/>
              </a:spcBef>
              <a:buNone/>
            </a:pPr>
            <a:endParaRPr lang="en-US" sz="900" dirty="0" smtClean="0">
              <a:solidFill>
                <a:srgbClr val="002060"/>
              </a:solidFill>
              <a:latin typeface="Times New Roman" pitchFamily="18" charset="0"/>
              <a:cs typeface="Times New Roman" pitchFamily="18" charset="0"/>
            </a:endParaRPr>
          </a:p>
          <a:p>
            <a:pPr marL="0" indent="0">
              <a:spcBef>
                <a:spcPts val="100"/>
              </a:spcBef>
              <a:buNone/>
            </a:pPr>
            <a:r>
              <a:rPr lang="en-US" sz="1400" dirty="0" smtClean="0">
                <a:solidFill>
                  <a:srgbClr val="002060"/>
                </a:solidFill>
                <a:latin typeface="Times New Roman" pitchFamily="18" charset="0"/>
                <a:cs typeface="Times New Roman" pitchFamily="18" charset="0"/>
              </a:rPr>
              <a:t>Co-sponsored bill to extend financial literacy programs from grades 10 and 11 to grades 9 through 12 (HB 31)</a:t>
            </a:r>
          </a:p>
          <a:p>
            <a:pPr marL="0" indent="0">
              <a:spcBef>
                <a:spcPts val="100"/>
              </a:spcBef>
              <a:buNone/>
            </a:pPr>
            <a:endParaRPr lang="en-US" sz="900" dirty="0" smtClean="0">
              <a:solidFill>
                <a:srgbClr val="002060"/>
              </a:solidFill>
              <a:latin typeface="Times New Roman" pitchFamily="18" charset="0"/>
              <a:cs typeface="Times New Roman" pitchFamily="18" charset="0"/>
            </a:endParaRPr>
          </a:p>
          <a:p>
            <a:pPr marL="0" indent="0">
              <a:spcBef>
                <a:spcPts val="100"/>
              </a:spcBef>
              <a:buNone/>
            </a:pPr>
            <a:r>
              <a:rPr lang="en-US" sz="1400" dirty="0" smtClean="0">
                <a:solidFill>
                  <a:srgbClr val="002060"/>
                </a:solidFill>
                <a:latin typeface="Times New Roman" pitchFamily="18" charset="0"/>
                <a:cs typeface="Times New Roman" pitchFamily="18" charset="0"/>
              </a:rPr>
              <a:t>Co-sponsored </a:t>
            </a:r>
            <a:r>
              <a:rPr lang="en-US" sz="1400" dirty="0">
                <a:solidFill>
                  <a:srgbClr val="002060"/>
                </a:solidFill>
                <a:latin typeface="Times New Roman" pitchFamily="18" charset="0"/>
                <a:cs typeface="Times New Roman" pitchFamily="18" charset="0"/>
              </a:rPr>
              <a:t>resolution urging the state of Mississippi to take critical and fundamental actions to improve the state’s economic and social rankings (HC 34)</a:t>
            </a:r>
          </a:p>
          <a:p>
            <a:pPr marL="0" indent="0">
              <a:buNone/>
            </a:pPr>
            <a:endParaRPr lang="en-US" sz="1400"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8850" y="1371600"/>
            <a:ext cx="2372320" cy="3163094"/>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22</a:t>
            </a:fld>
            <a:endParaRPr lang="en-US" dirty="0"/>
          </a:p>
        </p:txBody>
      </p:sp>
    </p:spTree>
    <p:extLst>
      <p:ext uri="{BB962C8B-B14F-4D97-AF65-F5344CB8AC3E}">
        <p14:creationId xmlns:p14="http://schemas.microsoft.com/office/powerpoint/2010/main" val="2363130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Times New Roman" pitchFamily="18" charset="0"/>
                <a:cs typeface="Times New Roman" pitchFamily="18" charset="0"/>
              </a:rPr>
              <a:t>Rep. Willie J. Perkins, Sr. (D-32)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0" y="918208"/>
            <a:ext cx="9220200" cy="5867400"/>
          </a:xfrm>
        </p:spPr>
        <p:txBody>
          <a:bodyPr>
            <a:no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Apportionment </a:t>
            </a:r>
            <a:r>
              <a:rPr lang="en-US" sz="1400" dirty="0">
                <a:solidFill>
                  <a:srgbClr val="002060"/>
                </a:solidFill>
                <a:latin typeface="Times New Roman" pitchFamily="18" charset="0"/>
                <a:cs typeface="Times New Roman" pitchFamily="18" charset="0"/>
              </a:rPr>
              <a:t>and </a:t>
            </a:r>
            <a:r>
              <a:rPr lang="en-US" sz="1400" dirty="0" smtClean="0">
                <a:solidFill>
                  <a:srgbClr val="002060"/>
                </a:solidFill>
                <a:latin typeface="Times New Roman" pitchFamily="18" charset="0"/>
                <a:cs typeface="Times New Roman" pitchFamily="18" charset="0"/>
              </a:rPr>
              <a:t>Elections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Appropriations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 A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 </a:t>
            </a:r>
            <a:r>
              <a:rPr lang="en-US" sz="1400" dirty="0">
                <a:solidFill>
                  <a:srgbClr val="002060"/>
                </a:solidFill>
                <a:latin typeface="Times New Roman" pitchFamily="18" charset="0"/>
                <a:cs typeface="Times New Roman" pitchFamily="18" charset="0"/>
              </a:rPr>
              <a:t>En </a:t>
            </a:r>
            <a:r>
              <a:rPr lang="en-US" sz="1400" dirty="0" smtClean="0">
                <a:solidFill>
                  <a:srgbClr val="002060"/>
                </a:solidFill>
                <a:latin typeface="Times New Roman" pitchFamily="18" charset="0"/>
                <a:cs typeface="Times New Roman" pitchFamily="18" charset="0"/>
              </a:rPr>
              <a:t>Banc</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Management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Youth </a:t>
            </a:r>
            <a:r>
              <a:rPr lang="en-US" sz="1400" dirty="0">
                <a:solidFill>
                  <a:srgbClr val="002060"/>
                </a:solidFill>
                <a:latin typeface="Times New Roman" pitchFamily="18" charset="0"/>
                <a:cs typeface="Times New Roman" pitchFamily="18" charset="0"/>
              </a:rPr>
              <a:t>and Family Affairs </a:t>
            </a:r>
            <a:endParaRPr lang="en-US" sz="1400"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a:solidFill>
                  <a:srgbClr val="002060"/>
                </a:solidFill>
              </a:rPr>
              <a:t> </a:t>
            </a:r>
            <a:r>
              <a:rPr lang="en-US" sz="1400" dirty="0">
                <a:solidFill>
                  <a:srgbClr val="002060"/>
                </a:solidFill>
                <a:latin typeface="Times New Roman" pitchFamily="18" charset="0"/>
                <a:cs typeface="Times New Roman" pitchFamily="18" charset="0"/>
              </a:rPr>
              <a:t>Leflore</a:t>
            </a:r>
            <a:endParaRPr lang="en-US" sz="1400" b="1" u="sng" dirty="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Board </a:t>
            </a:r>
            <a:r>
              <a:rPr lang="en-US" sz="1400" dirty="0">
                <a:solidFill>
                  <a:srgbClr val="002060"/>
                </a:solidFill>
                <a:latin typeface="Times New Roman" pitchFamily="18" charset="0"/>
                <a:cs typeface="Times New Roman" pitchFamily="18" charset="0"/>
              </a:rPr>
              <a:t>Attorney for Leflore County school district and the city of </a:t>
            </a:r>
            <a:r>
              <a:rPr lang="en-US" sz="1400" dirty="0" smtClean="0">
                <a:solidFill>
                  <a:srgbClr val="002060"/>
                </a:solidFill>
                <a:latin typeface="Times New Roman" pitchFamily="18" charset="0"/>
                <a:cs typeface="Times New Roman" pitchFamily="18" charset="0"/>
              </a:rPr>
              <a:t>Itta Bena</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NAACP (Leflore)</a:t>
            </a:r>
            <a:r>
              <a:rPr lang="en-US" sz="1400" b="1" u="sng" dirty="0">
                <a:solidFill>
                  <a:srgbClr val="002060"/>
                </a:solidFill>
                <a:latin typeface="Times New Roman" pitchFamily="18" charset="0"/>
                <a:cs typeface="Times New Roman" pitchFamily="18" charset="0"/>
              </a:rPr>
              <a:t> </a:t>
            </a:r>
            <a:endParaRPr lang="en-US" sz="1400" b="1" u="sng"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He is</a:t>
            </a:r>
            <a:r>
              <a:rPr lang="en-US" sz="1400" dirty="0">
                <a:solidFill>
                  <a:srgbClr val="002060"/>
                </a:solidFill>
                <a:latin typeface="Times New Roman" pitchFamily="18" charset="0"/>
                <a:cs typeface="Times New Roman" pitchFamily="18" charset="0"/>
              </a:rPr>
              <a:t> a member</a:t>
            </a:r>
            <a:r>
              <a:rPr lang="en-US" sz="1400" dirty="0" smtClean="0">
                <a:solidFill>
                  <a:srgbClr val="002060"/>
                </a:solidFill>
                <a:latin typeface="Times New Roman" pitchFamily="18" charset="0"/>
                <a:cs typeface="Times New Roman" pitchFamily="18" charset="0"/>
              </a:rPr>
              <a:t> of the Baptist faith.</a:t>
            </a: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Relevant </a:t>
            </a:r>
            <a:r>
              <a:rPr lang="en-US" sz="1400" b="1" u="sng" dirty="0">
                <a:solidFill>
                  <a:srgbClr val="002060"/>
                </a:solidFill>
                <a:latin typeface="Times New Roman" pitchFamily="18" charset="0"/>
                <a:cs typeface="Times New Roman" pitchFamily="18" charset="0"/>
              </a:rPr>
              <a:t>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Co-sponsored </a:t>
            </a:r>
            <a:r>
              <a:rPr lang="en-US" sz="1400" dirty="0">
                <a:solidFill>
                  <a:srgbClr val="002060"/>
                </a:solidFill>
                <a:latin typeface="Times New Roman" pitchFamily="18" charset="0"/>
                <a:cs typeface="Times New Roman" pitchFamily="18" charset="0"/>
              </a:rPr>
              <a:t>bill to extend financial literacy programs from </a:t>
            </a:r>
            <a:r>
              <a:rPr lang="en-US" sz="1400" dirty="0" smtClean="0">
                <a:solidFill>
                  <a:srgbClr val="002060"/>
                </a:solidFill>
                <a:latin typeface="Times New Roman" pitchFamily="18" charset="0"/>
                <a:cs typeface="Times New Roman" pitchFamily="18" charset="0"/>
              </a:rPr>
              <a:t>grades </a:t>
            </a:r>
            <a:r>
              <a:rPr lang="en-US" sz="1400" dirty="0">
                <a:solidFill>
                  <a:srgbClr val="002060"/>
                </a:solidFill>
                <a:latin typeface="Times New Roman" pitchFamily="18" charset="0"/>
                <a:cs typeface="Times New Roman" pitchFamily="18" charset="0"/>
              </a:rPr>
              <a:t>10 and 11 to grades 9 through 12  (HB 31)</a:t>
            </a:r>
          </a:p>
          <a:p>
            <a:pPr marL="0" indent="0">
              <a:spcBef>
                <a:spcPts val="100"/>
              </a:spcBef>
              <a:buNone/>
            </a:pPr>
            <a:endParaRPr lang="en-US" sz="900" dirty="0">
              <a:solidFill>
                <a:srgbClr val="002060"/>
              </a:solidFill>
              <a:latin typeface="Times New Roman" pitchFamily="18" charset="0"/>
              <a:cs typeface="Times New Roman" pitchFamily="18" charset="0"/>
            </a:endParaRPr>
          </a:p>
          <a:p>
            <a:pPr marL="0" indent="0">
              <a:spcBef>
                <a:spcPts val="100"/>
              </a:spcBef>
              <a:buNone/>
            </a:pPr>
            <a:r>
              <a:rPr lang="en-US" sz="1400" dirty="0" smtClean="0">
                <a:solidFill>
                  <a:srgbClr val="002060"/>
                </a:solidFill>
                <a:latin typeface="Times New Roman" pitchFamily="18" charset="0"/>
                <a:cs typeface="Times New Roman" pitchFamily="18" charset="0"/>
              </a:rPr>
              <a:t>Co-sponsored </a:t>
            </a:r>
            <a:r>
              <a:rPr lang="en-US" sz="1400" dirty="0">
                <a:solidFill>
                  <a:srgbClr val="002060"/>
                </a:solidFill>
                <a:latin typeface="Times New Roman" pitchFamily="18" charset="0"/>
                <a:cs typeface="Times New Roman" pitchFamily="18" charset="0"/>
              </a:rPr>
              <a:t>bill to create a joint </a:t>
            </a:r>
            <a:r>
              <a:rPr lang="en-US" sz="1400" dirty="0" smtClean="0">
                <a:solidFill>
                  <a:srgbClr val="002060"/>
                </a:solidFill>
                <a:latin typeface="Times New Roman" pitchFamily="18" charset="0"/>
                <a:cs typeface="Times New Roman" pitchFamily="18" charset="0"/>
              </a:rPr>
              <a:t>study </a:t>
            </a:r>
            <a:r>
              <a:rPr lang="en-US" sz="1400" dirty="0">
                <a:solidFill>
                  <a:srgbClr val="002060"/>
                </a:solidFill>
                <a:latin typeface="Times New Roman" pitchFamily="18" charset="0"/>
                <a:cs typeface="Times New Roman" pitchFamily="18" charset="0"/>
              </a:rPr>
              <a:t>committee on children and family issues with an emphasis on promoting educational attainment, and reducing disparities in education and income (HB 1203)</a:t>
            </a:r>
          </a:p>
          <a:p>
            <a:pPr marL="0" indent="0">
              <a:buNone/>
            </a:pPr>
            <a:endParaRPr lang="en-US" sz="1400" dirty="0">
              <a:solidFill>
                <a:srgbClr val="002060"/>
              </a:solidFill>
              <a:latin typeface="Times New Roman" pitchFamily="18" charset="0"/>
              <a:cs typeface="Times New Roman" pitchFamily="18" charset="0"/>
            </a:endParaRPr>
          </a:p>
          <a:p>
            <a:pPr marL="0" indent="0">
              <a:buNone/>
            </a:pPr>
            <a:endParaRPr lang="en-US" sz="1400"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990600"/>
            <a:ext cx="2362200" cy="3149599"/>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23</a:t>
            </a:fld>
            <a:endParaRPr lang="en-US" dirty="0"/>
          </a:p>
        </p:txBody>
      </p:sp>
    </p:spTree>
    <p:extLst>
      <p:ext uri="{BB962C8B-B14F-4D97-AF65-F5344CB8AC3E}">
        <p14:creationId xmlns:p14="http://schemas.microsoft.com/office/powerpoint/2010/main" val="191725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Times New Roman" pitchFamily="18" charset="0"/>
                <a:cs typeface="Times New Roman" pitchFamily="18" charset="0"/>
              </a:rPr>
              <a:t>Rep. Linda Whittington (D-34)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76200" y="1524000"/>
            <a:ext cx="7924800" cy="5334000"/>
          </a:xfrm>
        </p:spPr>
        <p:txBody>
          <a:bodyPr>
            <a:no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Tourism (Vice Chair)</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Agriculture</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Corrections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Public </a:t>
            </a:r>
            <a:r>
              <a:rPr lang="en-US" sz="1400" dirty="0">
                <a:solidFill>
                  <a:srgbClr val="002060"/>
                </a:solidFill>
                <a:latin typeface="Times New Roman" pitchFamily="18" charset="0"/>
                <a:cs typeface="Times New Roman" pitchFamily="18" charset="0"/>
              </a:rPr>
              <a:t>Health and Human </a:t>
            </a:r>
            <a:r>
              <a:rPr lang="en-US" sz="1400" dirty="0" smtClean="0">
                <a:solidFill>
                  <a:srgbClr val="002060"/>
                </a:solidFill>
                <a:latin typeface="Times New Roman" pitchFamily="18" charset="0"/>
                <a:cs typeface="Times New Roman" pitchFamily="18" charset="0"/>
              </a:rPr>
              <a:t>Services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Select Committee </a:t>
            </a:r>
            <a:r>
              <a:rPr lang="en-US" sz="1400" dirty="0">
                <a:solidFill>
                  <a:srgbClr val="002060"/>
                </a:solidFill>
                <a:latin typeface="Times New Roman" pitchFamily="18" charset="0"/>
                <a:cs typeface="Times New Roman" pitchFamily="18" charset="0"/>
              </a:rPr>
              <a:t>on Railway </a:t>
            </a:r>
            <a:r>
              <a:rPr lang="en-US" sz="1400" dirty="0" smtClean="0">
                <a:solidFill>
                  <a:srgbClr val="002060"/>
                </a:solidFill>
                <a:latin typeface="Times New Roman" pitchFamily="18" charset="0"/>
                <a:cs typeface="Times New Roman" pitchFamily="18" charset="0"/>
              </a:rPr>
              <a:t>Development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Youth </a:t>
            </a:r>
            <a:r>
              <a:rPr lang="en-US" sz="1400" dirty="0">
                <a:solidFill>
                  <a:srgbClr val="002060"/>
                </a:solidFill>
                <a:latin typeface="Times New Roman" pitchFamily="18" charset="0"/>
                <a:cs typeface="Times New Roman" pitchFamily="18" charset="0"/>
              </a:rPr>
              <a:t>and Family Affairs</a:t>
            </a:r>
            <a:endParaRPr lang="en-US" sz="1400" b="1" u="sng" dirty="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Carroll</a:t>
            </a:r>
            <a:r>
              <a:rPr lang="en-US" sz="1400" dirty="0">
                <a:solidFill>
                  <a:srgbClr val="002060"/>
                </a:solidFill>
                <a:latin typeface="Times New Roman" pitchFamily="18" charset="0"/>
                <a:cs typeface="Times New Roman" pitchFamily="18" charset="0"/>
              </a:rPr>
              <a:t>, Holmes, Humphreys, Leflore, Montgomery, Washington </a:t>
            </a:r>
            <a:endParaRPr lang="en-US" sz="1400"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Chamber </a:t>
            </a:r>
            <a:r>
              <a:rPr lang="en-US" sz="1400" dirty="0">
                <a:solidFill>
                  <a:srgbClr val="002060"/>
                </a:solidFill>
                <a:latin typeface="Times New Roman" pitchFamily="18" charset="0"/>
                <a:cs typeface="Times New Roman" pitchFamily="18" charset="0"/>
              </a:rPr>
              <a:t>of Commerce </a:t>
            </a:r>
            <a:r>
              <a:rPr lang="en-US" sz="1400" dirty="0" smtClean="0">
                <a:solidFill>
                  <a:srgbClr val="002060"/>
                </a:solidFill>
                <a:latin typeface="Times New Roman" pitchFamily="18" charset="0"/>
                <a:cs typeface="Times New Roman" pitchFamily="18" charset="0"/>
              </a:rPr>
              <a:t>Board (Greenwood-Leflore County)</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She is</a:t>
            </a:r>
            <a:r>
              <a:rPr lang="en-US" sz="1400" dirty="0">
                <a:solidFill>
                  <a:srgbClr val="002060"/>
                </a:solidFill>
                <a:latin typeface="Times New Roman" pitchFamily="18" charset="0"/>
                <a:cs typeface="Times New Roman" pitchFamily="18" charset="0"/>
              </a:rPr>
              <a:t> a member</a:t>
            </a:r>
            <a:r>
              <a:rPr lang="en-US" sz="1400" dirty="0" smtClean="0">
                <a:solidFill>
                  <a:srgbClr val="002060"/>
                </a:solidFill>
                <a:latin typeface="Times New Roman" pitchFamily="18" charset="0"/>
                <a:cs typeface="Times New Roman" pitchFamily="18" charset="0"/>
              </a:rPr>
              <a:t> of the Episcopal faith. </a:t>
            </a:r>
          </a:p>
          <a:p>
            <a:pPr marL="0" indent="0">
              <a:spcBef>
                <a:spcPts val="100"/>
              </a:spcBef>
              <a:buNone/>
            </a:pPr>
            <a:endParaRPr lang="en-US" sz="1400" b="1" i="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Relevant </a:t>
            </a:r>
            <a:r>
              <a:rPr lang="en-US" sz="1400" b="1" u="sng" dirty="0">
                <a:solidFill>
                  <a:srgbClr val="002060"/>
                </a:solidFill>
                <a:latin typeface="Times New Roman" pitchFamily="18" charset="0"/>
                <a:cs typeface="Times New Roman" pitchFamily="18" charset="0"/>
              </a:rPr>
              <a:t>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Co-sponsored </a:t>
            </a:r>
            <a:r>
              <a:rPr lang="en-US" sz="1400" dirty="0">
                <a:solidFill>
                  <a:srgbClr val="002060"/>
                </a:solidFill>
                <a:latin typeface="Times New Roman" pitchFamily="18" charset="0"/>
                <a:cs typeface="Times New Roman" pitchFamily="18" charset="0"/>
              </a:rPr>
              <a:t>resolution urging the state of Mississippi to take critical and fundamental actions to improve the state’s economic and social rankings (HC 34)</a:t>
            </a:r>
          </a:p>
          <a:p>
            <a:pPr marL="0" indent="0">
              <a:buNone/>
            </a:pPr>
            <a:endParaRPr lang="en-US" sz="900" i="1" dirty="0">
              <a:solidFill>
                <a:srgbClr val="002060"/>
              </a:solidFill>
              <a:latin typeface="Times New Roman" pitchFamily="18" charset="0"/>
              <a:cs typeface="Times New Roman" pitchFamily="18" charset="0"/>
            </a:endParaRPr>
          </a:p>
          <a:p>
            <a:pPr marL="0" indent="0">
              <a:buNone/>
            </a:pPr>
            <a:endParaRPr lang="en-US" sz="1400" i="1"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490" y="1295400"/>
            <a:ext cx="2520910" cy="3361214"/>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24</a:t>
            </a:fld>
            <a:endParaRPr lang="en-US" dirty="0"/>
          </a:p>
        </p:txBody>
      </p:sp>
    </p:spTree>
    <p:extLst>
      <p:ext uri="{BB962C8B-B14F-4D97-AF65-F5344CB8AC3E}">
        <p14:creationId xmlns:p14="http://schemas.microsoft.com/office/powerpoint/2010/main" val="3635388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Times New Roman" pitchFamily="18" charset="0"/>
                <a:cs typeface="Times New Roman" pitchFamily="18" charset="0"/>
              </a:rPr>
              <a:t>Rep. Reecy L. Dickson (D-42)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0" y="1443990"/>
            <a:ext cx="9144000" cy="5494020"/>
          </a:xfrm>
        </p:spPr>
        <p:txBody>
          <a:bodyPr>
            <a:no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Appropriations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Corrections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Education</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Insurance</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Workforce </a:t>
            </a:r>
            <a:r>
              <a:rPr lang="en-US" sz="1400" dirty="0">
                <a:solidFill>
                  <a:srgbClr val="002060"/>
                </a:solidFill>
                <a:latin typeface="Times New Roman" pitchFamily="18" charset="0"/>
                <a:cs typeface="Times New Roman" pitchFamily="18" charset="0"/>
              </a:rPr>
              <a:t>Development</a:t>
            </a:r>
            <a:endParaRPr lang="en-US" sz="1400" b="1" u="sng" dirty="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Kemper</a:t>
            </a:r>
            <a:r>
              <a:rPr lang="en-US" sz="1400" dirty="0">
                <a:solidFill>
                  <a:srgbClr val="002060"/>
                </a:solidFill>
                <a:latin typeface="Times New Roman" pitchFamily="18" charset="0"/>
                <a:cs typeface="Times New Roman" pitchFamily="18" charset="0"/>
              </a:rPr>
              <a:t>, Lauderdale, Noxubee </a:t>
            </a:r>
            <a:endParaRPr lang="en-US" sz="1400"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NAACP</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She is</a:t>
            </a:r>
            <a:r>
              <a:rPr lang="en-US" sz="1400" dirty="0">
                <a:solidFill>
                  <a:srgbClr val="002060"/>
                </a:solidFill>
                <a:latin typeface="Times New Roman" pitchFamily="18" charset="0"/>
                <a:cs typeface="Times New Roman" pitchFamily="18" charset="0"/>
              </a:rPr>
              <a:t> a member</a:t>
            </a:r>
            <a:r>
              <a:rPr lang="en-US" sz="1400" dirty="0" smtClean="0">
                <a:solidFill>
                  <a:srgbClr val="002060"/>
                </a:solidFill>
                <a:latin typeface="Times New Roman" pitchFamily="18" charset="0"/>
                <a:cs typeface="Times New Roman" pitchFamily="18" charset="0"/>
              </a:rPr>
              <a:t> of the Baptist faith.</a:t>
            </a: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a:solidFill>
                  <a:srgbClr val="002060"/>
                </a:solidFill>
                <a:latin typeface="Times New Roman" pitchFamily="18" charset="0"/>
                <a:cs typeface="Times New Roman" pitchFamily="18" charset="0"/>
              </a:rPr>
              <a:t>Relevant </a:t>
            </a:r>
            <a:r>
              <a:rPr lang="en-US" sz="1400" b="1" u="sng" dirty="0" smtClean="0">
                <a:solidFill>
                  <a:srgbClr val="002060"/>
                </a:solidFill>
                <a:latin typeface="Times New Roman" pitchFamily="18" charset="0"/>
                <a:cs typeface="Times New Roman" pitchFamily="18" charset="0"/>
              </a:rPr>
              <a:t>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Introduced bill to authorize individual development accounts for low-income individuals (HB 1386)</a:t>
            </a:r>
          </a:p>
          <a:p>
            <a:pPr marL="0" indent="0">
              <a:spcBef>
                <a:spcPts val="100"/>
              </a:spcBef>
              <a:buNone/>
            </a:pPr>
            <a:endParaRPr lang="en-US" sz="900" dirty="0" smtClean="0">
              <a:solidFill>
                <a:srgbClr val="002060"/>
              </a:solidFill>
              <a:latin typeface="Times New Roman" pitchFamily="18" charset="0"/>
              <a:cs typeface="Times New Roman" pitchFamily="18" charset="0"/>
            </a:endParaRPr>
          </a:p>
          <a:p>
            <a:pPr marL="0" indent="0">
              <a:spcBef>
                <a:spcPts val="100"/>
              </a:spcBef>
              <a:buNone/>
            </a:pPr>
            <a:r>
              <a:rPr lang="en-US" sz="1400" dirty="0" smtClean="0">
                <a:solidFill>
                  <a:srgbClr val="002060"/>
                </a:solidFill>
                <a:latin typeface="Times New Roman" pitchFamily="18" charset="0"/>
                <a:cs typeface="Times New Roman" pitchFamily="18" charset="0"/>
              </a:rPr>
              <a:t>Introduced bill to create a commission on and a </a:t>
            </a:r>
            <a:r>
              <a:rPr lang="en-US" sz="1400" dirty="0">
                <a:solidFill>
                  <a:srgbClr val="002060"/>
                </a:solidFill>
                <a:latin typeface="Times New Roman" pitchFamily="18" charset="0"/>
                <a:cs typeface="Times New Roman" pitchFamily="18" charset="0"/>
              </a:rPr>
              <a:t>d</a:t>
            </a:r>
            <a:r>
              <a:rPr lang="en-US" sz="1400" dirty="0" smtClean="0">
                <a:solidFill>
                  <a:srgbClr val="002060"/>
                </a:solidFill>
                <a:latin typeface="Times New Roman" pitchFamily="18" charset="0"/>
                <a:cs typeface="Times New Roman" pitchFamily="18" charset="0"/>
              </a:rPr>
              <a:t>epartment of Health, Human Services and Economic Security (HB 360)</a:t>
            </a:r>
          </a:p>
          <a:p>
            <a:pPr marL="0" indent="0">
              <a:spcBef>
                <a:spcPts val="100"/>
              </a:spcBef>
              <a:buNone/>
            </a:pPr>
            <a:endParaRPr lang="en-US" sz="900" dirty="0" smtClean="0">
              <a:solidFill>
                <a:srgbClr val="002060"/>
              </a:solidFill>
              <a:latin typeface="Times New Roman" pitchFamily="18" charset="0"/>
              <a:cs typeface="Times New Roman" pitchFamily="18" charset="0"/>
            </a:endParaRPr>
          </a:p>
          <a:p>
            <a:pPr marL="0" indent="0">
              <a:spcBef>
                <a:spcPts val="100"/>
              </a:spcBef>
              <a:buNone/>
            </a:pPr>
            <a:r>
              <a:rPr lang="en-US" sz="1400" dirty="0" smtClean="0">
                <a:solidFill>
                  <a:srgbClr val="002060"/>
                </a:solidFill>
                <a:latin typeface="Times New Roman" pitchFamily="18" charset="0"/>
                <a:cs typeface="Times New Roman" pitchFamily="18" charset="0"/>
              </a:rPr>
              <a:t>Introduced bill to create Mississippi Poverty Reduction and Advocacy Office (HB 443)</a:t>
            </a:r>
          </a:p>
          <a:p>
            <a:pPr marL="0" indent="0">
              <a:spcBef>
                <a:spcPts val="100"/>
              </a:spcBef>
              <a:buNone/>
            </a:pPr>
            <a:endParaRPr lang="en-US" sz="1400" dirty="0" smtClean="0">
              <a:solidFill>
                <a:srgbClr val="002060"/>
              </a:solidFill>
              <a:latin typeface="Times New Roman" pitchFamily="18" charset="0"/>
              <a:cs typeface="Times New Roman" pitchFamily="18" charset="0"/>
            </a:endParaRPr>
          </a:p>
          <a:p>
            <a:pPr marL="0" indent="0">
              <a:buNone/>
            </a:pPr>
            <a:endParaRPr lang="en-US" sz="1400" dirty="0" smtClean="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219200"/>
            <a:ext cx="2362200" cy="2971800"/>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25</a:t>
            </a:fld>
            <a:endParaRPr lang="en-US" dirty="0"/>
          </a:p>
        </p:txBody>
      </p:sp>
    </p:spTree>
    <p:extLst>
      <p:ext uri="{BB962C8B-B14F-4D97-AF65-F5344CB8AC3E}">
        <p14:creationId xmlns:p14="http://schemas.microsoft.com/office/powerpoint/2010/main" val="117433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Times New Roman" pitchFamily="18" charset="0"/>
                <a:cs typeface="Times New Roman" pitchFamily="18" charset="0"/>
              </a:rPr>
              <a:t>Rep. Jason White (R-48)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76200" y="1143000"/>
            <a:ext cx="9067800" cy="5410200"/>
          </a:xfrm>
        </p:spPr>
        <p:txBody>
          <a:bodyPr>
            <a:no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Constitution (Vice Chair)</a:t>
            </a:r>
            <a:endParaRPr lang="en-US" sz="1400" dirty="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Agriculture</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Apportionment </a:t>
            </a:r>
            <a:r>
              <a:rPr lang="en-US" sz="1400" dirty="0">
                <a:solidFill>
                  <a:srgbClr val="002060"/>
                </a:solidFill>
                <a:latin typeface="Times New Roman" pitchFamily="18" charset="0"/>
                <a:cs typeface="Times New Roman" pitchFamily="18" charset="0"/>
              </a:rPr>
              <a:t>and </a:t>
            </a:r>
            <a:r>
              <a:rPr lang="en-US" sz="1400" dirty="0" smtClean="0">
                <a:solidFill>
                  <a:srgbClr val="002060"/>
                </a:solidFill>
                <a:latin typeface="Times New Roman" pitchFamily="18" charset="0"/>
                <a:cs typeface="Times New Roman" pitchFamily="18" charset="0"/>
              </a:rPr>
              <a:t>Elections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Congressional Redistricting</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 B</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 </a:t>
            </a:r>
            <a:r>
              <a:rPr lang="en-US" sz="1400" dirty="0">
                <a:solidFill>
                  <a:srgbClr val="002060"/>
                </a:solidFill>
                <a:latin typeface="Times New Roman" pitchFamily="18" charset="0"/>
                <a:cs typeface="Times New Roman" pitchFamily="18" charset="0"/>
              </a:rPr>
              <a:t>En </a:t>
            </a:r>
            <a:r>
              <a:rPr lang="en-US" sz="1400" dirty="0" smtClean="0">
                <a:solidFill>
                  <a:srgbClr val="002060"/>
                </a:solidFill>
                <a:latin typeface="Times New Roman" pitchFamily="18" charset="0"/>
                <a:cs typeface="Times New Roman" pitchFamily="18" charset="0"/>
              </a:rPr>
              <a:t>Banc</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Legislative Reapportionment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Medicaid</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Select Committee </a:t>
            </a:r>
            <a:r>
              <a:rPr lang="en-US" sz="1400" dirty="0">
                <a:solidFill>
                  <a:srgbClr val="002060"/>
                </a:solidFill>
                <a:latin typeface="Times New Roman" pitchFamily="18" charset="0"/>
                <a:cs typeface="Times New Roman" pitchFamily="18" charset="0"/>
              </a:rPr>
              <a:t>on Railway </a:t>
            </a:r>
            <a:r>
              <a:rPr lang="en-US" sz="1400" dirty="0" smtClean="0">
                <a:solidFill>
                  <a:srgbClr val="002060"/>
                </a:solidFill>
                <a:latin typeface="Times New Roman" pitchFamily="18" charset="0"/>
                <a:cs typeface="Times New Roman" pitchFamily="18" charset="0"/>
              </a:rPr>
              <a:t>Development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Transportation</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Wildlife</a:t>
            </a:r>
            <a:r>
              <a:rPr lang="en-US" sz="1400" dirty="0">
                <a:solidFill>
                  <a:srgbClr val="002060"/>
                </a:solidFill>
                <a:latin typeface="Times New Roman" pitchFamily="18" charset="0"/>
                <a:cs typeface="Times New Roman" pitchFamily="18" charset="0"/>
              </a:rPr>
              <a:t>, Fisheries and Parks</a:t>
            </a: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a:solidFill>
                  <a:srgbClr val="002060"/>
                </a:solidFill>
                <a:latin typeface="Times New Roman" pitchFamily="18" charset="0"/>
                <a:cs typeface="Times New Roman" pitchFamily="18" charset="0"/>
              </a:rPr>
              <a:t>Attala, Carroll, Choctaw, Holmes, Humphreys, Leake</a:t>
            </a:r>
            <a:endParaRPr lang="en-US" sz="1400" b="1" u="sng" dirty="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Mississippi Bar Association</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Attala County Farmer Co-op, </a:t>
            </a:r>
            <a:r>
              <a:rPr lang="en-US" sz="1400" i="1" dirty="0" smtClean="0">
                <a:solidFill>
                  <a:srgbClr val="002060"/>
                </a:solidFill>
                <a:latin typeface="Times New Roman" pitchFamily="18" charset="0"/>
                <a:cs typeface="Times New Roman" pitchFamily="18" charset="0"/>
              </a:rPr>
              <a:t>Board of Director</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He is</a:t>
            </a:r>
            <a:r>
              <a:rPr lang="en-US" sz="1400" dirty="0">
                <a:solidFill>
                  <a:srgbClr val="002060"/>
                </a:solidFill>
                <a:latin typeface="Times New Roman" pitchFamily="18" charset="0"/>
                <a:cs typeface="Times New Roman" pitchFamily="18" charset="0"/>
              </a:rPr>
              <a:t> a member</a:t>
            </a:r>
            <a:r>
              <a:rPr lang="en-US" sz="1400" dirty="0" smtClean="0">
                <a:solidFill>
                  <a:srgbClr val="002060"/>
                </a:solidFill>
                <a:latin typeface="Times New Roman" pitchFamily="18" charset="0"/>
                <a:cs typeface="Times New Roman" pitchFamily="18" charset="0"/>
              </a:rPr>
              <a:t> of the Baptist faith.</a:t>
            </a:r>
          </a:p>
          <a:p>
            <a:pPr marL="0" indent="0">
              <a:buNone/>
            </a:pPr>
            <a:endParaRPr lang="en-US" sz="1400" i="1" dirty="0" smtClean="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143000"/>
            <a:ext cx="2448519" cy="3264692"/>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26</a:t>
            </a:fld>
            <a:endParaRPr lang="en-US" dirty="0"/>
          </a:p>
        </p:txBody>
      </p:sp>
    </p:spTree>
    <p:extLst>
      <p:ext uri="{BB962C8B-B14F-4D97-AF65-F5344CB8AC3E}">
        <p14:creationId xmlns:p14="http://schemas.microsoft.com/office/powerpoint/2010/main" val="65038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Times New Roman" pitchFamily="18" charset="0"/>
                <a:cs typeface="Times New Roman" pitchFamily="18" charset="0"/>
              </a:rPr>
              <a:t>Rep. Alex Monsour (R-54)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26670" y="1447800"/>
            <a:ext cx="8610600" cy="5181600"/>
          </a:xfrm>
        </p:spPr>
        <p:txBody>
          <a:bodyPr>
            <a:no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Ports</a:t>
            </a:r>
            <a:r>
              <a:rPr lang="en-US" sz="1400" dirty="0">
                <a:solidFill>
                  <a:srgbClr val="002060"/>
                </a:solidFill>
                <a:latin typeface="Times New Roman" pitchFamily="18" charset="0"/>
                <a:cs typeface="Times New Roman" pitchFamily="18" charset="0"/>
              </a:rPr>
              <a:t>, Harbors and Airports </a:t>
            </a:r>
            <a:r>
              <a:rPr lang="en-US" sz="1400" dirty="0" smtClean="0">
                <a:solidFill>
                  <a:srgbClr val="002060"/>
                </a:solidFill>
                <a:latin typeface="Times New Roman" pitchFamily="18" charset="0"/>
                <a:cs typeface="Times New Roman" pitchFamily="18" charset="0"/>
              </a:rPr>
              <a:t>(Chair)</a:t>
            </a:r>
            <a:endParaRPr lang="en-US" sz="1400" dirty="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Constitution</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Gaming</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 B</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 </a:t>
            </a:r>
            <a:r>
              <a:rPr lang="en-US" sz="1400" dirty="0">
                <a:solidFill>
                  <a:srgbClr val="002060"/>
                </a:solidFill>
                <a:latin typeface="Times New Roman" pitchFamily="18" charset="0"/>
                <a:cs typeface="Times New Roman" pitchFamily="18" charset="0"/>
              </a:rPr>
              <a:t>En </a:t>
            </a:r>
            <a:r>
              <a:rPr lang="en-US" sz="1400" dirty="0" smtClean="0">
                <a:solidFill>
                  <a:srgbClr val="002060"/>
                </a:solidFill>
                <a:latin typeface="Times New Roman" pitchFamily="18" charset="0"/>
                <a:cs typeface="Times New Roman" pitchFamily="18" charset="0"/>
              </a:rPr>
              <a:t>Banc</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Public Property</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Tourism</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Ways </a:t>
            </a:r>
            <a:r>
              <a:rPr lang="en-US" sz="1400" dirty="0">
                <a:solidFill>
                  <a:srgbClr val="002060"/>
                </a:solidFill>
                <a:latin typeface="Times New Roman" pitchFamily="18" charset="0"/>
                <a:cs typeface="Times New Roman" pitchFamily="18" charset="0"/>
              </a:rPr>
              <a:t>and Means</a:t>
            </a: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a:solidFill>
                  <a:srgbClr val="002060"/>
                </a:solidFill>
                <a:latin typeface="Times New Roman" pitchFamily="18" charset="0"/>
                <a:cs typeface="Times New Roman" pitchFamily="18" charset="0"/>
              </a:rPr>
              <a:t>Issaquena, Sharkey, Warren </a:t>
            </a:r>
            <a:endParaRPr lang="en-US" sz="1400"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endParaRPr lang="en-US" sz="1400" b="1" u="sng" dirty="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He is</a:t>
            </a:r>
            <a:r>
              <a:rPr lang="en-US" sz="1400" dirty="0">
                <a:solidFill>
                  <a:srgbClr val="002060"/>
                </a:solidFill>
                <a:latin typeface="Times New Roman" pitchFamily="18" charset="0"/>
                <a:cs typeface="Times New Roman" pitchFamily="18" charset="0"/>
              </a:rPr>
              <a:t> a member</a:t>
            </a:r>
            <a:r>
              <a:rPr lang="en-US" sz="1400" dirty="0" smtClean="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of </a:t>
            </a:r>
            <a:r>
              <a:rPr lang="en-US" sz="1400" dirty="0" smtClean="0">
                <a:solidFill>
                  <a:srgbClr val="002060"/>
                </a:solidFill>
                <a:latin typeface="Times New Roman" pitchFamily="18" charset="0"/>
                <a:cs typeface="Times New Roman" pitchFamily="18" charset="0"/>
              </a:rPr>
              <a:t>the Catholic faith.</a:t>
            </a:r>
            <a:endParaRPr lang="en-US" sz="1400" dirty="0">
              <a:solidFill>
                <a:srgbClr val="002060"/>
              </a:solidFill>
              <a:latin typeface="Times New Roman" pitchFamily="18" charset="0"/>
              <a:cs typeface="Times New Roman" pitchFamily="18" charset="0"/>
            </a:endParaRPr>
          </a:p>
          <a:p>
            <a:pPr marL="0" indent="0">
              <a:spcBef>
                <a:spcPts val="100"/>
              </a:spcBef>
              <a:buNone/>
            </a:pPr>
            <a:endParaRPr lang="en-US" sz="1400"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Relevant 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Co-sponsored resolution urging the state of Mississippi to take critical and fundamental actions to improve the state’s economic and social rankings (HC 34)</a:t>
            </a:r>
            <a:endParaRPr lang="en-US" sz="1400" dirty="0">
              <a:solidFill>
                <a:srgbClr val="002060"/>
              </a:solidFill>
              <a:latin typeface="Times New Roman" pitchFamily="18" charset="0"/>
              <a:cs typeface="Times New Roman" pitchFamily="18" charset="0"/>
            </a:endParaRPr>
          </a:p>
          <a:p>
            <a:pPr marL="0" indent="0">
              <a:buNone/>
            </a:pPr>
            <a:endParaRPr lang="en-US" sz="1400" dirty="0" smtClean="0">
              <a:solidFill>
                <a:srgbClr val="002060"/>
              </a:solidFill>
              <a:latin typeface="Times New Roman" pitchFamily="18" charset="0"/>
              <a:cs typeface="Times New Roman" pitchFamily="18" charset="0"/>
            </a:endParaRPr>
          </a:p>
          <a:p>
            <a:pPr marL="0" indent="0">
              <a:buNone/>
            </a:pPr>
            <a:endParaRPr lang="en-US" sz="1400" b="1" u="sng" dirty="0" smtClean="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142999"/>
            <a:ext cx="2438400" cy="3251201"/>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27</a:t>
            </a:fld>
            <a:endParaRPr lang="en-US" dirty="0"/>
          </a:p>
        </p:txBody>
      </p:sp>
    </p:spTree>
    <p:extLst>
      <p:ext uri="{BB962C8B-B14F-4D97-AF65-F5344CB8AC3E}">
        <p14:creationId xmlns:p14="http://schemas.microsoft.com/office/powerpoint/2010/main" val="3652148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Times New Roman" pitchFamily="18" charset="0"/>
                <a:cs typeface="Times New Roman" pitchFamily="18" charset="0"/>
              </a:rPr>
              <a:t>Rep. Ray Rogers (R-61)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600200"/>
            <a:ext cx="7467600" cy="5410200"/>
          </a:xfrm>
        </p:spPr>
        <p:txBody>
          <a:bodyPr>
            <a:no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a:solidFill>
                  <a:srgbClr val="002060"/>
                </a:solidFill>
                <a:latin typeface="Times" pitchFamily="18" charset="0"/>
              </a:rPr>
              <a:t>Performance Evaluation and Expenditure </a:t>
            </a:r>
            <a:r>
              <a:rPr lang="en-US" sz="1400" dirty="0" smtClean="0">
                <a:solidFill>
                  <a:srgbClr val="002060"/>
                </a:solidFill>
                <a:latin typeface="Times" pitchFamily="18" charset="0"/>
              </a:rPr>
              <a:t>Review </a:t>
            </a:r>
            <a:r>
              <a:rPr lang="en-US" sz="1400" dirty="0" smtClean="0">
                <a:solidFill>
                  <a:srgbClr val="002060"/>
                </a:solidFill>
                <a:latin typeface="Times New Roman" pitchFamily="18" charset="0"/>
                <a:cs typeface="Times New Roman" pitchFamily="18" charset="0"/>
              </a:rPr>
              <a:t>(Chair)</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Ways </a:t>
            </a:r>
            <a:r>
              <a:rPr lang="en-US" sz="1400" dirty="0">
                <a:solidFill>
                  <a:srgbClr val="002060"/>
                </a:solidFill>
                <a:latin typeface="Times New Roman" pitchFamily="18" charset="0"/>
                <a:cs typeface="Times New Roman" pitchFamily="18" charset="0"/>
              </a:rPr>
              <a:t>and Means </a:t>
            </a:r>
            <a:r>
              <a:rPr lang="en-US" sz="1400" dirty="0" smtClean="0">
                <a:solidFill>
                  <a:srgbClr val="002060"/>
                </a:solidFill>
                <a:latin typeface="Times New Roman" pitchFamily="18" charset="0"/>
                <a:cs typeface="Times New Roman" pitchFamily="18" charset="0"/>
              </a:rPr>
              <a:t>(Vice Chair)</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Banking </a:t>
            </a:r>
            <a:r>
              <a:rPr lang="en-US" sz="1400" dirty="0">
                <a:solidFill>
                  <a:srgbClr val="002060"/>
                </a:solidFill>
                <a:latin typeface="Times New Roman" pitchFamily="18" charset="0"/>
                <a:cs typeface="Times New Roman" pitchFamily="18" charset="0"/>
              </a:rPr>
              <a:t>and Financial </a:t>
            </a:r>
            <a:r>
              <a:rPr lang="en-US" sz="1400" dirty="0" smtClean="0">
                <a:solidFill>
                  <a:srgbClr val="002060"/>
                </a:solidFill>
                <a:latin typeface="Times New Roman" pitchFamily="18" charset="0"/>
                <a:cs typeface="Times New Roman" pitchFamily="18" charset="0"/>
              </a:rPr>
              <a:t>Services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Investigate </a:t>
            </a:r>
            <a:r>
              <a:rPr lang="en-US" sz="1400" dirty="0">
                <a:solidFill>
                  <a:srgbClr val="002060"/>
                </a:solidFill>
                <a:latin typeface="Times New Roman" pitchFamily="18" charset="0"/>
                <a:cs typeface="Times New Roman" pitchFamily="18" charset="0"/>
              </a:rPr>
              <a:t>State </a:t>
            </a:r>
            <a:r>
              <a:rPr lang="en-US" sz="1400" dirty="0" smtClean="0">
                <a:solidFill>
                  <a:srgbClr val="002060"/>
                </a:solidFill>
                <a:latin typeface="Times New Roman" pitchFamily="18" charset="0"/>
                <a:cs typeface="Times New Roman" pitchFamily="18" charset="0"/>
              </a:rPr>
              <a:t>Offices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Management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Military </a:t>
            </a:r>
            <a:r>
              <a:rPr lang="en-US" sz="1400" dirty="0">
                <a:solidFill>
                  <a:srgbClr val="002060"/>
                </a:solidFill>
                <a:latin typeface="Times New Roman" pitchFamily="18" charset="0"/>
                <a:cs typeface="Times New Roman" pitchFamily="18" charset="0"/>
              </a:rPr>
              <a:t>Affairs </a:t>
            </a:r>
            <a:endParaRPr lang="en-US" sz="1400"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Rankin</a:t>
            </a:r>
          </a:p>
          <a:p>
            <a:pPr marL="0" indent="0">
              <a:buNone/>
            </a:pPr>
            <a:endParaRPr lang="en-US" sz="1400"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a:solidFill>
                  <a:srgbClr val="002060"/>
                </a:solidFill>
                <a:latin typeface="Times New Roman" pitchFamily="18" charset="0"/>
                <a:cs typeface="Times New Roman" pitchFamily="18" charset="0"/>
              </a:rPr>
              <a:t>Affiliations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He </a:t>
            </a:r>
            <a:r>
              <a:rPr lang="en-US" sz="1400" dirty="0">
                <a:solidFill>
                  <a:srgbClr val="002060"/>
                </a:solidFill>
                <a:latin typeface="Times New Roman" pitchFamily="18" charset="0"/>
                <a:cs typeface="Times New Roman" pitchFamily="18" charset="0"/>
              </a:rPr>
              <a:t>is a member </a:t>
            </a:r>
            <a:r>
              <a:rPr lang="en-US" sz="1400" dirty="0" smtClean="0">
                <a:solidFill>
                  <a:srgbClr val="002060"/>
                </a:solidFill>
                <a:latin typeface="Times New Roman" pitchFamily="18" charset="0"/>
                <a:cs typeface="Times New Roman" pitchFamily="18" charset="0"/>
              </a:rPr>
              <a:t>of </a:t>
            </a:r>
            <a:r>
              <a:rPr lang="en-US" sz="1400" dirty="0">
                <a:solidFill>
                  <a:srgbClr val="002060"/>
                </a:solidFill>
                <a:latin typeface="Times New Roman" pitchFamily="18" charset="0"/>
                <a:cs typeface="Times New Roman" pitchFamily="18" charset="0"/>
              </a:rPr>
              <a:t>the </a:t>
            </a:r>
            <a:r>
              <a:rPr lang="en-US" sz="1400" dirty="0" smtClean="0">
                <a:solidFill>
                  <a:srgbClr val="002060"/>
                </a:solidFill>
                <a:latin typeface="Times New Roman" pitchFamily="18" charset="0"/>
                <a:cs typeface="Times New Roman" pitchFamily="18" charset="0"/>
              </a:rPr>
              <a:t>Methodist faith.</a:t>
            </a:r>
            <a:endParaRPr lang="en-US" sz="1400" dirty="0">
              <a:solidFill>
                <a:srgbClr val="002060"/>
              </a:solidFill>
              <a:latin typeface="Times New Roman" pitchFamily="18" charset="0"/>
              <a:cs typeface="Times New Roman" pitchFamily="18" charset="0"/>
            </a:endParaRPr>
          </a:p>
          <a:p>
            <a:pPr marL="0" indent="0">
              <a:buNone/>
            </a:pPr>
            <a:endParaRPr lang="en-US" sz="1400" b="1" u="sng" dirty="0" smtClean="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524000"/>
            <a:ext cx="2590800" cy="3454400"/>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28</a:t>
            </a:fld>
            <a:endParaRPr lang="en-US" dirty="0"/>
          </a:p>
        </p:txBody>
      </p:sp>
    </p:spTree>
    <p:extLst>
      <p:ext uri="{BB962C8B-B14F-4D97-AF65-F5344CB8AC3E}">
        <p14:creationId xmlns:p14="http://schemas.microsoft.com/office/powerpoint/2010/main" val="4096403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43200" y="1371600"/>
            <a:ext cx="5505855" cy="5029200"/>
          </a:xfrm>
        </p:spPr>
      </p:pic>
      <p:sp>
        <p:nvSpPr>
          <p:cNvPr id="2" name="Title 1"/>
          <p:cNvSpPr>
            <a:spLocks noGrp="1"/>
          </p:cNvSpPr>
          <p:nvPr>
            <p:ph type="title"/>
          </p:nvPr>
        </p:nvSpPr>
        <p:spPr>
          <a:xfrm>
            <a:off x="228600" y="152400"/>
            <a:ext cx="8686800" cy="1143000"/>
          </a:xfrm>
        </p:spPr>
        <p:txBody>
          <a:bodyPr>
            <a:normAutofit/>
          </a:bodyPr>
          <a:lstStyle/>
          <a:p>
            <a:r>
              <a:rPr lang="en-US" sz="3200" dirty="0" smtClean="0">
                <a:latin typeface="Times New Roman" pitchFamily="-107" charset="0"/>
              </a:rPr>
              <a:t>IDA Authorization: House Member Districts </a:t>
            </a:r>
            <a:br>
              <a:rPr lang="en-US" sz="3200" dirty="0" smtClean="0">
                <a:latin typeface="Times New Roman" pitchFamily="-107" charset="0"/>
              </a:rPr>
            </a:br>
            <a:r>
              <a:rPr lang="en-US" sz="3200" dirty="0" smtClean="0">
                <a:latin typeface="Times New Roman" pitchFamily="-107" charset="0"/>
              </a:rPr>
              <a:t>(by County) with Potential Champions – Southwest</a:t>
            </a:r>
            <a:endParaRPr lang="en-US" sz="3200" dirty="0"/>
          </a:p>
        </p:txBody>
      </p:sp>
      <p:sp>
        <p:nvSpPr>
          <p:cNvPr id="10" name="Text Placeholder 2"/>
          <p:cNvSpPr>
            <a:spLocks noGrp="1"/>
          </p:cNvSpPr>
          <p:nvPr>
            <p:ph type="body" idx="1"/>
          </p:nvPr>
        </p:nvSpPr>
        <p:spPr>
          <a:xfrm>
            <a:off x="152400" y="3581400"/>
            <a:ext cx="3505200" cy="1371600"/>
          </a:xfrm>
        </p:spPr>
        <p:txBody>
          <a:bodyPr>
            <a:noAutofit/>
          </a:bodyPr>
          <a:lstStyle/>
          <a:p>
            <a:pPr>
              <a:lnSpc>
                <a:spcPct val="150000"/>
              </a:lnSpc>
              <a:spcBef>
                <a:spcPts val="0"/>
              </a:spcBef>
            </a:pPr>
            <a:r>
              <a:rPr lang="en-US" sz="3200" u="sng" dirty="0" smtClean="0">
                <a:latin typeface="Times New Roman" pitchFamily="18" charset="0"/>
                <a:cs typeface="Times New Roman" pitchFamily="18" charset="0"/>
              </a:rPr>
              <a:t>Southwes</a:t>
            </a:r>
            <a:r>
              <a:rPr lang="en-US" sz="3200" dirty="0" smtClean="0">
                <a:latin typeface="Times New Roman" pitchFamily="18" charset="0"/>
                <a:cs typeface="Times New Roman" pitchFamily="18" charset="0"/>
              </a:rPr>
              <a:t>t</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96 </a:t>
            </a:r>
          </a:p>
          <a:p>
            <a:pPr>
              <a:spcBef>
                <a:spcPts val="0"/>
              </a:spcBef>
            </a:pPr>
            <a:r>
              <a:rPr lang="en-US" sz="1400" i="1" dirty="0" smtClean="0">
                <a:latin typeface="Times New Roman" pitchFamily="18" charset="0"/>
                <a:cs typeface="Times New Roman" pitchFamily="18" charset="0"/>
              </a:rPr>
              <a:t>(Adams, Amite, Pike, Wilkinson)</a:t>
            </a:r>
          </a:p>
        </p:txBody>
      </p:sp>
      <p:sp>
        <p:nvSpPr>
          <p:cNvPr id="4" name="Footer Placeholder 3"/>
          <p:cNvSpPr>
            <a:spLocks noGrp="1"/>
          </p:cNvSpPr>
          <p:nvPr>
            <p:ph type="ftr" sz="quarter" idx="11"/>
          </p:nvPr>
        </p:nvSpPr>
        <p:spPr>
          <a:xfrm>
            <a:off x="3124200" y="6462395"/>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F89AD482-0EE4-49FE-A793-D39669DE9B90}" type="slidenum">
              <a:rPr lang="en-US" smtClean="0"/>
              <a:t>29</a:t>
            </a:fld>
            <a:endParaRPr lang="en-US" dirty="0"/>
          </a:p>
        </p:txBody>
      </p:sp>
      <p:cxnSp>
        <p:nvCxnSpPr>
          <p:cNvPr id="7" name="Straight Arrow Connector 6"/>
          <p:cNvCxnSpPr/>
          <p:nvPr/>
        </p:nvCxnSpPr>
        <p:spPr>
          <a:xfrm flipV="1">
            <a:off x="2476500" y="5467350"/>
            <a:ext cx="11430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729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705600" y="1600200"/>
            <a:ext cx="2321034" cy="365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a:spLocks noGrp="1"/>
          </p:cNvSpPr>
          <p:nvPr>
            <p:ph type="title"/>
          </p:nvPr>
        </p:nvSpPr>
        <p:spPr>
          <a:xfrm>
            <a:off x="457200" y="152400"/>
            <a:ext cx="8229600" cy="1143000"/>
          </a:xfrm>
        </p:spPr>
        <p:txBody>
          <a:bodyPr>
            <a:normAutofit/>
          </a:bodyPr>
          <a:lstStyle/>
          <a:p>
            <a:pPr eaLnBrk="1" hangingPunct="1"/>
            <a:r>
              <a:rPr lang="en-US" altLang="en-US" sz="4000" dirty="0" smtClean="0">
                <a:latin typeface="Times New Roman" panose="02020603050405020304" pitchFamily="18" charset="0"/>
                <a:ea typeface="ＭＳ Ｐゴシック" pitchFamily="34" charset="-128"/>
                <a:cs typeface="Times New Roman" panose="02020603050405020304" pitchFamily="18" charset="0"/>
              </a:rPr>
              <a:t>Step One: Analyze Legislature</a:t>
            </a:r>
          </a:p>
        </p:txBody>
      </p:sp>
      <p:sp>
        <p:nvSpPr>
          <p:cNvPr id="36868" name="Content Placeholder 2"/>
          <p:cNvSpPr>
            <a:spLocks noGrp="1"/>
          </p:cNvSpPr>
          <p:nvPr>
            <p:ph idx="1"/>
          </p:nvPr>
        </p:nvSpPr>
        <p:spPr>
          <a:xfrm>
            <a:off x="304800" y="1752600"/>
            <a:ext cx="6629400" cy="4068763"/>
          </a:xfrm>
        </p:spPr>
        <p:txBody>
          <a:bodyPr/>
          <a:lstStyle/>
          <a:p>
            <a:pPr>
              <a:spcBef>
                <a:spcPts val="0"/>
              </a:spcBef>
            </a:pPr>
            <a:r>
              <a:rPr lang="en-US" altLang="en-US" dirty="0" smtClean="0">
                <a:latin typeface="Times New Roman" panose="02020603050405020304" pitchFamily="18" charset="0"/>
                <a:ea typeface="ＭＳ Ｐゴシック" pitchFamily="34" charset="-128"/>
                <a:cs typeface="Times New Roman" panose="02020603050405020304" pitchFamily="18" charset="0"/>
              </a:rPr>
              <a:t>Which legislators represent you?</a:t>
            </a:r>
          </a:p>
          <a:p>
            <a:pPr marL="0" indent="0">
              <a:spcBef>
                <a:spcPts val="0"/>
              </a:spcBef>
              <a:buNone/>
            </a:pPr>
            <a:endParaRPr lang="en-US" altLang="en-US" dirty="0" smtClean="0">
              <a:latin typeface="Times New Roman" panose="02020603050405020304" pitchFamily="18" charset="0"/>
              <a:ea typeface="ＭＳ Ｐゴシック" pitchFamily="34" charset="-128"/>
              <a:cs typeface="Times New Roman" panose="02020603050405020304" pitchFamily="18" charset="0"/>
            </a:endParaRPr>
          </a:p>
          <a:p>
            <a:pPr>
              <a:spcBef>
                <a:spcPts val="0"/>
              </a:spcBef>
            </a:pPr>
            <a:r>
              <a:rPr lang="en-US" altLang="en-US" dirty="0" smtClean="0">
                <a:latin typeface="Times New Roman" panose="02020603050405020304" pitchFamily="18" charset="0"/>
                <a:ea typeface="ＭＳ Ｐゴシック" pitchFamily="34" charset="-128"/>
                <a:cs typeface="Times New Roman" panose="02020603050405020304" pitchFamily="18" charset="0"/>
              </a:rPr>
              <a:t>Which legislators serve on committees relevant to your policy interests?</a:t>
            </a:r>
          </a:p>
          <a:p>
            <a:pPr>
              <a:spcBef>
                <a:spcPts val="0"/>
              </a:spcBef>
            </a:pPr>
            <a:endParaRPr lang="en-US" altLang="en-US" dirty="0" smtClean="0">
              <a:latin typeface="Times New Roman" panose="02020603050405020304" pitchFamily="18" charset="0"/>
              <a:ea typeface="ＭＳ Ｐゴシック" pitchFamily="34" charset="-128"/>
              <a:cs typeface="Times New Roman" panose="02020603050405020304" pitchFamily="18" charset="0"/>
            </a:endParaRPr>
          </a:p>
          <a:p>
            <a:pPr>
              <a:spcBef>
                <a:spcPts val="0"/>
              </a:spcBef>
            </a:pPr>
            <a:r>
              <a:rPr lang="en-US" altLang="en-US" dirty="0" smtClean="0">
                <a:latin typeface="Times New Roman" panose="02020603050405020304" pitchFamily="18" charset="0"/>
                <a:ea typeface="ＭＳ Ｐゴシック" pitchFamily="34" charset="-128"/>
                <a:cs typeface="Times New Roman" panose="02020603050405020304" pitchFamily="18" charset="0"/>
              </a:rPr>
              <a:t>Which party is in majority in House and Senate?</a:t>
            </a:r>
          </a:p>
        </p:txBody>
      </p:sp>
      <p:sp>
        <p:nvSpPr>
          <p:cNvPr id="36870" name="Footer Placeholder 2"/>
          <p:cNvSpPr>
            <a:spLocks noGrp="1"/>
          </p:cNvSpPr>
          <p:nvPr>
            <p:ph type="ftr" sz="quarter" idx="11"/>
          </p:nvPr>
        </p:nvSpPr>
        <p:spPr bwMode="auto">
          <a:xfrm>
            <a:off x="3124200" y="6356350"/>
            <a:ext cx="2441448" cy="347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US" altLang="en-US" dirty="0" smtClean="0">
                <a:solidFill>
                  <a:srgbClr val="898989"/>
                </a:solidFill>
                <a:latin typeface="Times New Roman" pitchFamily="18" charset="0"/>
                <a:cs typeface="Times New Roman" pitchFamily="18" charset="0"/>
              </a:rPr>
              <a:t>Joint Center for Political and Economic Studies</a:t>
            </a:r>
          </a:p>
        </p:txBody>
      </p:sp>
      <p:sp>
        <p:nvSpPr>
          <p:cNvPr id="2" name="Slide Number Placeholder 1"/>
          <p:cNvSpPr>
            <a:spLocks noGrp="1"/>
          </p:cNvSpPr>
          <p:nvPr>
            <p:ph type="sldNum" sz="quarter" idx="12"/>
          </p:nvPr>
        </p:nvSpPr>
        <p:spPr/>
        <p:txBody>
          <a:bodyPr/>
          <a:lstStyle/>
          <a:p>
            <a:fld id="{F89AD482-0EE4-49FE-A793-D39669DE9B90}" type="slidenum">
              <a:rPr lang="en-US" smtClean="0"/>
              <a:t>3</a:t>
            </a:fld>
            <a:endParaRPr lang="en-US" dirty="0"/>
          </a:p>
        </p:txBody>
      </p:sp>
    </p:spTree>
    <p:extLst>
      <p:ext uri="{BB962C8B-B14F-4D97-AF65-F5344CB8AC3E}">
        <p14:creationId xmlns:p14="http://schemas.microsoft.com/office/powerpoint/2010/main" val="3231365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Times New Roman" pitchFamily="18" charset="0"/>
                <a:cs typeface="Times New Roman" pitchFamily="18" charset="0"/>
              </a:rPr>
              <a:t>Rep. Angela Cockerham (D-96)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30480" y="838200"/>
            <a:ext cx="8915400" cy="5638800"/>
          </a:xfrm>
        </p:spPr>
        <p:txBody>
          <a:bodyPr>
            <a:no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Energy (Chair)</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Compilation</a:t>
            </a:r>
            <a:r>
              <a:rPr lang="en-US" sz="1400" dirty="0">
                <a:solidFill>
                  <a:srgbClr val="002060"/>
                </a:solidFill>
                <a:latin typeface="Times New Roman" pitchFamily="18" charset="0"/>
                <a:cs typeface="Times New Roman" pitchFamily="18" charset="0"/>
              </a:rPr>
              <a:t>, Revision and </a:t>
            </a:r>
            <a:r>
              <a:rPr lang="en-US" sz="1400" dirty="0" smtClean="0">
                <a:solidFill>
                  <a:srgbClr val="002060"/>
                </a:solidFill>
                <a:latin typeface="Times New Roman" pitchFamily="18" charset="0"/>
                <a:cs typeface="Times New Roman" pitchFamily="18" charset="0"/>
              </a:rPr>
              <a:t>Publication</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Ethics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 A</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 </a:t>
            </a:r>
            <a:r>
              <a:rPr lang="en-US" sz="1400" dirty="0">
                <a:solidFill>
                  <a:srgbClr val="002060"/>
                </a:solidFill>
                <a:latin typeface="Times New Roman" pitchFamily="18" charset="0"/>
                <a:cs typeface="Times New Roman" pitchFamily="18" charset="0"/>
              </a:rPr>
              <a:t>En </a:t>
            </a:r>
            <a:r>
              <a:rPr lang="en-US" sz="1400" dirty="0" smtClean="0">
                <a:solidFill>
                  <a:srgbClr val="002060"/>
                </a:solidFill>
                <a:latin typeface="Times New Roman" pitchFamily="18" charset="0"/>
                <a:cs typeface="Times New Roman" pitchFamily="18" charset="0"/>
              </a:rPr>
              <a:t>Banc</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Management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Public Property</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Wildlife</a:t>
            </a:r>
            <a:r>
              <a:rPr lang="en-US" sz="1400" dirty="0">
                <a:solidFill>
                  <a:srgbClr val="002060"/>
                </a:solidFill>
                <a:latin typeface="Times New Roman" pitchFamily="18" charset="0"/>
                <a:cs typeface="Times New Roman" pitchFamily="18" charset="0"/>
              </a:rPr>
              <a:t>, Fisheries and Parks </a:t>
            </a:r>
            <a:endParaRPr lang="en-US" sz="1400"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a:solidFill>
                  <a:srgbClr val="002060"/>
                </a:solidFill>
                <a:latin typeface="Times New Roman" pitchFamily="18" charset="0"/>
                <a:cs typeface="Times New Roman" pitchFamily="18" charset="0"/>
              </a:rPr>
              <a:t>Adams, Amite, Pike, Wilkinson</a:t>
            </a: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Bar Association (Mississippi &amp; Louisiana)</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She is</a:t>
            </a:r>
            <a:r>
              <a:rPr lang="en-US" sz="1400" dirty="0">
                <a:solidFill>
                  <a:srgbClr val="002060"/>
                </a:solidFill>
                <a:latin typeface="Times New Roman" pitchFamily="18" charset="0"/>
                <a:cs typeface="Times New Roman" pitchFamily="18" charset="0"/>
              </a:rPr>
              <a:t> a member</a:t>
            </a:r>
            <a:r>
              <a:rPr lang="en-US" sz="1400" dirty="0" smtClean="0">
                <a:solidFill>
                  <a:srgbClr val="002060"/>
                </a:solidFill>
                <a:latin typeface="Times New Roman" pitchFamily="18" charset="0"/>
                <a:cs typeface="Times New Roman" pitchFamily="18" charset="0"/>
              </a:rPr>
              <a:t> of the Baptist faith.</a:t>
            </a:r>
          </a:p>
          <a:p>
            <a:pPr marL="0" indent="0">
              <a:spcBef>
                <a:spcPts val="100"/>
              </a:spcBef>
              <a:buNone/>
            </a:pPr>
            <a:endParaRPr lang="en-US" sz="1400" i="1" dirty="0">
              <a:solidFill>
                <a:srgbClr val="002060"/>
              </a:solidFill>
              <a:latin typeface="Times New Roman" pitchFamily="18" charset="0"/>
              <a:cs typeface="Times New Roman" pitchFamily="18" charset="0"/>
            </a:endParaRPr>
          </a:p>
          <a:p>
            <a:pPr marL="0" indent="0">
              <a:spcBef>
                <a:spcPts val="100"/>
              </a:spcBef>
              <a:buNone/>
            </a:pPr>
            <a:r>
              <a:rPr lang="en-US" sz="1400" b="1" u="sng" dirty="0">
                <a:solidFill>
                  <a:srgbClr val="002060"/>
                </a:solidFill>
                <a:latin typeface="Times New Roman" pitchFamily="18" charset="0"/>
                <a:cs typeface="Times New Roman" pitchFamily="18" charset="0"/>
              </a:rPr>
              <a:t>Relevant 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Co-sponsored </a:t>
            </a:r>
            <a:r>
              <a:rPr lang="en-US" sz="1400" dirty="0">
                <a:solidFill>
                  <a:srgbClr val="002060"/>
                </a:solidFill>
                <a:latin typeface="Times New Roman" pitchFamily="18" charset="0"/>
                <a:cs typeface="Times New Roman" pitchFamily="18" charset="0"/>
              </a:rPr>
              <a:t>resolution urging the state of Mississippi to take critical and fundamental actions to improve the state’s economic and social rankings (HC 34</a:t>
            </a:r>
            <a:r>
              <a:rPr lang="en-US" sz="1400" dirty="0" smtClean="0">
                <a:solidFill>
                  <a:srgbClr val="002060"/>
                </a:solidFill>
                <a:latin typeface="Times New Roman" pitchFamily="18" charset="0"/>
                <a:cs typeface="Times New Roman" pitchFamily="18" charset="0"/>
              </a:rPr>
              <a:t>)</a:t>
            </a:r>
          </a:p>
          <a:p>
            <a:pPr marL="0" indent="0">
              <a:spcBef>
                <a:spcPts val="100"/>
              </a:spcBef>
              <a:buNone/>
            </a:pPr>
            <a:endParaRPr lang="en-US" sz="900" dirty="0">
              <a:solidFill>
                <a:srgbClr val="002060"/>
              </a:solidFill>
              <a:latin typeface="Times New Roman" pitchFamily="18" charset="0"/>
              <a:cs typeface="Times New Roman" pitchFamily="18" charset="0"/>
            </a:endParaRPr>
          </a:p>
          <a:p>
            <a:pPr marL="0" indent="0">
              <a:spcBef>
                <a:spcPts val="100"/>
              </a:spcBef>
              <a:buNone/>
            </a:pPr>
            <a:r>
              <a:rPr lang="en-US" sz="1400" dirty="0" smtClean="0">
                <a:solidFill>
                  <a:srgbClr val="002060"/>
                </a:solidFill>
                <a:latin typeface="Times New Roman" pitchFamily="18" charset="0"/>
                <a:cs typeface="Times New Roman" pitchFamily="18" charset="0"/>
              </a:rPr>
              <a:t>Co-sponsored bill to create a joint study committee on children and family issues with an emphasis on promoting educational attainment, and reducing disparities in education and income (HB 1203)</a:t>
            </a:r>
            <a:endParaRPr lang="en-US" sz="1400" dirty="0">
              <a:solidFill>
                <a:srgbClr val="002060"/>
              </a:solidFill>
              <a:latin typeface="Times New Roman" pitchFamily="18" charset="0"/>
              <a:cs typeface="Times New Roman" pitchFamily="18" charset="0"/>
            </a:endParaRPr>
          </a:p>
          <a:p>
            <a:pPr marL="0" indent="0">
              <a:buNone/>
            </a:pPr>
            <a:endParaRPr lang="en-US" sz="1400" i="1" dirty="0" smtClean="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143000"/>
            <a:ext cx="2438400" cy="3251200"/>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30</a:t>
            </a:fld>
            <a:endParaRPr lang="en-US" dirty="0"/>
          </a:p>
        </p:txBody>
      </p:sp>
    </p:spTree>
    <p:extLst>
      <p:ext uri="{BB962C8B-B14F-4D97-AF65-F5344CB8AC3E}">
        <p14:creationId xmlns:p14="http://schemas.microsoft.com/office/powerpoint/2010/main" val="3986122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76400" y="1371600"/>
            <a:ext cx="5505855" cy="5029200"/>
          </a:xfrm>
        </p:spPr>
      </p:pic>
      <p:sp>
        <p:nvSpPr>
          <p:cNvPr id="2" name="Title 1"/>
          <p:cNvSpPr>
            <a:spLocks noGrp="1"/>
          </p:cNvSpPr>
          <p:nvPr>
            <p:ph type="title"/>
          </p:nvPr>
        </p:nvSpPr>
        <p:spPr>
          <a:xfrm>
            <a:off x="228600" y="-11430"/>
            <a:ext cx="8839200" cy="1143000"/>
          </a:xfrm>
        </p:spPr>
        <p:txBody>
          <a:bodyPr>
            <a:normAutofit/>
          </a:bodyPr>
          <a:lstStyle/>
          <a:p>
            <a:r>
              <a:rPr lang="en-US" sz="3200" dirty="0" smtClean="0">
                <a:latin typeface="Times New Roman" pitchFamily="-107" charset="0"/>
              </a:rPr>
              <a:t>IDA Authorization: House Member Districts </a:t>
            </a:r>
            <a:br>
              <a:rPr lang="en-US" sz="3200" dirty="0" smtClean="0">
                <a:latin typeface="Times New Roman" pitchFamily="-107" charset="0"/>
              </a:rPr>
            </a:br>
            <a:r>
              <a:rPr lang="en-US" sz="3200" dirty="0" smtClean="0">
                <a:latin typeface="Times New Roman" pitchFamily="-107" charset="0"/>
              </a:rPr>
              <a:t>(</a:t>
            </a:r>
            <a:r>
              <a:rPr lang="en-US" sz="3200" dirty="0">
                <a:latin typeface="Times New Roman" pitchFamily="-107" charset="0"/>
              </a:rPr>
              <a:t>by County) with </a:t>
            </a:r>
            <a:r>
              <a:rPr lang="en-US" sz="3200" dirty="0" smtClean="0">
                <a:latin typeface="Times New Roman" pitchFamily="-107" charset="0"/>
              </a:rPr>
              <a:t>Potential Champions – Southeast</a:t>
            </a:r>
            <a:endParaRPr lang="en-US" sz="3200" dirty="0"/>
          </a:p>
        </p:txBody>
      </p:sp>
      <p:sp>
        <p:nvSpPr>
          <p:cNvPr id="6" name="Text Placeholder 2"/>
          <p:cNvSpPr>
            <a:spLocks noGrp="1"/>
          </p:cNvSpPr>
          <p:nvPr>
            <p:ph type="body" idx="1"/>
          </p:nvPr>
        </p:nvSpPr>
        <p:spPr>
          <a:xfrm>
            <a:off x="6248400" y="4038600"/>
            <a:ext cx="2590800" cy="1371600"/>
          </a:xfrm>
        </p:spPr>
        <p:txBody>
          <a:bodyPr>
            <a:noAutofit/>
          </a:bodyPr>
          <a:lstStyle/>
          <a:p>
            <a:r>
              <a:rPr lang="en-US" sz="3200" u="sng" dirty="0" smtClean="0">
                <a:latin typeface="Times New Roman" pitchFamily="18" charset="0"/>
                <a:cs typeface="Times New Roman" pitchFamily="18" charset="0"/>
              </a:rPr>
              <a:t>Southeast</a:t>
            </a:r>
          </a:p>
          <a:p>
            <a:endParaRPr lang="en-US" sz="900" i="1"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District 114 </a:t>
            </a:r>
          </a:p>
          <a:p>
            <a:r>
              <a:rPr lang="en-US" sz="1400" i="1" dirty="0" smtClean="0">
                <a:latin typeface="Times New Roman" pitchFamily="18" charset="0"/>
                <a:cs typeface="Times New Roman" pitchFamily="18" charset="0"/>
              </a:rPr>
              <a:t>(Harrison, Jackson)</a:t>
            </a:r>
          </a:p>
          <a:p>
            <a:endParaRPr lang="en-US" sz="13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124200" y="6462395"/>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F89AD482-0EE4-49FE-A793-D39669DE9B90}" type="slidenum">
              <a:rPr lang="en-US" smtClean="0"/>
              <a:t>31</a:t>
            </a:fld>
            <a:endParaRPr lang="en-US" dirty="0"/>
          </a:p>
        </p:txBody>
      </p:sp>
      <p:cxnSp>
        <p:nvCxnSpPr>
          <p:cNvPr id="7" name="Straight Arrow Connector 6"/>
          <p:cNvCxnSpPr/>
          <p:nvPr/>
        </p:nvCxnSpPr>
        <p:spPr>
          <a:xfrm flipH="1">
            <a:off x="6096000" y="5943600"/>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186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Times New Roman" pitchFamily="18" charset="0"/>
                <a:cs typeface="Times New Roman" pitchFamily="18" charset="0"/>
              </a:rPr>
              <a:t>Rep. Jeffrey S. Guice (R-114)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86318" y="1512570"/>
            <a:ext cx="8305800" cy="5334000"/>
          </a:xfrm>
        </p:spPr>
        <p:txBody>
          <a:bodyPr>
            <a:no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Marine </a:t>
            </a:r>
            <a:r>
              <a:rPr lang="en-US" sz="1400" dirty="0">
                <a:solidFill>
                  <a:srgbClr val="002060"/>
                </a:solidFill>
                <a:latin typeface="Times New Roman" pitchFamily="18" charset="0"/>
                <a:cs typeface="Times New Roman" pitchFamily="18" charset="0"/>
              </a:rPr>
              <a:t>Resources  </a:t>
            </a:r>
            <a:r>
              <a:rPr lang="en-US" sz="1400" dirty="0" smtClean="0">
                <a:solidFill>
                  <a:srgbClr val="002060"/>
                </a:solidFill>
                <a:latin typeface="Times New Roman" pitchFamily="18" charset="0"/>
                <a:cs typeface="Times New Roman" pitchFamily="18" charset="0"/>
              </a:rPr>
              <a:t>(Vice Chair)</a:t>
            </a:r>
            <a:r>
              <a:rPr lang="en-US" sz="1400" dirty="0">
                <a:solidFill>
                  <a:srgbClr val="002060"/>
                </a:solidFill>
                <a:latin typeface="Times New Roman" pitchFamily="18" charset="0"/>
                <a:cs typeface="Times New Roman" pitchFamily="18" charset="0"/>
              </a:rPr>
              <a:t>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Banking </a:t>
            </a:r>
            <a:r>
              <a:rPr lang="en-US" sz="1400" dirty="0">
                <a:solidFill>
                  <a:srgbClr val="002060"/>
                </a:solidFill>
                <a:latin typeface="Times New Roman" pitchFamily="18" charset="0"/>
                <a:cs typeface="Times New Roman" pitchFamily="18" charset="0"/>
              </a:rPr>
              <a:t>and Financial </a:t>
            </a:r>
            <a:r>
              <a:rPr lang="en-US" sz="1400" dirty="0" smtClean="0">
                <a:solidFill>
                  <a:srgbClr val="002060"/>
                </a:solidFill>
                <a:latin typeface="Times New Roman" pitchFamily="18" charset="0"/>
                <a:cs typeface="Times New Roman" pitchFamily="18" charset="0"/>
              </a:rPr>
              <a:t>Services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Education</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Insurance</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 B</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 </a:t>
            </a:r>
            <a:r>
              <a:rPr lang="en-US" sz="1400" dirty="0">
                <a:solidFill>
                  <a:srgbClr val="002060"/>
                </a:solidFill>
                <a:latin typeface="Times New Roman" pitchFamily="18" charset="0"/>
                <a:cs typeface="Times New Roman" pitchFamily="18" charset="0"/>
              </a:rPr>
              <a:t>En </a:t>
            </a:r>
            <a:r>
              <a:rPr lang="en-US" sz="1400" dirty="0" smtClean="0">
                <a:solidFill>
                  <a:srgbClr val="002060"/>
                </a:solidFill>
                <a:latin typeface="Times New Roman" pitchFamily="18" charset="0"/>
                <a:cs typeface="Times New Roman" pitchFamily="18" charset="0"/>
              </a:rPr>
              <a:t>Banc</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Ports</a:t>
            </a:r>
            <a:r>
              <a:rPr lang="en-US" sz="1400" dirty="0">
                <a:solidFill>
                  <a:srgbClr val="002060"/>
                </a:solidFill>
                <a:latin typeface="Times New Roman" pitchFamily="18" charset="0"/>
                <a:cs typeface="Times New Roman" pitchFamily="18" charset="0"/>
              </a:rPr>
              <a:t>, Harbors and </a:t>
            </a:r>
            <a:r>
              <a:rPr lang="en-US" sz="1400" dirty="0" smtClean="0">
                <a:solidFill>
                  <a:srgbClr val="002060"/>
                </a:solidFill>
                <a:latin typeface="Times New Roman" pitchFamily="18" charset="0"/>
                <a:cs typeface="Times New Roman" pitchFamily="18" charset="0"/>
              </a:rPr>
              <a:t>Airports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Wildlife</a:t>
            </a:r>
            <a:r>
              <a:rPr lang="en-US" sz="1400" dirty="0">
                <a:solidFill>
                  <a:srgbClr val="002060"/>
                </a:solidFill>
                <a:latin typeface="Times New Roman" pitchFamily="18" charset="0"/>
                <a:cs typeface="Times New Roman" pitchFamily="18" charset="0"/>
              </a:rPr>
              <a:t>, Fisheries and Parks </a:t>
            </a:r>
            <a:endParaRPr lang="en-US" sz="1400"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a:solidFill>
                  <a:srgbClr val="002060"/>
                </a:solidFill>
                <a:latin typeface="Times New Roman" pitchFamily="18" charset="0"/>
                <a:cs typeface="Times New Roman" pitchFamily="18" charset="0"/>
              </a:rPr>
              <a:t>Harrison, Jackson</a:t>
            </a: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itchFamily="2" charset="2"/>
              <a:buChar char="q"/>
            </a:pPr>
            <a:r>
              <a:rPr lang="en-US" sz="1400" dirty="0">
                <a:solidFill>
                  <a:srgbClr val="002060"/>
                </a:solidFill>
                <a:latin typeface="Times New Roman" pitchFamily="18" charset="0"/>
                <a:cs typeface="Times New Roman" pitchFamily="18" charset="0"/>
              </a:rPr>
              <a:t>National Association of </a:t>
            </a:r>
            <a:r>
              <a:rPr lang="en-US" sz="1400" dirty="0" smtClean="0">
                <a:solidFill>
                  <a:srgbClr val="002060"/>
                </a:solidFill>
                <a:latin typeface="Times New Roman" pitchFamily="18" charset="0"/>
                <a:cs typeface="Times New Roman" pitchFamily="18" charset="0"/>
              </a:rPr>
              <a:t>Realtors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Boys </a:t>
            </a:r>
            <a:r>
              <a:rPr lang="en-US" sz="1400" dirty="0">
                <a:solidFill>
                  <a:srgbClr val="002060"/>
                </a:solidFill>
                <a:latin typeface="Times New Roman" pitchFamily="18" charset="0"/>
                <a:cs typeface="Times New Roman" pitchFamily="18" charset="0"/>
              </a:rPr>
              <a:t>and Girls Club of the Gulf </a:t>
            </a:r>
            <a:r>
              <a:rPr lang="en-US" sz="1400" dirty="0" smtClean="0">
                <a:solidFill>
                  <a:srgbClr val="002060"/>
                </a:solidFill>
                <a:latin typeface="Times New Roman" pitchFamily="18" charset="0"/>
                <a:cs typeface="Times New Roman" pitchFamily="18" charset="0"/>
              </a:rPr>
              <a:t>Coast (Board </a:t>
            </a:r>
            <a:r>
              <a:rPr lang="en-US" sz="1400" dirty="0">
                <a:solidFill>
                  <a:srgbClr val="002060"/>
                </a:solidFill>
                <a:latin typeface="Times New Roman" pitchFamily="18" charset="0"/>
                <a:cs typeface="Times New Roman" pitchFamily="18" charset="0"/>
              </a:rPr>
              <a:t>of </a:t>
            </a:r>
            <a:r>
              <a:rPr lang="en-US" sz="1400" dirty="0" smtClean="0">
                <a:solidFill>
                  <a:srgbClr val="002060"/>
                </a:solidFill>
                <a:latin typeface="Times New Roman" pitchFamily="18" charset="0"/>
                <a:cs typeface="Times New Roman" pitchFamily="18" charset="0"/>
              </a:rPr>
              <a:t>Directors)</a:t>
            </a:r>
          </a:p>
          <a:p>
            <a:pPr>
              <a:spcBef>
                <a:spcPts val="100"/>
              </a:spcBef>
              <a:buFont typeface="Wingdings" pitchFamily="2" charset="2"/>
              <a:buChar char="q"/>
            </a:pPr>
            <a:r>
              <a:rPr lang="en-US" sz="1400" dirty="0">
                <a:solidFill>
                  <a:srgbClr val="002060"/>
                </a:solidFill>
                <a:latin typeface="Times New Roman" panose="02020603050405020304" pitchFamily="18" charset="0"/>
                <a:cs typeface="Times New Roman" panose="02020603050405020304" pitchFamily="18" charset="0"/>
              </a:rPr>
              <a:t>He is a member </a:t>
            </a:r>
            <a:r>
              <a:rPr lang="en-US" sz="1400" dirty="0" smtClean="0">
                <a:solidFill>
                  <a:srgbClr val="002060"/>
                </a:solidFill>
                <a:latin typeface="Times New Roman" panose="02020603050405020304" pitchFamily="18" charset="0"/>
                <a:cs typeface="Times New Roman" panose="02020603050405020304" pitchFamily="18" charset="0"/>
              </a:rPr>
              <a:t>of </a:t>
            </a:r>
            <a:r>
              <a:rPr lang="en-US" sz="1400" dirty="0">
                <a:solidFill>
                  <a:srgbClr val="002060"/>
                </a:solidFill>
                <a:latin typeface="Times New Roman" panose="02020603050405020304" pitchFamily="18" charset="0"/>
                <a:cs typeface="Times New Roman" panose="02020603050405020304" pitchFamily="18" charset="0"/>
              </a:rPr>
              <a:t>the Presbyterian </a:t>
            </a:r>
            <a:r>
              <a:rPr lang="en-US" sz="1400" dirty="0" smtClean="0">
                <a:solidFill>
                  <a:srgbClr val="002060"/>
                </a:solidFill>
                <a:latin typeface="Times New Roman" panose="02020603050405020304" pitchFamily="18" charset="0"/>
                <a:cs typeface="Times New Roman" panose="02020603050405020304" pitchFamily="18" charset="0"/>
              </a:rPr>
              <a:t>faith.</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Relevant 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Co-sponsored </a:t>
            </a:r>
            <a:r>
              <a:rPr lang="en-US" sz="1400" dirty="0">
                <a:solidFill>
                  <a:srgbClr val="002060"/>
                </a:solidFill>
                <a:latin typeface="Times New Roman" pitchFamily="18" charset="0"/>
                <a:cs typeface="Times New Roman" pitchFamily="18" charset="0"/>
              </a:rPr>
              <a:t>resolution urging the state of Mississippi to take critical and fundamental actions to improve the state’s economic and social rankings (HC 34)</a:t>
            </a:r>
          </a:p>
          <a:p>
            <a:pPr marL="0" indent="0">
              <a:buNone/>
            </a:pPr>
            <a:endParaRPr lang="en-US" sz="1400" b="1" u="sng" dirty="0">
              <a:solidFill>
                <a:srgbClr val="002060"/>
              </a:solidFill>
              <a:latin typeface="Times New Roman" pitchFamily="18" charset="0"/>
              <a:cs typeface="Times New Roman" pitchFamily="18" charset="0"/>
            </a:endParaRPr>
          </a:p>
          <a:p>
            <a:pPr marL="0" indent="0">
              <a:buNone/>
            </a:pPr>
            <a:r>
              <a:rPr lang="en-US" sz="1400" i="1" dirty="0" smtClean="0">
                <a:solidFill>
                  <a:srgbClr val="002060"/>
                </a:solidFill>
                <a:latin typeface="Times New Roman" pitchFamily="18" charset="0"/>
                <a:cs typeface="Times New Roman" pitchFamily="18" charset="0"/>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219200"/>
            <a:ext cx="2362200" cy="3149600"/>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32</a:t>
            </a:fld>
            <a:endParaRPr lang="en-US" dirty="0"/>
          </a:p>
        </p:txBody>
      </p:sp>
    </p:spTree>
    <p:extLst>
      <p:ext uri="{BB962C8B-B14F-4D97-AF65-F5344CB8AC3E}">
        <p14:creationId xmlns:p14="http://schemas.microsoft.com/office/powerpoint/2010/main" val="437053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28600"/>
            <a:ext cx="8229600" cy="1143000"/>
          </a:xfrm>
        </p:spPr>
        <p:txBody>
          <a:bodyPr>
            <a:normAutofit fontScale="90000"/>
          </a:bodyPr>
          <a:lstStyle/>
          <a:p>
            <a:r>
              <a:rPr lang="en-US" sz="4200" dirty="0" smtClean="0">
                <a:latin typeface="Times New Roman" pitchFamily="-107" charset="0"/>
              </a:rPr>
              <a:t>IDA Authorization: Relevant Committees</a:t>
            </a:r>
          </a:p>
        </p:txBody>
      </p:sp>
      <p:pic>
        <p:nvPicPr>
          <p:cNvPr id="77827" name="Content Placeholder 4"/>
          <p:cNvPicPr preferRelativeResize="0">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574256" y="1443990"/>
            <a:ext cx="1608137" cy="898525"/>
          </a:xfrm>
        </p:spPr>
      </p:pic>
      <p:cxnSp>
        <p:nvCxnSpPr>
          <p:cNvPr id="7" name="Straight Connector 6"/>
          <p:cNvCxnSpPr/>
          <p:nvPr/>
        </p:nvCxnSpPr>
        <p:spPr>
          <a:xfrm>
            <a:off x="4378325" y="2346325"/>
            <a:ext cx="0" cy="91440"/>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980279" y="2899410"/>
            <a:ext cx="2560320" cy="0"/>
          </a:xfrm>
          <a:prstGeom prst="line">
            <a:avLst/>
          </a:prstGeom>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475604" y="2891314"/>
            <a:ext cx="2468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463925" y="2529205"/>
            <a:ext cx="2194560" cy="64008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smtClean="0">
                <a:solidFill>
                  <a:schemeClr val="tx1"/>
                </a:solidFill>
                <a:latin typeface="Times New Roman" pitchFamily="18" charset="0"/>
                <a:ea typeface="ＭＳ Ｐゴシック" pitchFamily="-107" charset="-128"/>
                <a:cs typeface="Times New Roman" pitchFamily="18" charset="0"/>
              </a:rPr>
              <a:t>SENATE</a:t>
            </a:r>
            <a:endParaRPr lang="en-US" sz="1600" b="1" dirty="0">
              <a:solidFill>
                <a:schemeClr val="tx1"/>
              </a:solidFill>
              <a:latin typeface="Times New Roman" pitchFamily="18" charset="0"/>
              <a:ea typeface="ＭＳ Ｐゴシック" pitchFamily="-107" charset="-128"/>
              <a:cs typeface="Times New Roman" pitchFamily="18" charset="0"/>
            </a:endParaRPr>
          </a:p>
        </p:txBody>
      </p:sp>
      <p:cxnSp>
        <p:nvCxnSpPr>
          <p:cNvPr id="21" name="Straight Connector 20"/>
          <p:cNvCxnSpPr/>
          <p:nvPr/>
        </p:nvCxnSpPr>
        <p:spPr>
          <a:xfrm flipH="1">
            <a:off x="980279" y="2891314"/>
            <a:ext cx="12384" cy="128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309245" y="4110510"/>
            <a:ext cx="1371600"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tx1"/>
                </a:solidFill>
                <a:latin typeface="Times New Roman" pitchFamily="18" charset="0"/>
                <a:ea typeface="ＭＳ Ｐゴシック" pitchFamily="-107" charset="-128"/>
                <a:cs typeface="Times New Roman" pitchFamily="18" charset="0"/>
              </a:rPr>
              <a:t>Business and Financial Institutions</a:t>
            </a:r>
          </a:p>
        </p:txBody>
      </p:sp>
      <p:cxnSp>
        <p:nvCxnSpPr>
          <p:cNvPr id="38" name="Straight Connector 37"/>
          <p:cNvCxnSpPr>
            <a:stCxn id="26" idx="2"/>
            <a:endCxn id="26" idx="2"/>
          </p:cNvCxnSpPr>
          <p:nvPr/>
        </p:nvCxnSpPr>
        <p:spPr>
          <a:xfrm>
            <a:off x="4561205" y="316928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00800" y="2899410"/>
            <a:ext cx="0" cy="1188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3921759" y="4118213"/>
            <a:ext cx="1371600"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tx1"/>
                </a:solidFill>
                <a:latin typeface="Times New Roman" pitchFamily="18" charset="0"/>
                <a:ea typeface="ＭＳ Ｐゴシック" pitchFamily="-107" charset="-128"/>
                <a:cs typeface="Times New Roman" pitchFamily="18" charset="0"/>
              </a:rPr>
              <a:t>Finance</a:t>
            </a:r>
          </a:p>
        </p:txBody>
      </p:sp>
      <p:cxnSp>
        <p:nvCxnSpPr>
          <p:cNvPr id="58" name="Straight Connector 57"/>
          <p:cNvCxnSpPr/>
          <p:nvPr/>
        </p:nvCxnSpPr>
        <p:spPr>
          <a:xfrm flipH="1">
            <a:off x="4378325" y="2346325"/>
            <a:ext cx="1"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092325" y="4110510"/>
            <a:ext cx="1371600"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tx1"/>
                </a:solidFill>
                <a:latin typeface="Times New Roman" pitchFamily="18" charset="0"/>
                <a:ea typeface="ＭＳ Ｐゴシック" pitchFamily="-107" charset="-128"/>
                <a:cs typeface="Times New Roman" pitchFamily="18" charset="0"/>
              </a:rPr>
              <a:t>Economic Development </a:t>
            </a:r>
          </a:p>
        </p:txBody>
      </p:sp>
      <p:sp>
        <p:nvSpPr>
          <p:cNvPr id="11" name="Rounded Rectangle 10"/>
          <p:cNvSpPr/>
          <p:nvPr/>
        </p:nvSpPr>
        <p:spPr>
          <a:xfrm>
            <a:off x="5638800" y="4110509"/>
            <a:ext cx="1371600" cy="109728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tx1"/>
                </a:solidFill>
                <a:latin typeface="Times New Roman" pitchFamily="18" charset="0"/>
                <a:ea typeface="ＭＳ Ｐゴシック" pitchFamily="-107" charset="-128"/>
                <a:cs typeface="Times New Roman" pitchFamily="18" charset="0"/>
              </a:rPr>
              <a:t>Municipalities</a:t>
            </a:r>
            <a:endParaRPr lang="en-US" sz="1200" b="1" dirty="0">
              <a:solidFill>
                <a:schemeClr val="tx1"/>
              </a:solidFill>
              <a:latin typeface="Times New Roman" pitchFamily="18" charset="0"/>
              <a:ea typeface="ＭＳ Ｐゴシック" pitchFamily="-107" charset="-128"/>
              <a:cs typeface="Times New Roman" pitchFamily="18" charset="0"/>
            </a:endParaRPr>
          </a:p>
        </p:txBody>
      </p:sp>
      <p:cxnSp>
        <p:nvCxnSpPr>
          <p:cNvPr id="14" name="Straight Connector 13"/>
          <p:cNvCxnSpPr/>
          <p:nvPr/>
        </p:nvCxnSpPr>
        <p:spPr>
          <a:xfrm>
            <a:off x="4580255" y="321564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78125" y="2921790"/>
            <a:ext cx="0" cy="1188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944484" y="2899410"/>
            <a:ext cx="0" cy="1188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7258684" y="4110510"/>
            <a:ext cx="1371600"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tx1"/>
                </a:solidFill>
                <a:latin typeface="Times New Roman" pitchFamily="18" charset="0"/>
                <a:ea typeface="ＭＳ Ｐゴシック" pitchFamily="-107" charset="-128"/>
                <a:cs typeface="Times New Roman" pitchFamily="18" charset="0"/>
              </a:rPr>
              <a:t>Public Health and Welfare</a:t>
            </a:r>
            <a:endParaRPr lang="en-US" sz="1200" b="1" dirty="0">
              <a:solidFill>
                <a:schemeClr val="tx1"/>
              </a:solidFill>
              <a:latin typeface="Times New Roman" pitchFamily="18" charset="0"/>
              <a:ea typeface="ＭＳ Ｐゴシック" pitchFamily="-107" charset="-128"/>
              <a:cs typeface="Times New Roman" pitchFamily="18" charset="0"/>
            </a:endParaRPr>
          </a:p>
        </p:txBody>
      </p:sp>
      <p:sp>
        <p:nvSpPr>
          <p:cNvPr id="3" name="Footer Placeholder 2"/>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89AD482-0EE4-49FE-A793-D39669DE9B90}" type="slidenum">
              <a:rPr lang="en-US" smtClean="0"/>
              <a:t>33</a:t>
            </a:fld>
            <a:endParaRPr lang="en-US" dirty="0"/>
          </a:p>
        </p:txBody>
      </p:sp>
    </p:spTree>
    <p:extLst>
      <p:ext uri="{BB962C8B-B14F-4D97-AF65-F5344CB8AC3E}">
        <p14:creationId xmlns:p14="http://schemas.microsoft.com/office/powerpoint/2010/main" val="2479526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839200" cy="1143000"/>
          </a:xfrm>
        </p:spPr>
        <p:txBody>
          <a:bodyPr/>
          <a:lstStyle/>
          <a:p>
            <a:r>
              <a:rPr lang="en-US" sz="3200" b="1" dirty="0" smtClean="0">
                <a:latin typeface="Times New Roman" pitchFamily="-107" charset="0"/>
              </a:rPr>
              <a:t>IDA Authorization: Relevant Senate Committee (Business and Financial Institutions)</a:t>
            </a:r>
          </a:p>
        </p:txBody>
      </p:sp>
      <p:sp>
        <p:nvSpPr>
          <p:cNvPr id="79875" name="Text Placeholder 2"/>
          <p:cNvSpPr>
            <a:spLocks noGrp="1"/>
          </p:cNvSpPr>
          <p:nvPr>
            <p:ph type="body" idx="1"/>
          </p:nvPr>
        </p:nvSpPr>
        <p:spPr>
          <a:xfrm>
            <a:off x="5257800" y="7239000"/>
            <a:ext cx="4040188" cy="639763"/>
          </a:xfrm>
        </p:spPr>
        <p:txBody>
          <a:bodyPr/>
          <a:lstStyle/>
          <a:p>
            <a:endParaRPr lang="en-US" dirty="0" smtClean="0">
              <a:latin typeface="Times New Roman" pitchFamily="-107" charset="0"/>
            </a:endParaRPr>
          </a:p>
        </p:txBody>
      </p:sp>
      <p:sp>
        <p:nvSpPr>
          <p:cNvPr id="4" name="Content Placeholder 3"/>
          <p:cNvSpPr>
            <a:spLocks noGrp="1"/>
          </p:cNvSpPr>
          <p:nvPr>
            <p:ph sz="half" idx="2"/>
          </p:nvPr>
        </p:nvSpPr>
        <p:spPr>
          <a:xfrm>
            <a:off x="457200" y="1981200"/>
            <a:ext cx="4114800" cy="4876800"/>
          </a:xfrm>
        </p:spPr>
        <p:txBody>
          <a:bodyPr>
            <a:noAutofit/>
          </a:bodyPr>
          <a:lstStyle/>
          <a:p>
            <a:pPr marL="0" indent="0">
              <a:spcBef>
                <a:spcPts val="313"/>
              </a:spcBef>
              <a:buFont typeface="Arial" charset="0"/>
              <a:buNone/>
            </a:pPr>
            <a:r>
              <a:rPr lang="en-US" sz="1400" b="1" u="sng" dirty="0" smtClean="0">
                <a:solidFill>
                  <a:srgbClr val="002060"/>
                </a:solidFill>
                <a:latin typeface="Times New Roman" pitchFamily="18" charset="0"/>
                <a:cs typeface="Times New Roman" pitchFamily="18" charset="0"/>
              </a:rPr>
              <a:t>Committee on Business and Financial Institutions</a:t>
            </a:r>
            <a:endParaRPr lang="en-US" sz="1400" dirty="0" smtClean="0">
              <a:solidFill>
                <a:srgbClr val="002060"/>
              </a:solidFill>
              <a:latin typeface="Times New Roman" pitchFamily="18" charset="0"/>
              <a:cs typeface="Times New Roman" pitchFamily="18" charset="0"/>
            </a:endParaRPr>
          </a:p>
          <a:p>
            <a:pPr marL="0" indent="0">
              <a:spcBef>
                <a:spcPts val="313"/>
              </a:spcBef>
              <a:buNone/>
            </a:pPr>
            <a:r>
              <a:rPr lang="en-US" sz="1400" dirty="0" smtClean="0">
                <a:solidFill>
                  <a:srgbClr val="002060"/>
                </a:solidFill>
                <a:latin typeface="Times New Roman" pitchFamily="18" charset="0"/>
                <a:cs typeface="Times New Roman" pitchFamily="18" charset="0"/>
              </a:rPr>
              <a:t>Gary Jackson [R-15]</a:t>
            </a:r>
            <a:r>
              <a:rPr lang="en-US" sz="1400" i="1" dirty="0" smtClean="0">
                <a:solidFill>
                  <a:srgbClr val="002060"/>
                </a:solidFill>
                <a:latin typeface="Times New Roman" pitchFamily="18" charset="0"/>
                <a:cs typeface="Times New Roman" pitchFamily="18" charset="0"/>
              </a:rPr>
              <a:t>  Chair </a:t>
            </a:r>
            <a:endParaRPr lang="en-US" sz="1400" dirty="0">
              <a:solidFill>
                <a:srgbClr val="002060"/>
              </a:solidFill>
              <a:latin typeface="Times New Roman" pitchFamily="18" charset="0"/>
              <a:cs typeface="Times New Roman" pitchFamily="18" charset="0"/>
            </a:endParaRPr>
          </a:p>
          <a:p>
            <a:pPr marL="0" indent="0">
              <a:spcBef>
                <a:spcPts val="313"/>
              </a:spcBef>
              <a:buNone/>
            </a:pPr>
            <a:r>
              <a:rPr lang="en-US" sz="1400" dirty="0" smtClean="0">
                <a:solidFill>
                  <a:srgbClr val="002060"/>
                </a:solidFill>
                <a:latin typeface="Times New Roman" pitchFamily="18" charset="0"/>
                <a:cs typeface="Times New Roman" pitchFamily="18" charset="0"/>
              </a:rPr>
              <a:t>J. P. Wilemon, Jr. [D-5] </a:t>
            </a:r>
            <a:r>
              <a:rPr lang="en-US" sz="1400" i="1" dirty="0" smtClean="0">
                <a:solidFill>
                  <a:srgbClr val="002060"/>
                </a:solidFill>
                <a:latin typeface="Times New Roman" pitchFamily="18" charset="0"/>
                <a:cs typeface="Times New Roman" pitchFamily="18" charset="0"/>
              </a:rPr>
              <a:t>Vice Chair </a:t>
            </a:r>
            <a:r>
              <a:rPr lang="en-US" sz="1400" dirty="0" smtClean="0">
                <a:solidFill>
                  <a:srgbClr val="002060"/>
                </a:solidFill>
                <a:latin typeface="Times New Roman" pitchFamily="18" charset="0"/>
                <a:cs typeface="Times New Roman" pitchFamily="18" charset="0"/>
              </a:rPr>
              <a:t/>
            </a:r>
            <a:br>
              <a:rPr lang="en-US" sz="1400" dirty="0" smtClean="0">
                <a:solidFill>
                  <a:srgbClr val="002060"/>
                </a:solidFill>
                <a:latin typeface="Times New Roman" pitchFamily="18" charset="0"/>
                <a:cs typeface="Times New Roman" pitchFamily="18" charset="0"/>
              </a:rPr>
            </a:br>
            <a:r>
              <a:rPr lang="en-US" sz="1400" dirty="0" smtClean="0">
                <a:solidFill>
                  <a:srgbClr val="002060"/>
                </a:solidFill>
                <a:latin typeface="Times New Roman" pitchFamily="18" charset="0"/>
                <a:cs typeface="Times New Roman" pitchFamily="18" charset="0"/>
              </a:rPr>
              <a:t>Nickey Browning [R-3]</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Kelvin E. Butler [D-38]</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Videt Carmichael [R-33]</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Sally Doty [R-39]</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Josh Harkins [R-20]</a:t>
            </a:r>
          </a:p>
          <a:p>
            <a:pPr marL="0" indent="0">
              <a:spcBef>
                <a:spcPts val="313"/>
              </a:spcBef>
              <a:buNone/>
            </a:pPr>
            <a:r>
              <a:rPr lang="en-US" sz="1400" b="1" dirty="0" smtClean="0">
                <a:solidFill>
                  <a:srgbClr val="FF0000"/>
                </a:solidFill>
                <a:latin typeface="Times New Roman" pitchFamily="18" charset="0"/>
                <a:cs typeface="Times New Roman" pitchFamily="18" charset="0"/>
              </a:rPr>
              <a:t>Robert L. Jackson [D-11]</a:t>
            </a:r>
          </a:p>
          <a:p>
            <a:pPr marL="0" indent="0">
              <a:spcBef>
                <a:spcPts val="313"/>
              </a:spcBef>
              <a:buNone/>
            </a:pPr>
            <a:r>
              <a:rPr lang="en-US" sz="1400" dirty="0" smtClean="0">
                <a:solidFill>
                  <a:srgbClr val="002060"/>
                </a:solidFill>
                <a:latin typeface="Times New Roman" pitchFamily="18" charset="0"/>
                <a:cs typeface="Times New Roman" pitchFamily="18" charset="0"/>
              </a:rPr>
              <a:t>Will Longwitz [R-25]</a:t>
            </a:r>
          </a:p>
          <a:p>
            <a:pPr marL="0" indent="0">
              <a:spcBef>
                <a:spcPts val="313"/>
              </a:spcBef>
              <a:buNone/>
            </a:pPr>
            <a:r>
              <a:rPr lang="en-US" sz="1400" dirty="0" smtClean="0">
                <a:solidFill>
                  <a:srgbClr val="002060"/>
                </a:solidFill>
                <a:latin typeface="Times New Roman" pitchFamily="18" charset="0"/>
                <a:cs typeface="Times New Roman" pitchFamily="18" charset="0"/>
              </a:rPr>
              <a:t>Haskins Montgomery [D-34]</a:t>
            </a:r>
          </a:p>
          <a:p>
            <a:pPr marL="0" indent="0">
              <a:spcBef>
                <a:spcPts val="313"/>
              </a:spcBef>
              <a:buNone/>
            </a:pPr>
            <a:r>
              <a:rPr lang="en-US" sz="1400" dirty="0" smtClean="0">
                <a:solidFill>
                  <a:srgbClr val="002060"/>
                </a:solidFill>
                <a:latin typeface="Times New Roman" pitchFamily="18" charset="0"/>
                <a:cs typeface="Times New Roman" pitchFamily="18" charset="0"/>
              </a:rPr>
              <a:t>Rita P. Parks [R-4]</a:t>
            </a:r>
          </a:p>
          <a:p>
            <a:pPr marL="0" indent="0">
              <a:spcBef>
                <a:spcPts val="313"/>
              </a:spcBef>
              <a:buNone/>
            </a:pPr>
            <a:r>
              <a:rPr lang="en-US" sz="1400" dirty="0" smtClean="0">
                <a:solidFill>
                  <a:srgbClr val="002060"/>
                </a:solidFill>
                <a:latin typeface="Times New Roman" pitchFamily="18" charset="0"/>
                <a:cs typeface="Times New Roman" pitchFamily="18" charset="0"/>
              </a:rPr>
              <a:t>Bill Stone [D-2]</a:t>
            </a:r>
          </a:p>
          <a:p>
            <a:pPr marL="0" indent="0">
              <a:spcBef>
                <a:spcPts val="313"/>
              </a:spcBef>
              <a:buNone/>
            </a:pPr>
            <a:r>
              <a:rPr lang="en-US" sz="1400" dirty="0" smtClean="0">
                <a:solidFill>
                  <a:srgbClr val="002060"/>
                </a:solidFill>
                <a:latin typeface="Times New Roman" pitchFamily="18" charset="0"/>
                <a:cs typeface="Times New Roman" pitchFamily="18" charset="0"/>
              </a:rPr>
              <a:t>Giles Ward [R-18]</a:t>
            </a:r>
          </a:p>
          <a:p>
            <a:pPr marL="0" indent="0">
              <a:lnSpc>
                <a:spcPct val="80000"/>
              </a:lnSpc>
              <a:buNone/>
            </a:pPr>
            <a:endParaRPr lang="en-US" sz="1200" dirty="0" smtClean="0">
              <a:latin typeface="Times New Roman" pitchFamily="-107" charset="0"/>
            </a:endParaRPr>
          </a:p>
        </p:txBody>
      </p:sp>
      <p:pic>
        <p:nvPicPr>
          <p:cNvPr id="11" name="Content Placeholder 10"/>
          <p:cNvPicPr>
            <a:picLocks noGrp="1" noChangeAspect="1"/>
          </p:cNvPicPr>
          <p:nvPr>
            <p:ph sz="quarter" idx="4"/>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88249" y="1676400"/>
            <a:ext cx="3046831" cy="4791456"/>
          </a:xfrm>
        </p:spPr>
      </p:pic>
      <p:sp>
        <p:nvSpPr>
          <p:cNvPr id="3" name="Footer Placeholder 2"/>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89AD482-0EE4-49FE-A793-D39669DE9B90}" type="slidenum">
              <a:rPr lang="en-US" smtClean="0"/>
              <a:t>34</a:t>
            </a:fld>
            <a:endParaRPr lang="en-US" dirty="0"/>
          </a:p>
        </p:txBody>
      </p:sp>
      <p:sp>
        <p:nvSpPr>
          <p:cNvPr id="8" name="TextBox 7"/>
          <p:cNvSpPr txBox="1"/>
          <p:nvPr/>
        </p:nvSpPr>
        <p:spPr>
          <a:xfrm>
            <a:off x="320040" y="6352847"/>
            <a:ext cx="2098651"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African-American Legislator</a:t>
            </a:r>
            <a:endParaRPr lang="en-US"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005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839200" cy="1143000"/>
          </a:xfrm>
        </p:spPr>
        <p:txBody>
          <a:bodyPr/>
          <a:lstStyle/>
          <a:p>
            <a:r>
              <a:rPr lang="en-US" sz="3200" b="1" dirty="0" smtClean="0">
                <a:latin typeface="Times New Roman" pitchFamily="-107" charset="0"/>
              </a:rPr>
              <a:t>IDA Authorization: Relevant Senate Committee (Economic Development)</a:t>
            </a:r>
          </a:p>
        </p:txBody>
      </p:sp>
      <p:sp>
        <p:nvSpPr>
          <p:cNvPr id="79875" name="Text Placeholder 2"/>
          <p:cNvSpPr>
            <a:spLocks noGrp="1"/>
          </p:cNvSpPr>
          <p:nvPr>
            <p:ph type="body" idx="1"/>
          </p:nvPr>
        </p:nvSpPr>
        <p:spPr>
          <a:xfrm>
            <a:off x="5257800" y="7239000"/>
            <a:ext cx="4040188" cy="639763"/>
          </a:xfrm>
        </p:spPr>
        <p:txBody>
          <a:bodyPr/>
          <a:lstStyle/>
          <a:p>
            <a:endParaRPr lang="en-US" dirty="0" smtClean="0">
              <a:latin typeface="Times New Roman" pitchFamily="-107" charset="0"/>
            </a:endParaRPr>
          </a:p>
        </p:txBody>
      </p:sp>
      <p:sp>
        <p:nvSpPr>
          <p:cNvPr id="4" name="Content Placeholder 3"/>
          <p:cNvSpPr>
            <a:spLocks noGrp="1"/>
          </p:cNvSpPr>
          <p:nvPr>
            <p:ph sz="half" idx="2"/>
          </p:nvPr>
        </p:nvSpPr>
        <p:spPr>
          <a:xfrm>
            <a:off x="304800" y="2133600"/>
            <a:ext cx="4114800" cy="4876800"/>
          </a:xfrm>
        </p:spPr>
        <p:txBody>
          <a:bodyPr>
            <a:noAutofit/>
          </a:bodyPr>
          <a:lstStyle/>
          <a:p>
            <a:pPr marL="0" indent="0">
              <a:spcBef>
                <a:spcPts val="313"/>
              </a:spcBef>
              <a:buFont typeface="Arial" charset="0"/>
              <a:buNone/>
            </a:pPr>
            <a:r>
              <a:rPr lang="en-US" sz="1400" b="1" u="sng" dirty="0" smtClean="0">
                <a:solidFill>
                  <a:srgbClr val="002060"/>
                </a:solidFill>
                <a:latin typeface="Times New Roman" pitchFamily="18" charset="0"/>
                <a:cs typeface="Times New Roman" pitchFamily="18" charset="0"/>
              </a:rPr>
              <a:t>Committee on Economic Development</a:t>
            </a:r>
            <a:endParaRPr lang="en-US" sz="1400" dirty="0" smtClean="0">
              <a:solidFill>
                <a:srgbClr val="002060"/>
              </a:solidFill>
              <a:latin typeface="Times New Roman" pitchFamily="18" charset="0"/>
              <a:cs typeface="Times New Roman" pitchFamily="18" charset="0"/>
            </a:endParaRPr>
          </a:p>
          <a:p>
            <a:pPr marL="0" indent="0">
              <a:spcBef>
                <a:spcPts val="313"/>
              </a:spcBef>
              <a:buNone/>
            </a:pPr>
            <a:r>
              <a:rPr lang="en-US" sz="1400" b="1" dirty="0" smtClean="0">
                <a:solidFill>
                  <a:srgbClr val="FF0000"/>
                </a:solidFill>
                <a:latin typeface="Times New Roman" pitchFamily="18" charset="0"/>
                <a:cs typeface="Times New Roman" pitchFamily="18" charset="0"/>
              </a:rPr>
              <a:t>John Horhn [D-26]</a:t>
            </a:r>
            <a:r>
              <a:rPr lang="en-US" sz="1400" b="1" i="1" dirty="0" smtClean="0">
                <a:solidFill>
                  <a:srgbClr val="FF0000"/>
                </a:solidFill>
                <a:latin typeface="Times New Roman" pitchFamily="18" charset="0"/>
                <a:cs typeface="Times New Roman" pitchFamily="18" charset="0"/>
              </a:rPr>
              <a:t>  Chair </a:t>
            </a:r>
            <a:endParaRPr lang="en-US" sz="1400" b="1" dirty="0">
              <a:solidFill>
                <a:srgbClr val="FF0000"/>
              </a:solidFill>
              <a:latin typeface="Times New Roman" pitchFamily="18" charset="0"/>
              <a:cs typeface="Times New Roman" pitchFamily="18" charset="0"/>
            </a:endParaRPr>
          </a:p>
          <a:p>
            <a:pPr marL="0" indent="0">
              <a:spcBef>
                <a:spcPts val="313"/>
              </a:spcBef>
              <a:buNone/>
            </a:pPr>
            <a:r>
              <a:rPr lang="en-US" sz="1400" b="1" dirty="0" smtClean="0">
                <a:solidFill>
                  <a:srgbClr val="00B050"/>
                </a:solidFill>
                <a:latin typeface="Times New Roman" pitchFamily="18" charset="0"/>
                <a:cs typeface="Times New Roman" pitchFamily="18" charset="0"/>
              </a:rPr>
              <a:t>Steve Hale [D-10] </a:t>
            </a:r>
            <a:r>
              <a:rPr lang="en-US" sz="1400" b="1" i="1" dirty="0" smtClean="0">
                <a:solidFill>
                  <a:srgbClr val="00B050"/>
                </a:solidFill>
                <a:latin typeface="Times New Roman" pitchFamily="18" charset="0"/>
                <a:cs typeface="Times New Roman" pitchFamily="18" charset="0"/>
              </a:rPr>
              <a:t>Vice Chair </a:t>
            </a:r>
            <a:r>
              <a:rPr lang="en-US" sz="1400" b="1" dirty="0" smtClean="0">
                <a:solidFill>
                  <a:srgbClr val="00B050"/>
                </a:solidFill>
                <a:latin typeface="Times New Roman" pitchFamily="18" charset="0"/>
                <a:cs typeface="Times New Roman" pitchFamily="18" charset="0"/>
              </a:rPr>
              <a:t/>
            </a:r>
            <a:br>
              <a:rPr lang="en-US" sz="1400" b="1" dirty="0" smtClean="0">
                <a:solidFill>
                  <a:srgbClr val="00B050"/>
                </a:solidFill>
                <a:latin typeface="Times New Roman" pitchFamily="18" charset="0"/>
                <a:cs typeface="Times New Roman" pitchFamily="18" charset="0"/>
              </a:rPr>
            </a:br>
            <a:r>
              <a:rPr lang="en-US" sz="1400" dirty="0" smtClean="0">
                <a:solidFill>
                  <a:srgbClr val="002060"/>
                </a:solidFill>
                <a:latin typeface="Times New Roman" pitchFamily="18" charset="0"/>
                <a:cs typeface="Times New Roman" pitchFamily="18" charset="0"/>
              </a:rPr>
              <a:t>Terry W. Brown [R-17]</a:t>
            </a:r>
          </a:p>
          <a:p>
            <a:pPr marL="0" indent="0">
              <a:spcBef>
                <a:spcPts val="313"/>
              </a:spcBef>
              <a:buFont typeface="Arial" charset="0"/>
              <a:buNone/>
            </a:pPr>
            <a:r>
              <a:rPr lang="en-US" sz="1400" b="1" dirty="0" smtClean="0">
                <a:solidFill>
                  <a:srgbClr val="00B050"/>
                </a:solidFill>
                <a:latin typeface="Times New Roman" pitchFamily="18" charset="0"/>
                <a:cs typeface="Times New Roman" pitchFamily="18" charset="0"/>
              </a:rPr>
              <a:t>Eugene S. Clarke [R-22]</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Sally Doty [R-39]</a:t>
            </a:r>
          </a:p>
          <a:p>
            <a:pPr marL="0" indent="0">
              <a:spcBef>
                <a:spcPts val="313"/>
              </a:spcBef>
              <a:buNone/>
            </a:pPr>
            <a:r>
              <a:rPr lang="en-US" sz="1400" dirty="0" smtClean="0">
                <a:solidFill>
                  <a:srgbClr val="002060"/>
                </a:solidFill>
                <a:latin typeface="Times New Roman" pitchFamily="18" charset="0"/>
                <a:cs typeface="Times New Roman" pitchFamily="18" charset="0"/>
              </a:rPr>
              <a:t>Joey Fillingane [R-41]</a:t>
            </a:r>
          </a:p>
          <a:p>
            <a:pPr marL="0" indent="0">
              <a:spcBef>
                <a:spcPts val="313"/>
              </a:spcBef>
              <a:buNone/>
            </a:pPr>
            <a:r>
              <a:rPr lang="en-US" sz="1400" b="1" dirty="0" smtClean="0">
                <a:solidFill>
                  <a:srgbClr val="00B050"/>
                </a:solidFill>
                <a:latin typeface="Times New Roman" pitchFamily="18" charset="0"/>
                <a:cs typeface="Times New Roman" pitchFamily="18" charset="0"/>
              </a:rPr>
              <a:t>Tommy A. Gollott [R-50]</a:t>
            </a:r>
          </a:p>
          <a:p>
            <a:pPr marL="0" indent="0">
              <a:spcBef>
                <a:spcPts val="313"/>
              </a:spcBef>
              <a:buNone/>
            </a:pPr>
            <a:r>
              <a:rPr lang="en-US" sz="1400" dirty="0" smtClean="0">
                <a:solidFill>
                  <a:srgbClr val="002060"/>
                </a:solidFill>
                <a:latin typeface="Times New Roman" pitchFamily="18" charset="0"/>
                <a:cs typeface="Times New Roman" pitchFamily="18" charset="0"/>
              </a:rPr>
              <a:t>Haskins Montgomery [D-34]</a:t>
            </a:r>
          </a:p>
          <a:p>
            <a:pPr marL="0" indent="0">
              <a:spcBef>
                <a:spcPts val="313"/>
              </a:spcBef>
              <a:buNone/>
            </a:pPr>
            <a:r>
              <a:rPr lang="en-US" sz="1400" dirty="0" smtClean="0">
                <a:solidFill>
                  <a:srgbClr val="002060"/>
                </a:solidFill>
                <a:latin typeface="Times New Roman" pitchFamily="18" charset="0"/>
                <a:cs typeface="Times New Roman" pitchFamily="18" charset="0"/>
              </a:rPr>
              <a:t>Philip Moran [R-46]</a:t>
            </a:r>
          </a:p>
          <a:p>
            <a:pPr marL="0" indent="0">
              <a:spcBef>
                <a:spcPts val="313"/>
              </a:spcBef>
              <a:buNone/>
            </a:pPr>
            <a:r>
              <a:rPr lang="en-US" sz="1400" dirty="0" smtClean="0">
                <a:solidFill>
                  <a:srgbClr val="002060"/>
                </a:solidFill>
                <a:latin typeface="Times New Roman" pitchFamily="18" charset="0"/>
                <a:cs typeface="Times New Roman" pitchFamily="18" charset="0"/>
              </a:rPr>
              <a:t>David Parker [R-19]</a:t>
            </a:r>
          </a:p>
          <a:p>
            <a:pPr marL="0" indent="0">
              <a:spcBef>
                <a:spcPts val="313"/>
              </a:spcBef>
              <a:buNone/>
            </a:pPr>
            <a:r>
              <a:rPr lang="en-US" sz="1400" dirty="0" smtClean="0">
                <a:solidFill>
                  <a:srgbClr val="002060"/>
                </a:solidFill>
                <a:latin typeface="Times New Roman" pitchFamily="18" charset="0"/>
                <a:cs typeface="Times New Roman" pitchFamily="18" charset="0"/>
              </a:rPr>
              <a:t>Rita P. Parks [R-4]</a:t>
            </a:r>
          </a:p>
          <a:p>
            <a:pPr marL="0" indent="0">
              <a:lnSpc>
                <a:spcPct val="80000"/>
              </a:lnSpc>
              <a:buNone/>
            </a:pPr>
            <a:endParaRPr lang="en-US" sz="1200" dirty="0" smtClean="0">
              <a:latin typeface="Times New Roman" pitchFamily="-107" charset="0"/>
            </a:endParaRPr>
          </a:p>
        </p:txBody>
      </p:sp>
      <p:pic>
        <p:nvPicPr>
          <p:cNvPr id="11" name="Content Placeholder 10"/>
          <p:cNvPicPr>
            <a:picLocks noGrp="1" noChangeAspect="1"/>
          </p:cNvPicPr>
          <p:nvPr>
            <p:ph sz="quarter" idx="4"/>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18567" y="1676400"/>
            <a:ext cx="3046831" cy="4791456"/>
          </a:xfrm>
        </p:spPr>
      </p:pic>
      <p:sp>
        <p:nvSpPr>
          <p:cNvPr id="3" name="Footer Placeholder 2"/>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89AD482-0EE4-49FE-A793-D39669DE9B90}" type="slidenum">
              <a:rPr lang="en-US" smtClean="0"/>
              <a:t>35</a:t>
            </a:fld>
            <a:endParaRPr lang="en-US" dirty="0"/>
          </a:p>
        </p:txBody>
      </p:sp>
      <p:sp>
        <p:nvSpPr>
          <p:cNvPr id="2" name="TextBox 1"/>
          <p:cNvSpPr txBox="1"/>
          <p:nvPr/>
        </p:nvSpPr>
        <p:spPr>
          <a:xfrm>
            <a:off x="304800" y="5943600"/>
            <a:ext cx="2209800" cy="276999"/>
          </a:xfrm>
          <a:prstGeom prst="rect">
            <a:avLst/>
          </a:prstGeom>
          <a:noFill/>
        </p:spPr>
        <p:txBody>
          <a:bodyPr wrap="squar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African-American Legislator</a:t>
            </a:r>
            <a:endParaRPr lang="en-US"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388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839200" cy="1143000"/>
          </a:xfrm>
        </p:spPr>
        <p:txBody>
          <a:bodyPr/>
          <a:lstStyle/>
          <a:p>
            <a:r>
              <a:rPr lang="en-US" sz="3200" b="1" dirty="0" smtClean="0">
                <a:latin typeface="Times New Roman" pitchFamily="-107" charset="0"/>
              </a:rPr>
              <a:t>IDA Authorization: Relevant Senate Committee (Finance)</a:t>
            </a:r>
          </a:p>
        </p:txBody>
      </p:sp>
      <p:sp>
        <p:nvSpPr>
          <p:cNvPr id="79875" name="Text Placeholder 2"/>
          <p:cNvSpPr>
            <a:spLocks noGrp="1"/>
          </p:cNvSpPr>
          <p:nvPr>
            <p:ph type="body" idx="1"/>
          </p:nvPr>
        </p:nvSpPr>
        <p:spPr>
          <a:xfrm>
            <a:off x="5257800" y="7239000"/>
            <a:ext cx="4040188" cy="639763"/>
          </a:xfrm>
        </p:spPr>
        <p:txBody>
          <a:bodyPr/>
          <a:lstStyle/>
          <a:p>
            <a:endParaRPr lang="en-US" dirty="0" smtClean="0">
              <a:latin typeface="Times New Roman" pitchFamily="-107" charset="0"/>
            </a:endParaRPr>
          </a:p>
        </p:txBody>
      </p:sp>
      <p:sp>
        <p:nvSpPr>
          <p:cNvPr id="4" name="Content Placeholder 3"/>
          <p:cNvSpPr>
            <a:spLocks noGrp="1"/>
          </p:cNvSpPr>
          <p:nvPr>
            <p:ph sz="half" idx="2"/>
          </p:nvPr>
        </p:nvSpPr>
        <p:spPr>
          <a:xfrm>
            <a:off x="228600" y="1603116"/>
            <a:ext cx="4114800" cy="4876800"/>
          </a:xfrm>
        </p:spPr>
        <p:txBody>
          <a:bodyPr>
            <a:noAutofit/>
          </a:bodyPr>
          <a:lstStyle/>
          <a:p>
            <a:pPr marL="0" indent="0">
              <a:spcBef>
                <a:spcPts val="313"/>
              </a:spcBef>
              <a:buFont typeface="Arial" charset="0"/>
              <a:buNone/>
            </a:pPr>
            <a:r>
              <a:rPr lang="en-US" sz="1400" b="1" u="sng" dirty="0" smtClean="0">
                <a:solidFill>
                  <a:srgbClr val="002060"/>
                </a:solidFill>
                <a:latin typeface="Times New Roman" pitchFamily="18" charset="0"/>
                <a:cs typeface="Times New Roman" pitchFamily="18" charset="0"/>
              </a:rPr>
              <a:t>Committee on Finance</a:t>
            </a:r>
            <a:endParaRPr lang="en-US" sz="1400" dirty="0" smtClean="0">
              <a:solidFill>
                <a:srgbClr val="002060"/>
              </a:solidFill>
              <a:latin typeface="Times New Roman" pitchFamily="18" charset="0"/>
              <a:cs typeface="Times New Roman" pitchFamily="18" charset="0"/>
            </a:endParaRPr>
          </a:p>
          <a:p>
            <a:pPr marL="0" indent="0">
              <a:spcBef>
                <a:spcPts val="313"/>
              </a:spcBef>
              <a:buNone/>
            </a:pPr>
            <a:r>
              <a:rPr lang="en-US" sz="1400" dirty="0">
                <a:solidFill>
                  <a:srgbClr val="002060"/>
                </a:solidFill>
                <a:latin typeface="Times New Roman" pitchFamily="18" charset="0"/>
                <a:cs typeface="Times New Roman" pitchFamily="18" charset="0"/>
              </a:rPr>
              <a:t>Joey Fillingane [R-41</a:t>
            </a:r>
            <a:r>
              <a:rPr lang="en-US" sz="1400" dirty="0" smtClean="0">
                <a:solidFill>
                  <a:srgbClr val="002060"/>
                </a:solidFill>
                <a:latin typeface="Times New Roman" pitchFamily="18" charset="0"/>
                <a:cs typeface="Times New Roman" pitchFamily="18" charset="0"/>
              </a:rPr>
              <a:t>]</a:t>
            </a:r>
            <a:r>
              <a:rPr lang="en-US" sz="1400" i="1" dirty="0" smtClean="0">
                <a:solidFill>
                  <a:srgbClr val="002060"/>
                </a:solidFill>
                <a:latin typeface="Times New Roman" pitchFamily="18" charset="0"/>
                <a:cs typeface="Times New Roman" pitchFamily="18" charset="0"/>
              </a:rPr>
              <a:t> Chair  </a:t>
            </a:r>
            <a:endParaRPr lang="en-US" sz="1400" dirty="0">
              <a:solidFill>
                <a:srgbClr val="002060"/>
              </a:solidFill>
              <a:latin typeface="Times New Roman" pitchFamily="18" charset="0"/>
              <a:cs typeface="Times New Roman" pitchFamily="18" charset="0"/>
            </a:endParaRPr>
          </a:p>
          <a:p>
            <a:pPr marL="0" indent="0">
              <a:spcBef>
                <a:spcPts val="313"/>
              </a:spcBef>
              <a:buNone/>
            </a:pPr>
            <a:r>
              <a:rPr lang="en-US" sz="1400" b="1" dirty="0">
                <a:solidFill>
                  <a:srgbClr val="00B050"/>
                </a:solidFill>
                <a:latin typeface="Times New Roman" pitchFamily="18" charset="0"/>
                <a:cs typeface="Times New Roman" pitchFamily="18" charset="0"/>
              </a:rPr>
              <a:t>Dean Kirby [R-30] </a:t>
            </a:r>
            <a:r>
              <a:rPr lang="en-US" sz="1400" b="1" dirty="0" smtClean="0">
                <a:solidFill>
                  <a:srgbClr val="00B050"/>
                </a:solidFill>
                <a:latin typeface="Times New Roman" pitchFamily="18" charset="0"/>
                <a:cs typeface="Times New Roman" pitchFamily="18" charset="0"/>
              </a:rPr>
              <a:t>Vice </a:t>
            </a:r>
            <a:r>
              <a:rPr lang="en-US" sz="1400" b="1" i="1" dirty="0" smtClean="0">
                <a:solidFill>
                  <a:srgbClr val="00B050"/>
                </a:solidFill>
                <a:latin typeface="Times New Roman" pitchFamily="18" charset="0"/>
                <a:cs typeface="Times New Roman" pitchFamily="18" charset="0"/>
              </a:rPr>
              <a:t>Chair</a:t>
            </a:r>
            <a:r>
              <a:rPr lang="en-US" sz="1400" i="1" dirty="0">
                <a:solidFill>
                  <a:srgbClr val="00B050"/>
                </a:solidFill>
                <a:latin typeface="Times New Roman" pitchFamily="18" charset="0"/>
                <a:cs typeface="Times New Roman" pitchFamily="18" charset="0"/>
              </a:rPr>
              <a:t>  </a:t>
            </a:r>
            <a:r>
              <a:rPr lang="en-US" sz="1400" i="1" dirty="0" smtClean="0">
                <a:solidFill>
                  <a:srgbClr val="002060"/>
                </a:solidFill>
                <a:latin typeface="Times New Roman" pitchFamily="18" charset="0"/>
                <a:cs typeface="Times New Roman" pitchFamily="18" charset="0"/>
              </a:rPr>
              <a:t> </a:t>
            </a:r>
            <a:r>
              <a:rPr lang="en-US" sz="1400" dirty="0" smtClean="0">
                <a:solidFill>
                  <a:srgbClr val="002060"/>
                </a:solidFill>
                <a:latin typeface="Times New Roman" pitchFamily="18" charset="0"/>
                <a:cs typeface="Times New Roman" pitchFamily="18" charset="0"/>
              </a:rPr>
              <a:t/>
            </a:r>
            <a:br>
              <a:rPr lang="en-US" sz="1400" dirty="0" smtClean="0">
                <a:solidFill>
                  <a:srgbClr val="002060"/>
                </a:solidFill>
                <a:latin typeface="Times New Roman" pitchFamily="18" charset="0"/>
                <a:cs typeface="Times New Roman" pitchFamily="18" charset="0"/>
              </a:rPr>
            </a:br>
            <a:r>
              <a:rPr lang="en-US" sz="1400" dirty="0" smtClean="0">
                <a:solidFill>
                  <a:srgbClr val="002060"/>
                </a:solidFill>
                <a:latin typeface="Times New Roman" pitchFamily="18" charset="0"/>
                <a:cs typeface="Times New Roman" pitchFamily="18" charset="0"/>
              </a:rPr>
              <a:t>Nickey Browning [R-3]</a:t>
            </a:r>
          </a:p>
          <a:p>
            <a:pPr marL="0" indent="0">
              <a:spcBef>
                <a:spcPts val="313"/>
              </a:spcBef>
              <a:buNone/>
            </a:pPr>
            <a:r>
              <a:rPr lang="en-US" sz="1400" dirty="0">
                <a:solidFill>
                  <a:srgbClr val="002060"/>
                </a:solidFill>
                <a:latin typeface="Times New Roman" pitchFamily="18" charset="0"/>
                <a:cs typeface="Times New Roman" pitchFamily="18" charset="0"/>
              </a:rPr>
              <a:t>Hob Bryan [D-7] </a:t>
            </a:r>
            <a:endParaRPr lang="en-US" sz="1400" dirty="0" smtClean="0">
              <a:solidFill>
                <a:srgbClr val="002060"/>
              </a:solidFill>
              <a:latin typeface="Times New Roman" pitchFamily="18" charset="0"/>
              <a:cs typeface="Times New Roman" pitchFamily="18" charset="0"/>
            </a:endParaRPr>
          </a:p>
          <a:p>
            <a:pPr marL="0" indent="0">
              <a:spcBef>
                <a:spcPts val="313"/>
              </a:spcBef>
              <a:buNone/>
            </a:pPr>
            <a:r>
              <a:rPr lang="en-US" sz="1400" b="1" dirty="0" smtClean="0">
                <a:solidFill>
                  <a:srgbClr val="FF0000"/>
                </a:solidFill>
                <a:latin typeface="Times New Roman" pitchFamily="18" charset="0"/>
                <a:cs typeface="Times New Roman" pitchFamily="18" charset="0"/>
              </a:rPr>
              <a:t>Kelvin E. Butler [D-38]</a:t>
            </a:r>
          </a:p>
          <a:p>
            <a:pPr marL="0" indent="0">
              <a:spcBef>
                <a:spcPts val="313"/>
              </a:spcBef>
              <a:buFont typeface="Arial" charset="0"/>
              <a:buNone/>
            </a:pPr>
            <a:r>
              <a:rPr lang="en-US" sz="1400" dirty="0">
                <a:solidFill>
                  <a:srgbClr val="002060"/>
                </a:solidFill>
                <a:latin typeface="Times New Roman" pitchFamily="18" charset="0"/>
                <a:cs typeface="Times New Roman" pitchFamily="18" charset="0"/>
              </a:rPr>
              <a:t>Lydia G. Chassaniol [R-14</a:t>
            </a:r>
            <a:r>
              <a:rPr lang="en-US" sz="1400" dirty="0" smtClean="0">
                <a:solidFill>
                  <a:srgbClr val="002060"/>
                </a:solidFill>
                <a:latin typeface="Times New Roman" pitchFamily="18" charset="0"/>
                <a:cs typeface="Times New Roman" pitchFamily="18" charset="0"/>
              </a:rPr>
              <a:t>]</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Deborah J. Dawkins [D-48]</a:t>
            </a:r>
            <a:endParaRPr lang="en-US" sz="1400" dirty="0">
              <a:solidFill>
                <a:srgbClr val="002060"/>
              </a:solidFill>
              <a:latin typeface="Times New Roman" pitchFamily="18" charset="0"/>
              <a:cs typeface="Times New Roman" pitchFamily="18" charset="0"/>
            </a:endParaRP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Sally Doty [R-39]</a:t>
            </a:r>
          </a:p>
          <a:p>
            <a:pPr marL="0" indent="0">
              <a:spcBef>
                <a:spcPts val="313"/>
              </a:spcBef>
              <a:buFont typeface="Arial" charset="0"/>
              <a:buNone/>
            </a:pPr>
            <a:r>
              <a:rPr lang="en-US" sz="1400" b="1" dirty="0">
                <a:solidFill>
                  <a:srgbClr val="00B050"/>
                </a:solidFill>
                <a:latin typeface="Times New Roman" pitchFamily="18" charset="0"/>
                <a:cs typeface="Times New Roman" pitchFamily="18" charset="0"/>
              </a:rPr>
              <a:t>Steve Hale [D-10] </a:t>
            </a:r>
            <a:r>
              <a:rPr lang="en-US" sz="1400" b="1" i="1" dirty="0" smtClean="0">
                <a:solidFill>
                  <a:srgbClr val="00B050"/>
                </a:solidFill>
                <a:latin typeface="Times New Roman" pitchFamily="18" charset="0"/>
                <a:cs typeface="Times New Roman" pitchFamily="18" charset="0"/>
              </a:rPr>
              <a:t> </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Josh Harkins [R-20]</a:t>
            </a:r>
          </a:p>
          <a:p>
            <a:pPr marL="0" indent="0">
              <a:spcBef>
                <a:spcPts val="313"/>
              </a:spcBef>
              <a:buNone/>
            </a:pPr>
            <a:r>
              <a:rPr lang="en-US" sz="1400" dirty="0" smtClean="0">
                <a:solidFill>
                  <a:srgbClr val="002060"/>
                </a:solidFill>
                <a:latin typeface="Times New Roman" pitchFamily="18" charset="0"/>
                <a:cs typeface="Times New Roman" pitchFamily="18" charset="0"/>
              </a:rPr>
              <a:t>Billy Hudson [ R-45]</a:t>
            </a:r>
          </a:p>
          <a:p>
            <a:pPr marL="0" indent="0">
              <a:spcBef>
                <a:spcPts val="313"/>
              </a:spcBef>
              <a:buFont typeface="Arial" charset="0"/>
              <a:buNone/>
            </a:pPr>
            <a:r>
              <a:rPr lang="en-US" sz="1400" b="1" dirty="0">
                <a:solidFill>
                  <a:srgbClr val="FF0000"/>
                </a:solidFill>
                <a:latin typeface="Times New Roman" pitchFamily="18" charset="0"/>
                <a:cs typeface="Times New Roman" pitchFamily="18" charset="0"/>
              </a:rPr>
              <a:t>Kenneth W. Jones [D-21] </a:t>
            </a:r>
          </a:p>
          <a:p>
            <a:pPr marL="0" indent="0">
              <a:spcBef>
                <a:spcPts val="313"/>
              </a:spcBef>
              <a:buFont typeface="Arial" charset="0"/>
              <a:buNone/>
            </a:pPr>
            <a:r>
              <a:rPr lang="en-US" sz="1400" b="1" dirty="0">
                <a:solidFill>
                  <a:srgbClr val="FF0000"/>
                </a:solidFill>
                <a:latin typeface="Times New Roman" pitchFamily="18" charset="0"/>
                <a:cs typeface="Times New Roman" pitchFamily="18" charset="0"/>
              </a:rPr>
              <a:t>David Jordan [D-24]</a:t>
            </a:r>
          </a:p>
          <a:p>
            <a:pPr marL="0" indent="0">
              <a:lnSpc>
                <a:spcPct val="80000"/>
              </a:lnSpc>
              <a:buNone/>
            </a:pPr>
            <a:r>
              <a:rPr lang="en-US" sz="1200" dirty="0" smtClean="0">
                <a:latin typeface="Times New Roman" pitchFamily="-107" charset="0"/>
              </a:rPr>
              <a:t> </a:t>
            </a:r>
          </a:p>
        </p:txBody>
      </p:sp>
      <p:pic>
        <p:nvPicPr>
          <p:cNvPr id="11" name="Content Placeholder 10"/>
          <p:cNvPicPr>
            <a:picLocks noGrp="1" noChangeAspect="1"/>
          </p:cNvPicPr>
          <p:nvPr>
            <p:ph sz="quarter" idx="4"/>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91200" y="1371600"/>
            <a:ext cx="3046831" cy="4791456"/>
          </a:xfrm>
        </p:spPr>
      </p:pic>
      <p:sp>
        <p:nvSpPr>
          <p:cNvPr id="3" name="Footer Placeholder 2"/>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89AD482-0EE4-49FE-A793-D39669DE9B90}" type="slidenum">
              <a:rPr lang="en-US" smtClean="0"/>
              <a:t>36</a:t>
            </a:fld>
            <a:endParaRPr lang="en-US" dirty="0"/>
          </a:p>
        </p:txBody>
      </p:sp>
      <p:sp>
        <p:nvSpPr>
          <p:cNvPr id="8" name="TextBox 7"/>
          <p:cNvSpPr txBox="1"/>
          <p:nvPr/>
        </p:nvSpPr>
        <p:spPr>
          <a:xfrm>
            <a:off x="320040" y="6352847"/>
            <a:ext cx="2098651"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African-American Legislator</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048000" y="2514600"/>
            <a:ext cx="2279791" cy="3693319"/>
          </a:xfrm>
          <a:prstGeom prst="rect">
            <a:avLst/>
          </a:prstGeom>
          <a:noFill/>
        </p:spPr>
        <p:txBody>
          <a:bodyPr wrap="none" rtlCol="0">
            <a:spAutoFit/>
          </a:bodyPr>
          <a:lstStyle/>
          <a:p>
            <a:pPr>
              <a:spcBef>
                <a:spcPts val="313"/>
              </a:spcBef>
            </a:pPr>
            <a:r>
              <a:rPr lang="en-US" sz="1400" dirty="0">
                <a:solidFill>
                  <a:srgbClr val="002060"/>
                </a:solidFill>
                <a:latin typeface="Times New Roman" pitchFamily="18" charset="0"/>
                <a:cs typeface="Times New Roman" pitchFamily="18" charset="0"/>
              </a:rPr>
              <a:t>Will Longwitz [R-25]</a:t>
            </a:r>
          </a:p>
          <a:p>
            <a:pPr>
              <a:spcBef>
                <a:spcPts val="313"/>
              </a:spcBef>
            </a:pPr>
            <a:r>
              <a:rPr lang="en-US" sz="1400" dirty="0">
                <a:solidFill>
                  <a:srgbClr val="002060"/>
                </a:solidFill>
                <a:latin typeface="Times New Roman" pitchFamily="18" charset="0"/>
                <a:cs typeface="Times New Roman" pitchFamily="18" charset="0"/>
              </a:rPr>
              <a:t>Chris Massey [R-1]</a:t>
            </a:r>
          </a:p>
          <a:p>
            <a:pPr>
              <a:spcBef>
                <a:spcPts val="313"/>
              </a:spcBef>
            </a:pPr>
            <a:r>
              <a:rPr lang="en-US" sz="1400" dirty="0" smtClean="0">
                <a:solidFill>
                  <a:srgbClr val="002060"/>
                </a:solidFill>
                <a:latin typeface="Times New Roman" pitchFamily="18" charset="0"/>
                <a:cs typeface="Times New Roman" pitchFamily="18" charset="0"/>
              </a:rPr>
              <a:t>Haskins </a:t>
            </a:r>
            <a:r>
              <a:rPr lang="en-US" sz="1400" dirty="0">
                <a:solidFill>
                  <a:srgbClr val="002060"/>
                </a:solidFill>
                <a:latin typeface="Times New Roman" pitchFamily="18" charset="0"/>
                <a:cs typeface="Times New Roman" pitchFamily="18" charset="0"/>
              </a:rPr>
              <a:t>Montgomery [D-34]</a:t>
            </a:r>
          </a:p>
          <a:p>
            <a:pPr>
              <a:spcBef>
                <a:spcPts val="313"/>
              </a:spcBef>
            </a:pPr>
            <a:r>
              <a:rPr lang="en-US" sz="1400" dirty="0">
                <a:solidFill>
                  <a:srgbClr val="002060"/>
                </a:solidFill>
                <a:latin typeface="Times New Roman" pitchFamily="18" charset="0"/>
                <a:cs typeface="Times New Roman" pitchFamily="18" charset="0"/>
              </a:rPr>
              <a:t>Philip Moran [R-46]</a:t>
            </a:r>
          </a:p>
          <a:p>
            <a:pPr>
              <a:spcBef>
                <a:spcPts val="313"/>
              </a:spcBef>
            </a:pPr>
            <a:r>
              <a:rPr lang="en-US" sz="1400" dirty="0" smtClean="0">
                <a:solidFill>
                  <a:srgbClr val="002060"/>
                </a:solidFill>
                <a:latin typeface="Times New Roman" pitchFamily="18" charset="0"/>
                <a:cs typeface="Times New Roman" pitchFamily="18" charset="0"/>
              </a:rPr>
              <a:t>David </a:t>
            </a:r>
            <a:r>
              <a:rPr lang="en-US" sz="1400" dirty="0">
                <a:solidFill>
                  <a:srgbClr val="002060"/>
                </a:solidFill>
                <a:latin typeface="Times New Roman" pitchFamily="18" charset="0"/>
                <a:cs typeface="Times New Roman" pitchFamily="18" charset="0"/>
              </a:rPr>
              <a:t>Parker [R-19]</a:t>
            </a:r>
          </a:p>
          <a:p>
            <a:pPr>
              <a:spcBef>
                <a:spcPts val="313"/>
              </a:spcBef>
            </a:pPr>
            <a:r>
              <a:rPr lang="en-US" sz="1400" dirty="0" smtClean="0">
                <a:solidFill>
                  <a:srgbClr val="002060"/>
                </a:solidFill>
                <a:latin typeface="Times New Roman" pitchFamily="18" charset="0"/>
                <a:cs typeface="Times New Roman" pitchFamily="18" charset="0"/>
              </a:rPr>
              <a:t>Rita </a:t>
            </a:r>
            <a:r>
              <a:rPr lang="en-US" sz="1400" dirty="0">
                <a:solidFill>
                  <a:srgbClr val="002060"/>
                </a:solidFill>
                <a:latin typeface="Times New Roman" pitchFamily="18" charset="0"/>
                <a:cs typeface="Times New Roman" pitchFamily="18" charset="0"/>
              </a:rPr>
              <a:t>P. Parks [R-4]</a:t>
            </a:r>
          </a:p>
          <a:p>
            <a:pPr>
              <a:spcBef>
                <a:spcPts val="313"/>
              </a:spcBef>
            </a:pPr>
            <a:r>
              <a:rPr lang="en-US" sz="1400" dirty="0" smtClean="0">
                <a:solidFill>
                  <a:srgbClr val="002060"/>
                </a:solidFill>
                <a:latin typeface="Times New Roman" pitchFamily="18" charset="0"/>
                <a:cs typeface="Times New Roman" pitchFamily="18" charset="0"/>
              </a:rPr>
              <a:t>John A. Polk [R-44]</a:t>
            </a:r>
          </a:p>
          <a:p>
            <a:pPr>
              <a:spcBef>
                <a:spcPts val="313"/>
              </a:spcBef>
            </a:pPr>
            <a:r>
              <a:rPr lang="en-US" sz="1400" b="1" dirty="0" smtClean="0">
                <a:solidFill>
                  <a:srgbClr val="FF0000"/>
                </a:solidFill>
                <a:latin typeface="Times New Roman" pitchFamily="18" charset="0"/>
                <a:cs typeface="Times New Roman" pitchFamily="18" charset="0"/>
              </a:rPr>
              <a:t>Derrick T. Simmons [D-12]</a:t>
            </a:r>
          </a:p>
          <a:p>
            <a:pPr>
              <a:spcBef>
                <a:spcPts val="313"/>
              </a:spcBef>
            </a:pPr>
            <a:r>
              <a:rPr lang="en-US" sz="1400" dirty="0" smtClean="0">
                <a:solidFill>
                  <a:srgbClr val="002060"/>
                </a:solidFill>
                <a:latin typeface="Times New Roman" pitchFamily="18" charset="0"/>
                <a:cs typeface="Times New Roman" pitchFamily="18" charset="0"/>
              </a:rPr>
              <a:t>Tony Smith [R-47]</a:t>
            </a:r>
          </a:p>
          <a:p>
            <a:pPr>
              <a:spcBef>
                <a:spcPts val="313"/>
              </a:spcBef>
            </a:pPr>
            <a:r>
              <a:rPr lang="en-US" sz="1400" dirty="0" smtClean="0">
                <a:solidFill>
                  <a:srgbClr val="002060"/>
                </a:solidFill>
                <a:latin typeface="Times New Roman" pitchFamily="18" charset="0"/>
                <a:cs typeface="Times New Roman" pitchFamily="18" charset="0"/>
              </a:rPr>
              <a:t>Bill </a:t>
            </a:r>
            <a:r>
              <a:rPr lang="en-US" sz="1400" dirty="0">
                <a:solidFill>
                  <a:srgbClr val="002060"/>
                </a:solidFill>
                <a:latin typeface="Times New Roman" pitchFamily="18" charset="0"/>
                <a:cs typeface="Times New Roman" pitchFamily="18" charset="0"/>
              </a:rPr>
              <a:t>Stone [D-2</a:t>
            </a:r>
            <a:r>
              <a:rPr lang="en-US" sz="1400" dirty="0" smtClean="0">
                <a:solidFill>
                  <a:srgbClr val="002060"/>
                </a:solidFill>
                <a:latin typeface="Times New Roman" pitchFamily="18" charset="0"/>
                <a:cs typeface="Times New Roman" pitchFamily="18" charset="0"/>
              </a:rPr>
              <a:t>] </a:t>
            </a:r>
            <a:endParaRPr lang="en-US" sz="1400" dirty="0">
              <a:solidFill>
                <a:srgbClr val="002060"/>
              </a:solidFill>
              <a:latin typeface="Times New Roman" pitchFamily="18" charset="0"/>
              <a:cs typeface="Times New Roman" pitchFamily="18" charset="0"/>
            </a:endParaRPr>
          </a:p>
          <a:p>
            <a:pPr>
              <a:spcBef>
                <a:spcPts val="313"/>
              </a:spcBef>
            </a:pPr>
            <a:r>
              <a:rPr lang="en-US" sz="1400" b="1" dirty="0">
                <a:solidFill>
                  <a:srgbClr val="00B050"/>
                </a:solidFill>
                <a:latin typeface="Times New Roman" pitchFamily="18" charset="0"/>
                <a:cs typeface="Times New Roman" pitchFamily="18" charset="0"/>
              </a:rPr>
              <a:t>Gray Tollison [R-9]</a:t>
            </a:r>
          </a:p>
          <a:p>
            <a:pPr>
              <a:spcBef>
                <a:spcPts val="313"/>
              </a:spcBef>
            </a:pPr>
            <a:r>
              <a:rPr lang="en-US" sz="1400" dirty="0" smtClean="0">
                <a:solidFill>
                  <a:srgbClr val="002060"/>
                </a:solidFill>
                <a:latin typeface="Times New Roman" pitchFamily="18" charset="0"/>
                <a:cs typeface="Times New Roman" pitchFamily="18" charset="0"/>
              </a:rPr>
              <a:t>Giles </a:t>
            </a:r>
            <a:r>
              <a:rPr lang="en-US" sz="1400" dirty="0">
                <a:solidFill>
                  <a:srgbClr val="002060"/>
                </a:solidFill>
                <a:latin typeface="Times New Roman" pitchFamily="18" charset="0"/>
                <a:cs typeface="Times New Roman" pitchFamily="18" charset="0"/>
              </a:rPr>
              <a:t>Ward [R-18</a:t>
            </a:r>
            <a:r>
              <a:rPr lang="en-US" sz="1400" dirty="0" smtClean="0">
                <a:solidFill>
                  <a:srgbClr val="002060"/>
                </a:solidFill>
                <a:latin typeface="Times New Roman" pitchFamily="18" charset="0"/>
                <a:cs typeface="Times New Roman" pitchFamily="18" charset="0"/>
              </a:rPr>
              <a:t>]</a:t>
            </a:r>
          </a:p>
          <a:p>
            <a:pPr>
              <a:spcBef>
                <a:spcPts val="313"/>
              </a:spcBef>
            </a:pPr>
            <a:r>
              <a:rPr lang="en-US" sz="1400" dirty="0" smtClean="0">
                <a:solidFill>
                  <a:srgbClr val="002060"/>
                </a:solidFill>
                <a:latin typeface="Times New Roman" pitchFamily="18" charset="0"/>
                <a:cs typeface="Times New Roman" pitchFamily="18" charset="0"/>
              </a:rPr>
              <a:t>Michael Watson [R-51</a:t>
            </a:r>
            <a:r>
              <a:rPr lang="en-US" dirty="0" smtClean="0">
                <a:solidFill>
                  <a:srgbClr val="002060"/>
                </a:solidFill>
                <a:latin typeface="Times New Roman" pitchFamily="18" charset="0"/>
                <a:cs typeface="Times New Roman" pitchFamily="18" charset="0"/>
              </a:rPr>
              <a:t>]</a:t>
            </a:r>
            <a:endParaRPr lang="en-US" dirty="0">
              <a:solidFill>
                <a:srgbClr val="002060"/>
              </a:solidFill>
              <a:latin typeface="Times New Roman" pitchFamily="18" charset="0"/>
              <a:cs typeface="Times New Roman" pitchFamily="18" charset="0"/>
            </a:endParaRPr>
          </a:p>
          <a:p>
            <a:endParaRPr lang="en-US" dirty="0">
              <a:latin typeface="Times New Roman" panose="02020603050405020304" pitchFamily="18" charset="0"/>
            </a:endParaRPr>
          </a:p>
        </p:txBody>
      </p:sp>
    </p:spTree>
    <p:extLst>
      <p:ext uri="{BB962C8B-B14F-4D97-AF65-F5344CB8AC3E}">
        <p14:creationId xmlns:p14="http://schemas.microsoft.com/office/powerpoint/2010/main" val="2149144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839200" cy="1143000"/>
          </a:xfrm>
        </p:spPr>
        <p:txBody>
          <a:bodyPr/>
          <a:lstStyle/>
          <a:p>
            <a:r>
              <a:rPr lang="en-US" sz="3200" b="1" dirty="0" smtClean="0">
                <a:latin typeface="Times New Roman" pitchFamily="-107" charset="0"/>
              </a:rPr>
              <a:t>IDA Authorization: Relevant Senate Committee (Municipalities)</a:t>
            </a:r>
          </a:p>
        </p:txBody>
      </p:sp>
      <p:sp>
        <p:nvSpPr>
          <p:cNvPr id="79875" name="Text Placeholder 2"/>
          <p:cNvSpPr>
            <a:spLocks noGrp="1"/>
          </p:cNvSpPr>
          <p:nvPr>
            <p:ph type="body" idx="1"/>
          </p:nvPr>
        </p:nvSpPr>
        <p:spPr>
          <a:xfrm>
            <a:off x="5257800" y="7239000"/>
            <a:ext cx="4040188" cy="639763"/>
          </a:xfrm>
        </p:spPr>
        <p:txBody>
          <a:bodyPr/>
          <a:lstStyle/>
          <a:p>
            <a:endParaRPr lang="en-US" dirty="0" smtClean="0">
              <a:latin typeface="Times New Roman" pitchFamily="-107" charset="0"/>
            </a:endParaRPr>
          </a:p>
        </p:txBody>
      </p:sp>
      <p:sp>
        <p:nvSpPr>
          <p:cNvPr id="4" name="Content Placeholder 3"/>
          <p:cNvSpPr>
            <a:spLocks noGrp="1"/>
          </p:cNvSpPr>
          <p:nvPr>
            <p:ph sz="half" idx="2"/>
          </p:nvPr>
        </p:nvSpPr>
        <p:spPr>
          <a:xfrm>
            <a:off x="304800" y="1905000"/>
            <a:ext cx="4114800" cy="4876800"/>
          </a:xfrm>
        </p:spPr>
        <p:txBody>
          <a:bodyPr>
            <a:noAutofit/>
          </a:bodyPr>
          <a:lstStyle/>
          <a:p>
            <a:pPr marL="0" indent="0">
              <a:spcBef>
                <a:spcPts val="313"/>
              </a:spcBef>
              <a:buFont typeface="Arial" charset="0"/>
              <a:buNone/>
            </a:pPr>
            <a:r>
              <a:rPr lang="en-US" sz="1400" b="1" u="sng" dirty="0" smtClean="0">
                <a:solidFill>
                  <a:srgbClr val="002060"/>
                </a:solidFill>
                <a:latin typeface="Times New Roman" pitchFamily="18" charset="0"/>
                <a:cs typeface="Times New Roman" pitchFamily="18" charset="0"/>
              </a:rPr>
              <a:t>Committee on Municipalities</a:t>
            </a:r>
            <a:endParaRPr lang="en-US" sz="1400" dirty="0" smtClean="0">
              <a:solidFill>
                <a:srgbClr val="002060"/>
              </a:solidFill>
              <a:latin typeface="Times New Roman" pitchFamily="18" charset="0"/>
              <a:cs typeface="Times New Roman" pitchFamily="18" charset="0"/>
            </a:endParaRPr>
          </a:p>
          <a:p>
            <a:pPr marL="0" indent="0">
              <a:spcBef>
                <a:spcPts val="313"/>
              </a:spcBef>
              <a:buNone/>
            </a:pPr>
            <a:r>
              <a:rPr lang="en-US" sz="1400" dirty="0" smtClean="0">
                <a:solidFill>
                  <a:srgbClr val="002060"/>
                </a:solidFill>
                <a:latin typeface="Times New Roman" pitchFamily="18" charset="0"/>
                <a:cs typeface="Times New Roman" pitchFamily="18" charset="0"/>
              </a:rPr>
              <a:t>J. P. Wilemon, Jr. [D-5] </a:t>
            </a:r>
            <a:r>
              <a:rPr lang="en-US" sz="1400" i="1" dirty="0" smtClean="0">
                <a:solidFill>
                  <a:srgbClr val="002060"/>
                </a:solidFill>
                <a:latin typeface="Times New Roman" pitchFamily="18" charset="0"/>
                <a:cs typeface="Times New Roman" pitchFamily="18" charset="0"/>
              </a:rPr>
              <a:t>  Chair </a:t>
            </a:r>
            <a:endParaRPr lang="en-US" sz="1400" dirty="0">
              <a:solidFill>
                <a:srgbClr val="002060"/>
              </a:solidFill>
              <a:latin typeface="Times New Roman" pitchFamily="18" charset="0"/>
              <a:cs typeface="Times New Roman" pitchFamily="18" charset="0"/>
            </a:endParaRPr>
          </a:p>
          <a:p>
            <a:pPr marL="0" indent="0">
              <a:spcBef>
                <a:spcPts val="313"/>
              </a:spcBef>
              <a:buNone/>
            </a:pPr>
            <a:r>
              <a:rPr lang="en-US" sz="1400" dirty="0" smtClean="0">
                <a:solidFill>
                  <a:srgbClr val="002060"/>
                </a:solidFill>
                <a:latin typeface="Times New Roman" pitchFamily="18" charset="0"/>
                <a:cs typeface="Times New Roman" pitchFamily="18" charset="0"/>
              </a:rPr>
              <a:t>Bill Stone [D-2] </a:t>
            </a:r>
            <a:r>
              <a:rPr lang="en-US" sz="1400" i="1" dirty="0" smtClean="0">
                <a:solidFill>
                  <a:srgbClr val="002060"/>
                </a:solidFill>
                <a:latin typeface="Times New Roman" pitchFamily="18" charset="0"/>
                <a:cs typeface="Times New Roman" pitchFamily="18" charset="0"/>
              </a:rPr>
              <a:t>Vice Chair </a:t>
            </a:r>
            <a:r>
              <a:rPr lang="en-US" sz="1400" dirty="0" smtClean="0">
                <a:solidFill>
                  <a:srgbClr val="002060"/>
                </a:solidFill>
                <a:latin typeface="Times New Roman" pitchFamily="18" charset="0"/>
                <a:cs typeface="Times New Roman" pitchFamily="18" charset="0"/>
              </a:rPr>
              <a:t/>
            </a:r>
            <a:br>
              <a:rPr lang="en-US" sz="1400" dirty="0" smtClean="0">
                <a:solidFill>
                  <a:srgbClr val="002060"/>
                </a:solidFill>
                <a:latin typeface="Times New Roman" pitchFamily="18" charset="0"/>
                <a:cs typeface="Times New Roman" pitchFamily="18" charset="0"/>
              </a:rPr>
            </a:br>
            <a:r>
              <a:rPr lang="en-US" sz="1400" dirty="0" smtClean="0">
                <a:solidFill>
                  <a:srgbClr val="002060"/>
                </a:solidFill>
                <a:latin typeface="Times New Roman" pitchFamily="18" charset="0"/>
                <a:cs typeface="Times New Roman" pitchFamily="18" charset="0"/>
              </a:rPr>
              <a:t>Terry C. Burton [R-31]</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Kelvin E. Butler [D-38]</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Lydia G. Chassaniol [R-14]</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Kenneth W. Jones [D-21] </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David Jordan [D-24]</a:t>
            </a:r>
          </a:p>
          <a:p>
            <a:pPr marL="0" indent="0">
              <a:spcBef>
                <a:spcPts val="313"/>
              </a:spcBef>
              <a:buNone/>
            </a:pPr>
            <a:r>
              <a:rPr lang="en-US" sz="1400" dirty="0" smtClean="0">
                <a:solidFill>
                  <a:srgbClr val="002060"/>
                </a:solidFill>
                <a:latin typeface="Times New Roman" pitchFamily="18" charset="0"/>
                <a:cs typeface="Times New Roman" pitchFamily="18" charset="0"/>
              </a:rPr>
              <a:t>Perry Lee [R-35]</a:t>
            </a:r>
          </a:p>
          <a:p>
            <a:pPr marL="0" indent="0">
              <a:spcBef>
                <a:spcPts val="313"/>
              </a:spcBef>
              <a:buNone/>
            </a:pPr>
            <a:r>
              <a:rPr lang="en-US" sz="1400" dirty="0" smtClean="0">
                <a:solidFill>
                  <a:srgbClr val="002060"/>
                </a:solidFill>
                <a:latin typeface="Times New Roman" pitchFamily="18" charset="0"/>
                <a:cs typeface="Times New Roman" pitchFamily="18" charset="0"/>
              </a:rPr>
              <a:t>Chris Massey [R-1]</a:t>
            </a:r>
          </a:p>
          <a:p>
            <a:pPr marL="0" indent="0">
              <a:spcBef>
                <a:spcPts val="313"/>
              </a:spcBef>
              <a:buNone/>
            </a:pPr>
            <a:r>
              <a:rPr lang="en-US" sz="1400" dirty="0" smtClean="0">
                <a:solidFill>
                  <a:srgbClr val="002060"/>
                </a:solidFill>
                <a:latin typeface="Times New Roman" pitchFamily="18" charset="0"/>
                <a:cs typeface="Times New Roman" pitchFamily="18" charset="0"/>
              </a:rPr>
              <a:t>Chris McDaniel [R-42]</a:t>
            </a:r>
          </a:p>
          <a:p>
            <a:pPr marL="0" indent="0">
              <a:spcBef>
                <a:spcPts val="313"/>
              </a:spcBef>
              <a:buNone/>
            </a:pPr>
            <a:r>
              <a:rPr lang="en-US" sz="1400" dirty="0" smtClean="0">
                <a:solidFill>
                  <a:srgbClr val="002060"/>
                </a:solidFill>
                <a:latin typeface="Times New Roman" pitchFamily="18" charset="0"/>
                <a:cs typeface="Times New Roman" pitchFamily="18" charset="0"/>
              </a:rPr>
              <a:t>Melanie Sojourner [R-37]</a:t>
            </a:r>
          </a:p>
          <a:p>
            <a:pPr marL="0" indent="0">
              <a:lnSpc>
                <a:spcPct val="80000"/>
              </a:lnSpc>
              <a:buNone/>
            </a:pPr>
            <a:endParaRPr lang="en-US" sz="1200" dirty="0" smtClean="0">
              <a:latin typeface="Times New Roman" pitchFamily="-107" charset="0"/>
            </a:endParaRPr>
          </a:p>
        </p:txBody>
      </p:sp>
      <p:pic>
        <p:nvPicPr>
          <p:cNvPr id="11" name="Content Placeholder 10"/>
          <p:cNvPicPr>
            <a:picLocks noGrp="1" noChangeAspect="1"/>
          </p:cNvPicPr>
          <p:nvPr>
            <p:ph sz="quarter" idx="4"/>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16849" y="1447800"/>
            <a:ext cx="3046831" cy="4791456"/>
          </a:xfrm>
        </p:spPr>
      </p:pic>
      <p:sp>
        <p:nvSpPr>
          <p:cNvPr id="3" name="Footer Placeholder 2"/>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89AD482-0EE4-49FE-A793-D39669DE9B90}" type="slidenum">
              <a:rPr lang="en-US" smtClean="0"/>
              <a:t>37</a:t>
            </a:fld>
            <a:endParaRPr lang="en-US" dirty="0"/>
          </a:p>
        </p:txBody>
      </p:sp>
      <p:sp>
        <p:nvSpPr>
          <p:cNvPr id="8" name="TextBox 7"/>
          <p:cNvSpPr txBox="1"/>
          <p:nvPr/>
        </p:nvSpPr>
        <p:spPr>
          <a:xfrm>
            <a:off x="320040" y="6352847"/>
            <a:ext cx="2098651"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African-American Legislator</a:t>
            </a:r>
            <a:endParaRPr lang="en-US"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3592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839200" cy="1143000"/>
          </a:xfrm>
        </p:spPr>
        <p:txBody>
          <a:bodyPr/>
          <a:lstStyle/>
          <a:p>
            <a:r>
              <a:rPr lang="en-US" sz="3200" b="1" dirty="0" smtClean="0">
                <a:latin typeface="Times New Roman" pitchFamily="-107" charset="0"/>
              </a:rPr>
              <a:t>IDA Authorization: Relevant Senate Committee (Public Health and Welfare)</a:t>
            </a:r>
          </a:p>
        </p:txBody>
      </p:sp>
      <p:sp>
        <p:nvSpPr>
          <p:cNvPr id="79875" name="Text Placeholder 2"/>
          <p:cNvSpPr>
            <a:spLocks noGrp="1"/>
          </p:cNvSpPr>
          <p:nvPr>
            <p:ph type="body" idx="1"/>
          </p:nvPr>
        </p:nvSpPr>
        <p:spPr>
          <a:xfrm>
            <a:off x="5257800" y="7239000"/>
            <a:ext cx="4040188" cy="639763"/>
          </a:xfrm>
        </p:spPr>
        <p:txBody>
          <a:bodyPr/>
          <a:lstStyle/>
          <a:p>
            <a:endParaRPr lang="en-US" dirty="0" smtClean="0">
              <a:latin typeface="Times New Roman" pitchFamily="-107" charset="0"/>
            </a:endParaRPr>
          </a:p>
        </p:txBody>
      </p:sp>
      <p:sp>
        <p:nvSpPr>
          <p:cNvPr id="4" name="Content Placeholder 3"/>
          <p:cNvSpPr>
            <a:spLocks noGrp="1"/>
          </p:cNvSpPr>
          <p:nvPr>
            <p:ph sz="half" idx="2"/>
          </p:nvPr>
        </p:nvSpPr>
        <p:spPr>
          <a:xfrm>
            <a:off x="152400" y="1524000"/>
            <a:ext cx="4114800" cy="4876800"/>
          </a:xfrm>
        </p:spPr>
        <p:txBody>
          <a:bodyPr>
            <a:noAutofit/>
          </a:bodyPr>
          <a:lstStyle/>
          <a:p>
            <a:pPr marL="0" indent="0">
              <a:spcBef>
                <a:spcPts val="313"/>
              </a:spcBef>
              <a:buFont typeface="Arial" charset="0"/>
              <a:buNone/>
            </a:pPr>
            <a:r>
              <a:rPr lang="en-US" sz="1400" b="1" u="sng" dirty="0" smtClean="0">
                <a:solidFill>
                  <a:srgbClr val="002060"/>
                </a:solidFill>
                <a:latin typeface="Times New Roman" pitchFamily="18" charset="0"/>
                <a:cs typeface="Times New Roman" pitchFamily="18" charset="0"/>
              </a:rPr>
              <a:t>Committee on Public Health and Welfare</a:t>
            </a:r>
            <a:endParaRPr lang="en-US" sz="1400" dirty="0" smtClean="0">
              <a:solidFill>
                <a:srgbClr val="002060"/>
              </a:solidFill>
              <a:latin typeface="Times New Roman" pitchFamily="18" charset="0"/>
              <a:cs typeface="Times New Roman" pitchFamily="18" charset="0"/>
            </a:endParaRPr>
          </a:p>
          <a:p>
            <a:pPr marL="0" indent="0">
              <a:spcBef>
                <a:spcPts val="313"/>
              </a:spcBef>
              <a:buFont typeface="Arial" charset="0"/>
              <a:buNone/>
            </a:pPr>
            <a:r>
              <a:rPr lang="en-US" sz="1400" b="1" dirty="0" smtClean="0">
                <a:solidFill>
                  <a:srgbClr val="00B050"/>
                </a:solidFill>
                <a:latin typeface="Times New Roman" pitchFamily="18" charset="0"/>
                <a:cs typeface="Times New Roman" pitchFamily="18" charset="0"/>
              </a:rPr>
              <a:t>Dean Kirby [R-30]</a:t>
            </a:r>
            <a:r>
              <a:rPr lang="en-US" sz="1400" b="1" dirty="0">
                <a:solidFill>
                  <a:srgbClr val="00B050"/>
                </a:solidFill>
                <a:latin typeface="Times New Roman" pitchFamily="18" charset="0"/>
                <a:cs typeface="Times New Roman" pitchFamily="18" charset="0"/>
              </a:rPr>
              <a:t> </a:t>
            </a:r>
            <a:r>
              <a:rPr lang="en-US" sz="1400" b="1" i="1" dirty="0" smtClean="0">
                <a:solidFill>
                  <a:srgbClr val="00B050"/>
                </a:solidFill>
                <a:latin typeface="Times New Roman" pitchFamily="18" charset="0"/>
                <a:cs typeface="Times New Roman" pitchFamily="18" charset="0"/>
              </a:rPr>
              <a:t>Chair</a:t>
            </a:r>
            <a:r>
              <a:rPr lang="en-US" sz="1400" i="1" dirty="0" smtClean="0">
                <a:solidFill>
                  <a:srgbClr val="00B050"/>
                </a:solidFill>
                <a:latin typeface="Times New Roman" pitchFamily="18" charset="0"/>
                <a:cs typeface="Times New Roman" pitchFamily="18" charset="0"/>
              </a:rPr>
              <a:t>  </a:t>
            </a:r>
            <a:endParaRPr lang="en-US" sz="1400" dirty="0">
              <a:solidFill>
                <a:srgbClr val="00B050"/>
              </a:solidFill>
              <a:latin typeface="Times New Roman" pitchFamily="18" charset="0"/>
              <a:cs typeface="Times New Roman" pitchFamily="18" charset="0"/>
            </a:endParaRP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Hob Bryan [D-7] </a:t>
            </a:r>
            <a:r>
              <a:rPr lang="en-US" sz="1400" i="1" dirty="0" smtClean="0">
                <a:solidFill>
                  <a:srgbClr val="002060"/>
                </a:solidFill>
                <a:latin typeface="Times New Roman" pitchFamily="18" charset="0"/>
                <a:cs typeface="Times New Roman" pitchFamily="18" charset="0"/>
              </a:rPr>
              <a:t>Vice Chair </a:t>
            </a:r>
            <a:r>
              <a:rPr lang="en-US" sz="1400" dirty="0" smtClean="0">
                <a:solidFill>
                  <a:srgbClr val="002060"/>
                </a:solidFill>
                <a:latin typeface="Times New Roman" pitchFamily="18" charset="0"/>
                <a:cs typeface="Times New Roman" pitchFamily="18" charset="0"/>
              </a:rPr>
              <a:t/>
            </a:r>
            <a:br>
              <a:rPr lang="en-US" sz="1400" dirty="0" smtClean="0">
                <a:solidFill>
                  <a:srgbClr val="002060"/>
                </a:solidFill>
                <a:latin typeface="Times New Roman" pitchFamily="18" charset="0"/>
                <a:cs typeface="Times New Roman" pitchFamily="18" charset="0"/>
              </a:rPr>
            </a:br>
            <a:r>
              <a:rPr lang="en-US" sz="1400" dirty="0">
                <a:solidFill>
                  <a:srgbClr val="002060"/>
                </a:solidFill>
                <a:latin typeface="Times New Roman" pitchFamily="18" charset="0"/>
                <a:cs typeface="Times New Roman" pitchFamily="18" charset="0"/>
              </a:rPr>
              <a:t>David </a:t>
            </a:r>
            <a:r>
              <a:rPr lang="en-US" sz="1400" dirty="0" smtClean="0">
                <a:solidFill>
                  <a:srgbClr val="002060"/>
                </a:solidFill>
                <a:latin typeface="Times New Roman" pitchFamily="18" charset="0"/>
                <a:cs typeface="Times New Roman" pitchFamily="18" charset="0"/>
              </a:rPr>
              <a:t>Blount [D-29]</a:t>
            </a:r>
          </a:p>
          <a:p>
            <a:pPr marL="0" indent="0">
              <a:spcBef>
                <a:spcPts val="313"/>
              </a:spcBef>
              <a:buNone/>
            </a:pPr>
            <a:r>
              <a:rPr lang="en-US" sz="1400" dirty="0" smtClean="0">
                <a:solidFill>
                  <a:srgbClr val="002060"/>
                </a:solidFill>
                <a:latin typeface="Times New Roman" pitchFamily="18" charset="0"/>
                <a:cs typeface="Times New Roman" pitchFamily="18" charset="0"/>
              </a:rPr>
              <a:t>Terry C. Burton [R-31]</a:t>
            </a:r>
          </a:p>
          <a:p>
            <a:pPr marL="0" indent="0">
              <a:spcBef>
                <a:spcPts val="313"/>
              </a:spcBef>
              <a:buFont typeface="Arial" charset="0"/>
              <a:buNone/>
            </a:pPr>
            <a:r>
              <a:rPr lang="en-US" sz="1400" dirty="0" smtClean="0">
                <a:solidFill>
                  <a:srgbClr val="002060"/>
                </a:solidFill>
                <a:latin typeface="Times New Roman" pitchFamily="18" charset="0"/>
                <a:cs typeface="Times New Roman" pitchFamily="18" charset="0"/>
              </a:rPr>
              <a:t>Nancy A. Collins [R-6]</a:t>
            </a:r>
          </a:p>
          <a:p>
            <a:pPr marL="0" indent="0">
              <a:spcBef>
                <a:spcPts val="313"/>
              </a:spcBef>
              <a:buNone/>
            </a:pPr>
            <a:r>
              <a:rPr lang="en-US" sz="1400" dirty="0" smtClean="0">
                <a:solidFill>
                  <a:srgbClr val="002060"/>
                </a:solidFill>
                <a:latin typeface="Times New Roman" pitchFamily="18" charset="0"/>
                <a:cs typeface="Times New Roman" pitchFamily="18" charset="0"/>
              </a:rPr>
              <a:t>Joey Fillingane [R-41]</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Hillman T. Frazier [D-27]</a:t>
            </a:r>
          </a:p>
          <a:p>
            <a:pPr marL="0" indent="0">
              <a:spcBef>
                <a:spcPts val="313"/>
              </a:spcBef>
              <a:buNone/>
            </a:pPr>
            <a:r>
              <a:rPr lang="en-US" sz="1400" dirty="0" smtClean="0">
                <a:solidFill>
                  <a:srgbClr val="002060"/>
                </a:solidFill>
                <a:latin typeface="Times New Roman" pitchFamily="18" charset="0"/>
                <a:cs typeface="Times New Roman" pitchFamily="18" charset="0"/>
              </a:rPr>
              <a:t>Josh Harkins [R-20]</a:t>
            </a:r>
          </a:p>
          <a:p>
            <a:pPr marL="0" indent="0">
              <a:spcBef>
                <a:spcPts val="313"/>
              </a:spcBef>
              <a:buNone/>
            </a:pPr>
            <a:r>
              <a:rPr lang="en-US" sz="1400" dirty="0" smtClean="0">
                <a:solidFill>
                  <a:srgbClr val="002060"/>
                </a:solidFill>
                <a:latin typeface="Times New Roman" pitchFamily="18" charset="0"/>
                <a:cs typeface="Times New Roman" pitchFamily="18" charset="0"/>
              </a:rPr>
              <a:t>W. Briggs Hopson, III [R-23]</a:t>
            </a:r>
          </a:p>
          <a:p>
            <a:pPr marL="0" indent="0">
              <a:spcBef>
                <a:spcPts val="313"/>
              </a:spcBef>
              <a:buFont typeface="Arial" charset="0"/>
              <a:buNone/>
            </a:pPr>
            <a:r>
              <a:rPr lang="en-US" sz="1400" b="1" dirty="0" smtClean="0">
                <a:solidFill>
                  <a:srgbClr val="FF0000"/>
                </a:solidFill>
                <a:latin typeface="Times New Roman" pitchFamily="18" charset="0"/>
                <a:cs typeface="Times New Roman" pitchFamily="18" charset="0"/>
              </a:rPr>
              <a:t>John Horhn [D-26]</a:t>
            </a:r>
          </a:p>
          <a:p>
            <a:pPr marL="0" indent="0">
              <a:lnSpc>
                <a:spcPct val="80000"/>
              </a:lnSpc>
              <a:buNone/>
            </a:pPr>
            <a:endParaRPr lang="en-US" sz="1200" dirty="0" smtClean="0">
              <a:latin typeface="Times New Roman" pitchFamily="-107" charset="0"/>
            </a:endParaRPr>
          </a:p>
        </p:txBody>
      </p:sp>
      <p:sp>
        <p:nvSpPr>
          <p:cNvPr id="7" name="TextBox 6"/>
          <p:cNvSpPr txBox="1"/>
          <p:nvPr/>
        </p:nvSpPr>
        <p:spPr>
          <a:xfrm>
            <a:off x="2819400" y="3352800"/>
            <a:ext cx="2143023" cy="2339102"/>
          </a:xfrm>
          <a:prstGeom prst="rect">
            <a:avLst/>
          </a:prstGeom>
          <a:noFill/>
        </p:spPr>
        <p:txBody>
          <a:bodyPr wrap="none" rtlCol="0">
            <a:spAutoFit/>
          </a:bodyPr>
          <a:lstStyle/>
          <a:p>
            <a:pPr>
              <a:spcBef>
                <a:spcPts val="313"/>
              </a:spcBef>
            </a:pPr>
            <a:r>
              <a:rPr lang="en-US" sz="1400" dirty="0" smtClean="0">
                <a:solidFill>
                  <a:srgbClr val="002060"/>
                </a:solidFill>
                <a:latin typeface="Times New Roman" pitchFamily="18" charset="0"/>
                <a:cs typeface="Times New Roman" pitchFamily="18" charset="0"/>
              </a:rPr>
              <a:t>Gary Jackson [R-15]</a:t>
            </a:r>
          </a:p>
          <a:p>
            <a:pPr>
              <a:spcBef>
                <a:spcPts val="313"/>
              </a:spcBef>
            </a:pPr>
            <a:r>
              <a:rPr lang="en-US" sz="1400" b="1" dirty="0" smtClean="0">
                <a:solidFill>
                  <a:srgbClr val="FF0000"/>
                </a:solidFill>
                <a:latin typeface="Times New Roman" pitchFamily="18" charset="0"/>
                <a:cs typeface="Times New Roman" pitchFamily="18" charset="0"/>
              </a:rPr>
              <a:t>Kenneth W. Jones [D-21] </a:t>
            </a:r>
          </a:p>
          <a:p>
            <a:pPr>
              <a:spcBef>
                <a:spcPts val="313"/>
              </a:spcBef>
            </a:pPr>
            <a:r>
              <a:rPr lang="en-US" sz="1400" dirty="0" smtClean="0">
                <a:solidFill>
                  <a:srgbClr val="002060"/>
                </a:solidFill>
                <a:latin typeface="Times New Roman" pitchFamily="18" charset="0"/>
                <a:cs typeface="Times New Roman" pitchFamily="18" charset="0"/>
              </a:rPr>
              <a:t>David Parker [R-19]</a:t>
            </a:r>
          </a:p>
          <a:p>
            <a:pPr>
              <a:spcBef>
                <a:spcPts val="313"/>
              </a:spcBef>
            </a:pPr>
            <a:r>
              <a:rPr lang="en-US" sz="1400" dirty="0" smtClean="0">
                <a:solidFill>
                  <a:srgbClr val="002060"/>
                </a:solidFill>
                <a:latin typeface="Times New Roman" pitchFamily="18" charset="0"/>
                <a:cs typeface="Times New Roman" pitchFamily="18" charset="0"/>
              </a:rPr>
              <a:t>Rita P. Parks [R-4]</a:t>
            </a:r>
          </a:p>
          <a:p>
            <a:pPr>
              <a:spcBef>
                <a:spcPts val="313"/>
              </a:spcBef>
            </a:pPr>
            <a:r>
              <a:rPr lang="en-US" sz="1400" b="1" dirty="0" smtClean="0">
                <a:solidFill>
                  <a:srgbClr val="FF0000"/>
                </a:solidFill>
                <a:latin typeface="Times New Roman" pitchFamily="18" charset="0"/>
                <a:cs typeface="Times New Roman" pitchFamily="18" charset="0"/>
              </a:rPr>
              <a:t>Willie Simmons [D-13]</a:t>
            </a:r>
          </a:p>
          <a:p>
            <a:pPr>
              <a:spcBef>
                <a:spcPts val="313"/>
              </a:spcBef>
            </a:pPr>
            <a:r>
              <a:rPr lang="en-US" sz="1400" dirty="0" smtClean="0">
                <a:solidFill>
                  <a:srgbClr val="002060"/>
                </a:solidFill>
                <a:latin typeface="Times New Roman" pitchFamily="18" charset="0"/>
                <a:cs typeface="Times New Roman" pitchFamily="18" charset="0"/>
              </a:rPr>
              <a:t>Tony Smith [R-47]</a:t>
            </a:r>
          </a:p>
          <a:p>
            <a:pPr>
              <a:spcBef>
                <a:spcPts val="313"/>
              </a:spcBef>
            </a:pPr>
            <a:r>
              <a:rPr lang="en-US" sz="1400" dirty="0" smtClean="0">
                <a:solidFill>
                  <a:srgbClr val="002060"/>
                </a:solidFill>
                <a:latin typeface="Times New Roman" pitchFamily="18" charset="0"/>
                <a:cs typeface="Times New Roman" pitchFamily="18" charset="0"/>
              </a:rPr>
              <a:t>Melanie Sojourner [R-37]</a:t>
            </a:r>
          </a:p>
          <a:p>
            <a:pPr>
              <a:spcBef>
                <a:spcPts val="313"/>
              </a:spcBef>
            </a:pPr>
            <a:r>
              <a:rPr lang="en-US" sz="1400" b="1" dirty="0" smtClean="0">
                <a:solidFill>
                  <a:srgbClr val="00B050"/>
                </a:solidFill>
                <a:latin typeface="Times New Roman" pitchFamily="18" charset="0"/>
                <a:cs typeface="Times New Roman" pitchFamily="18" charset="0"/>
              </a:rPr>
              <a:t>Gray Tollison [R-9]</a:t>
            </a:r>
          </a:p>
          <a:p>
            <a:pPr>
              <a:spcBef>
                <a:spcPts val="313"/>
              </a:spcBef>
            </a:pPr>
            <a:r>
              <a:rPr lang="en-US" sz="1400" dirty="0" smtClean="0">
                <a:solidFill>
                  <a:srgbClr val="002060"/>
                </a:solidFill>
                <a:latin typeface="Times New Roman" pitchFamily="18" charset="0"/>
                <a:cs typeface="Times New Roman" pitchFamily="18" charset="0"/>
              </a:rPr>
              <a:t>Brice Wiggins [R-52]</a:t>
            </a:r>
          </a:p>
        </p:txBody>
      </p:sp>
      <p:pic>
        <p:nvPicPr>
          <p:cNvPr id="11" name="Content Placeholder 10"/>
          <p:cNvPicPr>
            <a:picLocks noGrp="1" noChangeAspect="1"/>
          </p:cNvPicPr>
          <p:nvPr>
            <p:ph sz="quarter" idx="4"/>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45449" y="1371600"/>
            <a:ext cx="3046831" cy="4791456"/>
          </a:xfrm>
        </p:spPr>
      </p:pic>
      <p:sp>
        <p:nvSpPr>
          <p:cNvPr id="3" name="Footer Placeholder 2"/>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89AD482-0EE4-49FE-A793-D39669DE9B90}" type="slidenum">
              <a:rPr lang="en-US" smtClean="0"/>
              <a:t>38</a:t>
            </a:fld>
            <a:endParaRPr lang="en-US" dirty="0"/>
          </a:p>
        </p:txBody>
      </p:sp>
      <p:sp>
        <p:nvSpPr>
          <p:cNvPr id="9" name="TextBox 8"/>
          <p:cNvSpPr txBox="1"/>
          <p:nvPr/>
        </p:nvSpPr>
        <p:spPr>
          <a:xfrm>
            <a:off x="320040" y="6352847"/>
            <a:ext cx="2098651"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African-American Legislator</a:t>
            </a:r>
            <a:endParaRPr lang="en-US"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7776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4000" y="1219200"/>
            <a:ext cx="5505856" cy="5029200"/>
          </a:xfrm>
        </p:spPr>
      </p:pic>
      <p:sp>
        <p:nvSpPr>
          <p:cNvPr id="2" name="Title 1"/>
          <p:cNvSpPr>
            <a:spLocks noGrp="1"/>
          </p:cNvSpPr>
          <p:nvPr>
            <p:ph type="title"/>
          </p:nvPr>
        </p:nvSpPr>
        <p:spPr>
          <a:xfrm>
            <a:off x="0" y="-11430"/>
            <a:ext cx="9372600" cy="1143000"/>
          </a:xfrm>
        </p:spPr>
        <p:txBody>
          <a:bodyPr>
            <a:normAutofit/>
          </a:bodyPr>
          <a:lstStyle/>
          <a:p>
            <a:r>
              <a:rPr lang="en-US" sz="3200" dirty="0" smtClean="0">
                <a:latin typeface="Times New Roman" pitchFamily="-107" charset="0"/>
              </a:rPr>
              <a:t>IDA Authorization: Senate Member Districts </a:t>
            </a:r>
            <a:br>
              <a:rPr lang="en-US" sz="3200" dirty="0" smtClean="0">
                <a:latin typeface="Times New Roman" pitchFamily="-107" charset="0"/>
              </a:rPr>
            </a:br>
            <a:r>
              <a:rPr lang="en-US" sz="3200" dirty="0" smtClean="0">
                <a:latin typeface="Times New Roman" pitchFamily="-107" charset="0"/>
              </a:rPr>
              <a:t>with Potential Champions</a:t>
            </a:r>
            <a:endParaRPr lang="en-US" sz="3200" dirty="0"/>
          </a:p>
        </p:txBody>
      </p:sp>
      <p:sp>
        <p:nvSpPr>
          <p:cNvPr id="3" name="Text Placeholder 2"/>
          <p:cNvSpPr>
            <a:spLocks noGrp="1"/>
          </p:cNvSpPr>
          <p:nvPr>
            <p:ph type="body" idx="1"/>
          </p:nvPr>
        </p:nvSpPr>
        <p:spPr>
          <a:xfrm>
            <a:off x="914400" y="1219200"/>
            <a:ext cx="1828800" cy="1219200"/>
          </a:xfrm>
        </p:spPr>
        <p:txBody>
          <a:bodyPr>
            <a:noAutofit/>
          </a:bodyPr>
          <a:lstStyle/>
          <a:p>
            <a:r>
              <a:rPr lang="en-US" sz="3200" dirty="0" smtClean="0">
                <a:latin typeface="Times New Roman" pitchFamily="18" charset="0"/>
                <a:cs typeface="Times New Roman" pitchFamily="18" charset="0"/>
              </a:rPr>
              <a:t>Northern</a:t>
            </a:r>
          </a:p>
          <a:p>
            <a:r>
              <a:rPr lang="en-US" sz="1400" i="1" dirty="0" smtClean="0">
                <a:latin typeface="Times New Roman" pitchFamily="18" charset="0"/>
                <a:cs typeface="Times New Roman" pitchFamily="18" charset="0"/>
              </a:rPr>
              <a:t>District 9</a:t>
            </a:r>
          </a:p>
          <a:p>
            <a:r>
              <a:rPr lang="en-US" sz="1400" i="1" dirty="0" smtClean="0">
                <a:latin typeface="Times New Roman" pitchFamily="18" charset="0"/>
                <a:cs typeface="Times New Roman" pitchFamily="18" charset="0"/>
              </a:rPr>
              <a:t>District 10</a:t>
            </a:r>
          </a:p>
          <a:p>
            <a:r>
              <a:rPr lang="en-US" sz="1400" i="1" dirty="0" smtClean="0">
                <a:latin typeface="Times New Roman" pitchFamily="18" charset="0"/>
                <a:cs typeface="Times New Roman" pitchFamily="18" charset="0"/>
              </a:rPr>
              <a:t>District 11</a:t>
            </a:r>
            <a:endParaRPr lang="en-US" sz="1400" i="1" dirty="0">
              <a:latin typeface="Times New Roman" pitchFamily="18" charset="0"/>
              <a:cs typeface="Times New Roman" pitchFamily="18" charset="0"/>
            </a:endParaRPr>
          </a:p>
        </p:txBody>
      </p:sp>
      <p:sp>
        <p:nvSpPr>
          <p:cNvPr id="6" name="Text Placeholder 2"/>
          <p:cNvSpPr>
            <a:spLocks noGrp="1"/>
          </p:cNvSpPr>
          <p:nvPr>
            <p:ph type="body" idx="1"/>
          </p:nvPr>
        </p:nvSpPr>
        <p:spPr>
          <a:xfrm>
            <a:off x="6629400" y="5638800"/>
            <a:ext cx="2286000" cy="838200"/>
          </a:xfrm>
        </p:spPr>
        <p:txBody>
          <a:bodyPr>
            <a:noAutofit/>
          </a:bodyPr>
          <a:lstStyle/>
          <a:p>
            <a:r>
              <a:rPr lang="en-US" sz="3200" dirty="0" smtClean="0">
                <a:latin typeface="Times New Roman" pitchFamily="18" charset="0"/>
                <a:cs typeface="Times New Roman" pitchFamily="18" charset="0"/>
              </a:rPr>
              <a:t>Southeast</a:t>
            </a:r>
          </a:p>
          <a:p>
            <a:r>
              <a:rPr lang="en-US" sz="1400" i="1" dirty="0" smtClean="0">
                <a:latin typeface="Times New Roman" pitchFamily="18" charset="0"/>
                <a:cs typeface="Times New Roman" pitchFamily="18" charset="0"/>
              </a:rPr>
              <a:t>District 50 </a:t>
            </a:r>
          </a:p>
          <a:p>
            <a:endParaRPr lang="en-US" sz="1300" dirty="0">
              <a:latin typeface="Times New Roman" pitchFamily="18" charset="0"/>
              <a:cs typeface="Times New Roman" pitchFamily="18" charset="0"/>
            </a:endParaRPr>
          </a:p>
        </p:txBody>
      </p:sp>
      <p:sp>
        <p:nvSpPr>
          <p:cNvPr id="9" name="Text Placeholder 2"/>
          <p:cNvSpPr>
            <a:spLocks noGrp="1"/>
          </p:cNvSpPr>
          <p:nvPr>
            <p:ph type="body" idx="1"/>
          </p:nvPr>
        </p:nvSpPr>
        <p:spPr>
          <a:xfrm>
            <a:off x="6934200" y="2438400"/>
            <a:ext cx="2667000" cy="2133600"/>
          </a:xfrm>
        </p:spPr>
        <p:txBody>
          <a:bodyPr>
            <a:noAutofit/>
          </a:bodyPr>
          <a:lstStyle/>
          <a:p>
            <a:r>
              <a:rPr lang="en-US" sz="3200" dirty="0" smtClean="0">
                <a:latin typeface="Times New Roman" pitchFamily="18" charset="0"/>
                <a:cs typeface="Times New Roman" pitchFamily="18" charset="0"/>
              </a:rPr>
              <a:t>Central</a:t>
            </a:r>
          </a:p>
          <a:p>
            <a:r>
              <a:rPr lang="en-US" sz="1400" i="1" dirty="0" smtClean="0">
                <a:latin typeface="Times New Roman" pitchFamily="18" charset="0"/>
                <a:cs typeface="Times New Roman" pitchFamily="18" charset="0"/>
              </a:rPr>
              <a:t>District 13</a:t>
            </a:r>
          </a:p>
          <a:p>
            <a:r>
              <a:rPr lang="en-US" sz="1400" i="1" dirty="0" smtClean="0">
                <a:latin typeface="Times New Roman" pitchFamily="18" charset="0"/>
                <a:cs typeface="Times New Roman" pitchFamily="18" charset="0"/>
              </a:rPr>
              <a:t>District 21</a:t>
            </a:r>
          </a:p>
          <a:p>
            <a:r>
              <a:rPr lang="en-US" sz="1400" i="1" dirty="0" smtClean="0">
                <a:latin typeface="Times New Roman" pitchFamily="18" charset="0"/>
                <a:cs typeface="Times New Roman" pitchFamily="18" charset="0"/>
              </a:rPr>
              <a:t>District 22</a:t>
            </a:r>
          </a:p>
          <a:p>
            <a:r>
              <a:rPr lang="en-US" sz="1400" i="1" dirty="0" smtClean="0">
                <a:latin typeface="Times New Roman" pitchFamily="18" charset="0"/>
                <a:cs typeface="Times New Roman" pitchFamily="18" charset="0"/>
              </a:rPr>
              <a:t>District 24</a:t>
            </a:r>
          </a:p>
          <a:p>
            <a:r>
              <a:rPr lang="en-US" sz="1400" i="1" dirty="0" smtClean="0">
                <a:latin typeface="Times New Roman" pitchFamily="18" charset="0"/>
                <a:cs typeface="Times New Roman" pitchFamily="18" charset="0"/>
              </a:rPr>
              <a:t>District 30</a:t>
            </a:r>
          </a:p>
          <a:p>
            <a:r>
              <a:rPr lang="en-US" sz="1400" i="1" dirty="0" smtClean="0">
                <a:latin typeface="Times New Roman" pitchFamily="18" charset="0"/>
                <a:cs typeface="Times New Roman" pitchFamily="18" charset="0"/>
              </a:rPr>
              <a:t>District 32</a:t>
            </a:r>
            <a:endParaRPr lang="en-US" sz="1400" i="1" dirty="0">
              <a:latin typeface="Times New Roman" pitchFamily="18" charset="0"/>
              <a:cs typeface="Times New Roman" pitchFamily="18" charset="0"/>
            </a:endParaRPr>
          </a:p>
        </p:txBody>
      </p:sp>
      <p:sp>
        <p:nvSpPr>
          <p:cNvPr id="10" name="Text Placeholder 2"/>
          <p:cNvSpPr>
            <a:spLocks noGrp="1"/>
          </p:cNvSpPr>
          <p:nvPr>
            <p:ph type="body" idx="1"/>
          </p:nvPr>
        </p:nvSpPr>
        <p:spPr>
          <a:xfrm>
            <a:off x="419100" y="5883519"/>
            <a:ext cx="2362200" cy="762000"/>
          </a:xfrm>
        </p:spPr>
        <p:txBody>
          <a:bodyPr>
            <a:noAutofit/>
          </a:bodyPr>
          <a:lstStyle/>
          <a:p>
            <a:r>
              <a:rPr lang="en-US" sz="3200" dirty="0" smtClean="0">
                <a:latin typeface="Times New Roman" pitchFamily="18" charset="0"/>
                <a:cs typeface="Times New Roman" pitchFamily="18" charset="0"/>
              </a:rPr>
              <a:t>Southwest</a:t>
            </a:r>
          </a:p>
          <a:p>
            <a:r>
              <a:rPr lang="en-US" sz="1400" i="1" dirty="0" smtClean="0">
                <a:latin typeface="Times New Roman" pitchFamily="18" charset="0"/>
                <a:cs typeface="Times New Roman" pitchFamily="18" charset="0"/>
              </a:rPr>
              <a:t>District 38</a:t>
            </a:r>
          </a:p>
        </p:txBody>
      </p:sp>
      <p:sp>
        <p:nvSpPr>
          <p:cNvPr id="4" name="Footer Placeholder 3"/>
          <p:cNvSpPr>
            <a:spLocks noGrp="1"/>
          </p:cNvSpPr>
          <p:nvPr>
            <p:ph type="ftr" sz="quarter" idx="11"/>
          </p:nvPr>
        </p:nvSpPr>
        <p:spPr>
          <a:xfrm>
            <a:off x="3124200" y="6435969"/>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F89AD482-0EE4-49FE-A793-D39669DE9B90}" type="slidenum">
              <a:rPr lang="en-US" smtClean="0"/>
              <a:t>39</a:t>
            </a:fld>
            <a:endParaRPr lang="en-US" dirty="0"/>
          </a:p>
        </p:txBody>
      </p:sp>
    </p:spTree>
    <p:extLst>
      <p:ext uri="{BB962C8B-B14F-4D97-AF65-F5344CB8AC3E}">
        <p14:creationId xmlns:p14="http://schemas.microsoft.com/office/powerpoint/2010/main" val="310123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 y="228600"/>
            <a:ext cx="8534400" cy="1143000"/>
          </a:xfrm>
        </p:spPr>
        <p:txBody>
          <a:bodyPr>
            <a:normAutofit fontScale="90000"/>
          </a:bodyPr>
          <a:lstStyle/>
          <a:p>
            <a:pPr eaLnBrk="1" hangingPunct="1"/>
            <a:r>
              <a:rPr lang="en-US" altLang="en-US" dirty="0" smtClean="0">
                <a:latin typeface="Times New Roman" panose="02020603050405020304" pitchFamily="18" charset="0"/>
                <a:ea typeface="ＭＳ Ｐゴシック" pitchFamily="34" charset="-128"/>
                <a:cs typeface="Times New Roman" panose="02020603050405020304" pitchFamily="18" charset="0"/>
              </a:rPr>
              <a:t>Step Two: Gather Information </a:t>
            </a:r>
            <a:br>
              <a:rPr lang="en-US" altLang="en-US" dirty="0" smtClean="0">
                <a:latin typeface="Times New Roman" panose="02020603050405020304" pitchFamily="18" charset="0"/>
                <a:ea typeface="ＭＳ Ｐゴシック" pitchFamily="34" charset="-128"/>
                <a:cs typeface="Times New Roman" panose="02020603050405020304" pitchFamily="18" charset="0"/>
              </a:rPr>
            </a:br>
            <a:r>
              <a:rPr lang="en-US" altLang="en-US" dirty="0" smtClean="0">
                <a:latin typeface="Times New Roman" panose="02020603050405020304" pitchFamily="18" charset="0"/>
                <a:ea typeface="ＭＳ Ｐゴシック" pitchFamily="34" charset="-128"/>
                <a:cs typeface="Times New Roman" panose="02020603050405020304" pitchFamily="18" charset="0"/>
              </a:rPr>
              <a:t>About Legislators</a:t>
            </a:r>
          </a:p>
        </p:txBody>
      </p:sp>
      <p:sp>
        <p:nvSpPr>
          <p:cNvPr id="37891" name="Content Placeholder 2"/>
          <p:cNvSpPr>
            <a:spLocks noGrp="1"/>
          </p:cNvSpPr>
          <p:nvPr>
            <p:ph idx="1"/>
          </p:nvPr>
        </p:nvSpPr>
        <p:spPr>
          <a:xfrm>
            <a:off x="152400" y="2057400"/>
            <a:ext cx="8610600" cy="4525963"/>
          </a:xfrm>
        </p:spPr>
        <p:txBody>
          <a:bodyPr/>
          <a:lstStyle/>
          <a:p>
            <a:pPr lvl="1">
              <a:buFont typeface="Arial" panose="020B0604020202020204" pitchFamily="34" charset="0"/>
              <a:buChar char="•"/>
            </a:pPr>
            <a:r>
              <a:rPr lang="en-US" altLang="en-US" dirty="0" smtClean="0">
                <a:latin typeface="Times New Roman" panose="02020603050405020304" pitchFamily="18" charset="0"/>
                <a:ea typeface="ＭＳ Ｐゴシック" pitchFamily="34" charset="-128"/>
                <a:cs typeface="Times New Roman" panose="02020603050405020304" pitchFamily="18" charset="0"/>
              </a:rPr>
              <a:t>… population mix in their districts </a:t>
            </a:r>
          </a:p>
          <a:p>
            <a:pPr lvl="1">
              <a:buFont typeface="Arial" panose="020B0604020202020204" pitchFamily="34" charset="0"/>
              <a:buChar char="•"/>
            </a:pPr>
            <a:r>
              <a:rPr lang="en-US" altLang="en-US" dirty="0" smtClean="0">
                <a:latin typeface="Times New Roman" panose="02020603050405020304" pitchFamily="18" charset="0"/>
                <a:ea typeface="ＭＳ Ｐゴシック" pitchFamily="34" charset="-128"/>
                <a:cs typeface="Times New Roman" panose="02020603050405020304" pitchFamily="18" charset="0"/>
              </a:rPr>
              <a:t>… needs in districts of legislators</a:t>
            </a:r>
          </a:p>
          <a:p>
            <a:pPr lvl="1">
              <a:buFont typeface="Arial" panose="020B0604020202020204" pitchFamily="34" charset="0"/>
              <a:buChar char="•"/>
            </a:pPr>
            <a:r>
              <a:rPr lang="en-US" altLang="en-US" dirty="0" smtClean="0">
                <a:latin typeface="Times New Roman" panose="02020603050405020304" pitchFamily="18" charset="0"/>
                <a:ea typeface="ＭＳ Ｐゴシック" pitchFamily="34" charset="-128"/>
                <a:cs typeface="Times New Roman" panose="02020603050405020304" pitchFamily="18" charset="0"/>
              </a:rPr>
              <a:t>… previously sponsored relevant legislation</a:t>
            </a:r>
          </a:p>
          <a:p>
            <a:pPr lvl="1">
              <a:buFont typeface="Arial" panose="020B0604020202020204" pitchFamily="34" charset="0"/>
              <a:buChar char="•"/>
            </a:pPr>
            <a:r>
              <a:rPr lang="en-US" altLang="en-US" dirty="0" smtClean="0">
                <a:latin typeface="Times New Roman" panose="02020603050405020304" pitchFamily="18" charset="0"/>
                <a:ea typeface="ＭＳ Ｐゴシック" pitchFamily="34" charset="-128"/>
                <a:cs typeface="Times New Roman" panose="02020603050405020304" pitchFamily="18" charset="0"/>
              </a:rPr>
              <a:t>… personal and professional connections </a:t>
            </a:r>
          </a:p>
          <a:p>
            <a:pPr lvl="1">
              <a:buFont typeface="Arial" panose="020B0604020202020204" pitchFamily="34" charset="0"/>
              <a:buChar char="•"/>
            </a:pPr>
            <a:r>
              <a:rPr lang="en-US" altLang="en-US" dirty="0" smtClean="0">
                <a:latin typeface="Times New Roman" panose="02020603050405020304" pitchFamily="18" charset="0"/>
                <a:ea typeface="ＭＳ Ｐゴシック" pitchFamily="34" charset="-128"/>
                <a:cs typeface="Times New Roman" panose="02020603050405020304" pitchFamily="18" charset="0"/>
              </a:rPr>
              <a:t>… information about legislators from other kindred   	</a:t>
            </a:r>
            <a:r>
              <a:rPr lang="en-US" altLang="en-US" dirty="0">
                <a:latin typeface="Times New Roman" panose="02020603050405020304" pitchFamily="18" charset="0"/>
                <a:ea typeface="ＭＳ Ｐゴシック" pitchFamily="34" charset="-128"/>
                <a:cs typeface="Times New Roman" panose="02020603050405020304" pitchFamily="18" charset="0"/>
              </a:rPr>
              <a:t> </a:t>
            </a:r>
            <a:r>
              <a:rPr lang="en-US" altLang="en-US" dirty="0" smtClean="0">
                <a:latin typeface="Times New Roman" panose="02020603050405020304" pitchFamily="18" charset="0"/>
                <a:ea typeface="ＭＳ Ｐゴシック" pitchFamily="34" charset="-128"/>
                <a:cs typeface="Times New Roman" panose="02020603050405020304" pitchFamily="18" charset="0"/>
              </a:rPr>
              <a:t>  organizations</a:t>
            </a:r>
          </a:p>
          <a:p>
            <a:pPr marL="457200" lvl="1" indent="0" eaLnBrk="1" hangingPunct="1">
              <a:buNone/>
            </a:pPr>
            <a:endParaRPr lang="en-US" altLang="en-US" dirty="0" smtClean="0">
              <a:latin typeface="Times New Roman" panose="02020603050405020304" pitchFamily="18" charset="0"/>
              <a:ea typeface="ＭＳ Ｐゴシック" pitchFamily="34" charset="-128"/>
              <a:cs typeface="Times New Roman" panose="02020603050405020304" pitchFamily="18" charset="0"/>
            </a:endParaRPr>
          </a:p>
        </p:txBody>
      </p:sp>
      <p:sp>
        <p:nvSpPr>
          <p:cNvPr id="37893" name="Footer Placeholder 2"/>
          <p:cNvSpPr>
            <a:spLocks noGrp="1"/>
          </p:cNvSpPr>
          <p:nvPr>
            <p:ph type="ftr" sz="quarter" idx="11"/>
          </p:nvPr>
        </p:nvSpPr>
        <p:spPr bwMode="auto">
          <a:xfrm>
            <a:off x="3124200" y="6356350"/>
            <a:ext cx="2441448" cy="347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US" altLang="en-US" dirty="0" smtClean="0">
                <a:solidFill>
                  <a:srgbClr val="898989"/>
                </a:solidFill>
                <a:latin typeface="Times New Roman" pitchFamily="18" charset="0"/>
                <a:cs typeface="Times New Roman" pitchFamily="18" charset="0"/>
              </a:rPr>
              <a:t>Joint Center for Political and Economic Studies</a:t>
            </a:r>
          </a:p>
        </p:txBody>
      </p:sp>
      <p:sp>
        <p:nvSpPr>
          <p:cNvPr id="2" name="Slide Number Placeholder 1"/>
          <p:cNvSpPr>
            <a:spLocks noGrp="1"/>
          </p:cNvSpPr>
          <p:nvPr>
            <p:ph type="sldNum" sz="quarter" idx="12"/>
          </p:nvPr>
        </p:nvSpPr>
        <p:spPr/>
        <p:txBody>
          <a:bodyPr/>
          <a:lstStyle/>
          <a:p>
            <a:fld id="{F89AD482-0EE4-49FE-A793-D39669DE9B90}" type="slidenum">
              <a:rPr lang="en-US" smtClean="0"/>
              <a:t>4</a:t>
            </a:fld>
            <a:endParaRPr lang="en-US" dirty="0"/>
          </a:p>
        </p:txBody>
      </p:sp>
    </p:spTree>
    <p:extLst>
      <p:ext uri="{BB962C8B-B14F-4D97-AF65-F5344CB8AC3E}">
        <p14:creationId xmlns:p14="http://schemas.microsoft.com/office/powerpoint/2010/main" val="1099011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96615" y="1371600"/>
            <a:ext cx="3362799" cy="5288347"/>
          </a:xfrm>
          <a:prstGeom prst="rect">
            <a:avLst/>
          </a:prstGeom>
        </p:spPr>
      </p:pic>
      <p:sp>
        <p:nvSpPr>
          <p:cNvPr id="2" name="Title 1"/>
          <p:cNvSpPr>
            <a:spLocks noGrp="1"/>
          </p:cNvSpPr>
          <p:nvPr>
            <p:ph type="title"/>
          </p:nvPr>
        </p:nvSpPr>
        <p:spPr>
          <a:xfrm>
            <a:off x="228600" y="304800"/>
            <a:ext cx="8686800" cy="1143000"/>
          </a:xfrm>
        </p:spPr>
        <p:txBody>
          <a:bodyPr>
            <a:normAutofit fontScale="90000"/>
          </a:bodyPr>
          <a:lstStyle/>
          <a:p>
            <a:r>
              <a:rPr lang="en-US" dirty="0" smtClean="0">
                <a:latin typeface="Times New Roman" pitchFamily="18" charset="0"/>
                <a:cs typeface="Times New Roman" pitchFamily="18" charset="0"/>
              </a:rPr>
              <a:t>IDA Authorization: Potential Champions (Senate)</a:t>
            </a:r>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89AD482-0EE4-49FE-A793-D39669DE9B90}" type="slidenum">
              <a:rPr lang="en-US" smtClean="0"/>
              <a:t>40</a:t>
            </a:fld>
            <a:endParaRPr lang="en-US" dirty="0"/>
          </a:p>
        </p:txBody>
      </p:sp>
    </p:spTree>
    <p:extLst>
      <p:ext uri="{BB962C8B-B14F-4D97-AF65-F5344CB8AC3E}">
        <p14:creationId xmlns:p14="http://schemas.microsoft.com/office/powerpoint/2010/main" val="875941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29000" y="1295400"/>
            <a:ext cx="5715000" cy="5220238"/>
          </a:xfrm>
        </p:spPr>
      </p:pic>
      <p:sp>
        <p:nvSpPr>
          <p:cNvPr id="2" name="Title 1"/>
          <p:cNvSpPr>
            <a:spLocks noGrp="1"/>
          </p:cNvSpPr>
          <p:nvPr>
            <p:ph type="title"/>
          </p:nvPr>
        </p:nvSpPr>
        <p:spPr>
          <a:xfrm>
            <a:off x="-228600" y="228600"/>
            <a:ext cx="9677400" cy="1143000"/>
          </a:xfrm>
        </p:spPr>
        <p:txBody>
          <a:bodyPr>
            <a:normAutofit fontScale="90000"/>
          </a:bodyPr>
          <a:lstStyle/>
          <a:p>
            <a:r>
              <a:rPr lang="en-US" sz="3600" dirty="0" smtClean="0">
                <a:latin typeface="Times New Roman" pitchFamily="-107" charset="0"/>
              </a:rPr>
              <a:t>IDA Authorization: Senate Member Districts</a:t>
            </a:r>
            <a:br>
              <a:rPr lang="en-US" sz="3600" dirty="0" smtClean="0">
                <a:latin typeface="Times New Roman" pitchFamily="-107" charset="0"/>
              </a:rPr>
            </a:br>
            <a:r>
              <a:rPr lang="en-US" sz="3600" dirty="0" smtClean="0">
                <a:latin typeface="Times New Roman" pitchFamily="-107" charset="0"/>
              </a:rPr>
              <a:t> (by County) with Potential Champions – Northern</a:t>
            </a:r>
            <a:r>
              <a:rPr lang="en-US" sz="3200" dirty="0" smtClean="0">
                <a:latin typeface="Times New Roman" pitchFamily="-107" charset="0"/>
              </a:rPr>
              <a:t/>
            </a:r>
            <a:br>
              <a:rPr lang="en-US" sz="3200" dirty="0" smtClean="0">
                <a:latin typeface="Times New Roman" pitchFamily="-107" charset="0"/>
              </a:rPr>
            </a:br>
            <a:endParaRPr lang="en-US" sz="3200" dirty="0"/>
          </a:p>
        </p:txBody>
      </p:sp>
      <p:sp>
        <p:nvSpPr>
          <p:cNvPr id="3" name="Text Placeholder 2"/>
          <p:cNvSpPr>
            <a:spLocks noGrp="1"/>
          </p:cNvSpPr>
          <p:nvPr>
            <p:ph type="body" idx="1"/>
          </p:nvPr>
        </p:nvSpPr>
        <p:spPr>
          <a:xfrm>
            <a:off x="179070" y="1760220"/>
            <a:ext cx="3707130" cy="2209800"/>
          </a:xfrm>
        </p:spPr>
        <p:txBody>
          <a:bodyPr>
            <a:noAutofit/>
          </a:bodyPr>
          <a:lstStyle/>
          <a:p>
            <a:r>
              <a:rPr lang="en-US" sz="3200" u="sng" dirty="0" smtClean="0">
                <a:latin typeface="Times New Roman" pitchFamily="18" charset="0"/>
                <a:cs typeface="Times New Roman" pitchFamily="18" charset="0"/>
              </a:rPr>
              <a:t>Northern</a:t>
            </a:r>
          </a:p>
          <a:p>
            <a:pPr>
              <a:lnSpc>
                <a:spcPct val="150000"/>
              </a:lnSpc>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9</a:t>
            </a:r>
          </a:p>
          <a:p>
            <a:pPr>
              <a:spcBef>
                <a:spcPts val="0"/>
              </a:spcBef>
            </a:pP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Lafayette, Tallahatchie, Yalobusha</a:t>
            </a:r>
            <a:r>
              <a:rPr lang="en-US" sz="1400" dirty="0" smtClean="0">
                <a:latin typeface="Times New Roman" pitchFamily="18" charset="0"/>
                <a:cs typeface="Times New Roman" pitchFamily="18" charset="0"/>
              </a:rPr>
              <a:t>)</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10 </a:t>
            </a:r>
          </a:p>
          <a:p>
            <a:pPr>
              <a:spcBef>
                <a:spcPts val="0"/>
              </a:spcBef>
            </a:pP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Panola, Tate</a:t>
            </a:r>
            <a:r>
              <a:rPr lang="en-US" sz="1400" dirty="0" smtClean="0">
                <a:latin typeface="Times New Roman" pitchFamily="18" charset="0"/>
                <a:cs typeface="Times New Roman" pitchFamily="18" charset="0"/>
              </a:rPr>
              <a:t>)</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11 </a:t>
            </a:r>
          </a:p>
          <a:p>
            <a:pPr>
              <a:spcBef>
                <a:spcPts val="0"/>
              </a:spcBef>
            </a:pP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Coahoma, Quitman, Tate, Tunica</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124200" y="6435969"/>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F89AD482-0EE4-49FE-A793-D39669DE9B90}" type="slidenum">
              <a:rPr lang="en-US" smtClean="0"/>
              <a:t>41</a:t>
            </a:fld>
            <a:endParaRPr lang="en-US" dirty="0"/>
          </a:p>
        </p:txBody>
      </p:sp>
      <p:cxnSp>
        <p:nvCxnSpPr>
          <p:cNvPr id="7" name="Straight Arrow Connector 6"/>
          <p:cNvCxnSpPr/>
          <p:nvPr/>
        </p:nvCxnSpPr>
        <p:spPr>
          <a:xfrm>
            <a:off x="4979670" y="1531620"/>
            <a:ext cx="4572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097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Times New Roman" pitchFamily="18" charset="0"/>
                <a:cs typeface="Times New Roman" pitchFamily="18" charset="0"/>
              </a:rPr>
              <a:t>Sen. Gray Tollison (R-09)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524000"/>
            <a:ext cx="8439150" cy="4800600"/>
          </a:xfrm>
        </p:spPr>
        <p:txBody>
          <a:bodyPr>
            <a:norm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Education (Chair)</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Executive </a:t>
            </a:r>
            <a:r>
              <a:rPr lang="en-US" sz="1400" dirty="0">
                <a:solidFill>
                  <a:srgbClr val="002060"/>
                </a:solidFill>
                <a:latin typeface="Times New Roman" pitchFamily="18" charset="0"/>
                <a:cs typeface="Times New Roman" pitchFamily="18" charset="0"/>
              </a:rPr>
              <a:t>Contingent </a:t>
            </a:r>
            <a:r>
              <a:rPr lang="en-US" sz="1400" dirty="0" smtClean="0">
                <a:solidFill>
                  <a:srgbClr val="002060"/>
                </a:solidFill>
                <a:latin typeface="Times New Roman" pitchFamily="18" charset="0"/>
                <a:cs typeface="Times New Roman" pitchFamily="18" charset="0"/>
              </a:rPr>
              <a:t>Fund (Vice Chair)</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Constitution</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Finance</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a:t>
            </a:r>
            <a:r>
              <a:rPr lang="en-US" sz="1400" dirty="0">
                <a:solidFill>
                  <a:srgbClr val="002060"/>
                </a:solidFill>
                <a:latin typeface="Times New Roman" pitchFamily="18" charset="0"/>
                <a:cs typeface="Times New Roman" pitchFamily="18" charset="0"/>
              </a:rPr>
              <a:t>, Division </a:t>
            </a:r>
            <a:r>
              <a:rPr lang="en-US" sz="1400" dirty="0" smtClean="0">
                <a:solidFill>
                  <a:srgbClr val="002060"/>
                </a:solidFill>
                <a:latin typeface="Times New Roman" pitchFamily="18" charset="0"/>
                <a:cs typeface="Times New Roman" pitchFamily="18" charset="0"/>
              </a:rPr>
              <a:t>B</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Public </a:t>
            </a:r>
            <a:r>
              <a:rPr lang="en-US" sz="1400" dirty="0">
                <a:solidFill>
                  <a:srgbClr val="002060"/>
                </a:solidFill>
                <a:latin typeface="Times New Roman" pitchFamily="18" charset="0"/>
                <a:cs typeface="Times New Roman" pitchFamily="18" charset="0"/>
              </a:rPr>
              <a:t>Health and </a:t>
            </a:r>
            <a:r>
              <a:rPr lang="en-US" sz="1400" dirty="0" smtClean="0">
                <a:solidFill>
                  <a:srgbClr val="002060"/>
                </a:solidFill>
                <a:latin typeface="Times New Roman" pitchFamily="18" charset="0"/>
                <a:cs typeface="Times New Roman" pitchFamily="18" charset="0"/>
              </a:rPr>
              <a:t>Welfare</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Rules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Universities </a:t>
            </a:r>
            <a:r>
              <a:rPr lang="en-US" sz="1400" dirty="0">
                <a:solidFill>
                  <a:srgbClr val="002060"/>
                </a:solidFill>
                <a:latin typeface="Times New Roman" pitchFamily="18" charset="0"/>
                <a:cs typeface="Times New Roman" pitchFamily="18" charset="0"/>
              </a:rPr>
              <a:t>and </a:t>
            </a:r>
            <a:r>
              <a:rPr lang="en-US" sz="1400" dirty="0" smtClean="0">
                <a:solidFill>
                  <a:srgbClr val="002060"/>
                </a:solidFill>
                <a:latin typeface="Times New Roman" pitchFamily="18" charset="0"/>
                <a:cs typeface="Times New Roman" pitchFamily="18" charset="0"/>
              </a:rPr>
              <a:t>Colleges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Wildlife</a:t>
            </a:r>
            <a:r>
              <a:rPr lang="en-US" sz="1400" dirty="0">
                <a:solidFill>
                  <a:srgbClr val="002060"/>
                </a:solidFill>
                <a:latin typeface="Times New Roman" pitchFamily="18" charset="0"/>
                <a:cs typeface="Times New Roman" pitchFamily="18" charset="0"/>
              </a:rPr>
              <a:t>, Fisheries and Parks</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Lafayette, Tallahatchie, Yalobusha </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Relevant </a:t>
            </a:r>
            <a:r>
              <a:rPr lang="en-US" sz="1400" b="1" u="sng" dirty="0">
                <a:solidFill>
                  <a:srgbClr val="002060"/>
                </a:solidFill>
                <a:latin typeface="Times New Roman" pitchFamily="18" charset="0"/>
                <a:cs typeface="Times New Roman" pitchFamily="18" charset="0"/>
              </a:rPr>
              <a:t>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Introduced bill </a:t>
            </a:r>
            <a:r>
              <a:rPr lang="en-US" sz="1400" dirty="0">
                <a:solidFill>
                  <a:srgbClr val="002060"/>
                </a:solidFill>
                <a:latin typeface="Times New Roman" pitchFamily="18" charset="0"/>
                <a:cs typeface="Times New Roman" pitchFamily="18" charset="0"/>
              </a:rPr>
              <a:t>to </a:t>
            </a:r>
            <a:r>
              <a:rPr lang="en-US" sz="1400" dirty="0" smtClean="0">
                <a:solidFill>
                  <a:srgbClr val="002060"/>
                </a:solidFill>
                <a:latin typeface="Times New Roman" pitchFamily="18" charset="0"/>
                <a:cs typeface="Times New Roman" pitchFamily="18" charset="0"/>
              </a:rPr>
              <a:t>authorize a </a:t>
            </a:r>
            <a:r>
              <a:rPr lang="en-US" sz="1400" dirty="0">
                <a:solidFill>
                  <a:srgbClr val="002060"/>
                </a:solidFill>
                <a:latin typeface="Times New Roman" pitchFamily="18" charset="0"/>
                <a:cs typeface="Times New Roman" pitchFamily="18" charset="0"/>
              </a:rPr>
              <a:t>tax deduction for college savings plans (SB 2204)</a:t>
            </a:r>
          </a:p>
          <a:p>
            <a:pPr marL="0" indent="0">
              <a:buNone/>
            </a:pPr>
            <a:endParaRPr lang="en-US" sz="1400" b="1" u="sng"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219200"/>
            <a:ext cx="2495550" cy="3327400"/>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42</a:t>
            </a:fld>
            <a:endParaRPr lang="en-US" dirty="0"/>
          </a:p>
        </p:txBody>
      </p:sp>
    </p:spTree>
    <p:extLst>
      <p:ext uri="{BB962C8B-B14F-4D97-AF65-F5344CB8AC3E}">
        <p14:creationId xmlns:p14="http://schemas.microsoft.com/office/powerpoint/2010/main" val="8982244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Times New Roman" pitchFamily="18" charset="0"/>
                <a:cs typeface="Times New Roman" pitchFamily="18" charset="0"/>
              </a:rPr>
              <a:t>Sen. Steve Hale (D-10)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171450" y="1600200"/>
            <a:ext cx="8972550" cy="4876800"/>
          </a:xfrm>
        </p:spPr>
        <p:txBody>
          <a:bodyPr>
            <a:norm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Economic </a:t>
            </a:r>
            <a:r>
              <a:rPr lang="en-US" sz="1400" dirty="0">
                <a:solidFill>
                  <a:srgbClr val="002060"/>
                </a:solidFill>
                <a:latin typeface="Times New Roman" pitchFamily="18" charset="0"/>
                <a:cs typeface="Times New Roman" pitchFamily="18" charset="0"/>
              </a:rPr>
              <a:t>Development </a:t>
            </a:r>
            <a:r>
              <a:rPr lang="en-US" sz="1400" dirty="0" smtClean="0">
                <a:solidFill>
                  <a:srgbClr val="002060"/>
                </a:solidFill>
                <a:latin typeface="Times New Roman" pitchFamily="18" charset="0"/>
                <a:cs typeface="Times New Roman" pitchFamily="18" charset="0"/>
              </a:rPr>
              <a:t>(Vice Chair)</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Accountability</a:t>
            </a:r>
            <a:r>
              <a:rPr lang="en-US" sz="1400" dirty="0">
                <a:solidFill>
                  <a:srgbClr val="002060"/>
                </a:solidFill>
                <a:latin typeface="Times New Roman" pitchFamily="18" charset="0"/>
                <a:cs typeface="Times New Roman" pitchFamily="18" charset="0"/>
              </a:rPr>
              <a:t>, Efficiency, </a:t>
            </a:r>
            <a:r>
              <a:rPr lang="en-US" sz="1400" dirty="0" smtClean="0">
                <a:solidFill>
                  <a:srgbClr val="002060"/>
                </a:solidFill>
                <a:latin typeface="Times New Roman" pitchFamily="18" charset="0"/>
                <a:cs typeface="Times New Roman" pitchFamily="18" charset="0"/>
              </a:rPr>
              <a:t>Transparency</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Education</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Finance</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Investigate </a:t>
            </a:r>
            <a:r>
              <a:rPr lang="en-US" sz="1400" dirty="0">
                <a:solidFill>
                  <a:srgbClr val="002060"/>
                </a:solidFill>
                <a:latin typeface="Times New Roman" pitchFamily="18" charset="0"/>
                <a:cs typeface="Times New Roman" pitchFamily="18" charset="0"/>
              </a:rPr>
              <a:t>State </a:t>
            </a:r>
            <a:r>
              <a:rPr lang="en-US" sz="1400" dirty="0" smtClean="0">
                <a:solidFill>
                  <a:srgbClr val="002060"/>
                </a:solidFill>
                <a:latin typeface="Times New Roman" pitchFamily="18" charset="0"/>
                <a:cs typeface="Times New Roman" pitchFamily="18" charset="0"/>
              </a:rPr>
              <a:t>Offices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a:t>
            </a:r>
            <a:r>
              <a:rPr lang="en-US" sz="1400" dirty="0">
                <a:solidFill>
                  <a:srgbClr val="002060"/>
                </a:solidFill>
                <a:latin typeface="Times New Roman" pitchFamily="18" charset="0"/>
                <a:cs typeface="Times New Roman" pitchFamily="18" charset="0"/>
              </a:rPr>
              <a:t>, Division </a:t>
            </a:r>
            <a:r>
              <a:rPr lang="en-US" sz="1400" dirty="0" smtClean="0">
                <a:solidFill>
                  <a:srgbClr val="002060"/>
                </a:solidFill>
                <a:latin typeface="Times New Roman" pitchFamily="18" charset="0"/>
                <a:cs typeface="Times New Roman" pitchFamily="18" charset="0"/>
              </a:rPr>
              <a:t>A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Universities </a:t>
            </a:r>
            <a:r>
              <a:rPr lang="en-US" sz="1400" dirty="0">
                <a:solidFill>
                  <a:srgbClr val="002060"/>
                </a:solidFill>
                <a:latin typeface="Times New Roman" pitchFamily="18" charset="0"/>
                <a:cs typeface="Times New Roman" pitchFamily="18" charset="0"/>
              </a:rPr>
              <a:t>and Colleges</a:t>
            </a: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Panola, Tate</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endParaRPr lang="en-US" sz="1400" b="1" u="sng" dirty="0">
              <a:solidFill>
                <a:srgbClr val="002060"/>
              </a:solidFill>
              <a:latin typeface="Times New Roman" pitchFamily="18" charset="0"/>
              <a:cs typeface="Times New Roman" pitchFamily="18" charset="0"/>
            </a:endParaRPr>
          </a:p>
          <a:p>
            <a:pPr>
              <a:spcBef>
                <a:spcPts val="100"/>
              </a:spcBef>
              <a:buFont typeface="Wingdings" panose="05000000000000000000" pitchFamily="2" charset="2"/>
              <a:buChar char="q"/>
            </a:pPr>
            <a:r>
              <a:rPr lang="en-US" sz="1400" dirty="0">
                <a:solidFill>
                  <a:srgbClr val="002060"/>
                </a:solidFill>
                <a:latin typeface="Times New Roman" pitchFamily="18" charset="0"/>
                <a:cs typeface="Times New Roman" pitchFamily="18" charset="0"/>
              </a:rPr>
              <a:t>He is a member </a:t>
            </a:r>
            <a:r>
              <a:rPr lang="en-US" sz="1400" dirty="0" smtClean="0">
                <a:solidFill>
                  <a:srgbClr val="002060"/>
                </a:solidFill>
                <a:latin typeface="Times New Roman" pitchFamily="18" charset="0"/>
                <a:cs typeface="Times New Roman" pitchFamily="18" charset="0"/>
              </a:rPr>
              <a:t>of the Baptist faith.</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Relevant </a:t>
            </a:r>
            <a:r>
              <a:rPr lang="en-US" sz="1400" b="1" u="sng" dirty="0">
                <a:solidFill>
                  <a:srgbClr val="002060"/>
                </a:solidFill>
                <a:latin typeface="Times New Roman" pitchFamily="18" charset="0"/>
                <a:cs typeface="Times New Roman" pitchFamily="18" charset="0"/>
              </a:rPr>
              <a:t>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Introduced </a:t>
            </a:r>
            <a:r>
              <a:rPr lang="en-US" sz="1400" dirty="0">
                <a:solidFill>
                  <a:srgbClr val="002060"/>
                </a:solidFill>
                <a:latin typeface="Times New Roman" pitchFamily="18" charset="0"/>
                <a:cs typeface="Times New Roman" pitchFamily="18" charset="0"/>
              </a:rPr>
              <a:t>bill to authorize </a:t>
            </a:r>
            <a:r>
              <a:rPr lang="en-US" sz="1400" dirty="0" smtClean="0">
                <a:solidFill>
                  <a:srgbClr val="002060"/>
                </a:solidFill>
                <a:latin typeface="Times New Roman" pitchFamily="18" charset="0"/>
                <a:cs typeface="Times New Roman" pitchFamily="18" charset="0"/>
              </a:rPr>
              <a:t>assessment of economic development incentives, including the development and expansion of small businesses </a:t>
            </a:r>
            <a:r>
              <a:rPr lang="en-US" sz="1400" dirty="0">
                <a:solidFill>
                  <a:srgbClr val="002060"/>
                </a:solidFill>
                <a:latin typeface="Times New Roman" pitchFamily="18" charset="0"/>
                <a:cs typeface="Times New Roman" pitchFamily="18" charset="0"/>
              </a:rPr>
              <a:t>(SB </a:t>
            </a:r>
            <a:r>
              <a:rPr lang="en-US" sz="1400" dirty="0" smtClean="0">
                <a:solidFill>
                  <a:srgbClr val="002060"/>
                </a:solidFill>
                <a:latin typeface="Times New Roman" pitchFamily="18" charset="0"/>
                <a:cs typeface="Times New Roman" pitchFamily="18" charset="0"/>
              </a:rPr>
              <a:t>2054</a:t>
            </a:r>
            <a:r>
              <a:rPr lang="en-US" sz="1400" dirty="0">
                <a:solidFill>
                  <a:srgbClr val="002060"/>
                </a:solidFill>
                <a:latin typeface="Times New Roman" pitchFamily="18" charset="0"/>
                <a:cs typeface="Times New Roman" pitchFamily="18" charset="0"/>
              </a:rPr>
              <a:t>)</a:t>
            </a:r>
          </a:p>
          <a:p>
            <a:pPr marL="0" indent="0">
              <a:buNone/>
            </a:pPr>
            <a:endParaRPr lang="en-US" sz="1400" b="1" u="sng"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570" y="1066800"/>
            <a:ext cx="2362200" cy="3149600"/>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43</a:t>
            </a:fld>
            <a:endParaRPr lang="en-US" dirty="0"/>
          </a:p>
        </p:txBody>
      </p:sp>
    </p:spTree>
    <p:extLst>
      <p:ext uri="{BB962C8B-B14F-4D97-AF65-F5344CB8AC3E}">
        <p14:creationId xmlns:p14="http://schemas.microsoft.com/office/powerpoint/2010/main" val="1440350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Times New Roman" pitchFamily="18" charset="0"/>
                <a:cs typeface="Times New Roman" pitchFamily="18" charset="0"/>
              </a:rPr>
              <a:t>Sen. Robert L. Jackson (D-11)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524000"/>
            <a:ext cx="8763000" cy="5181600"/>
          </a:xfrm>
        </p:spPr>
        <p:txBody>
          <a:bodyPr>
            <a:normAutofit lnSpcReduction="10000"/>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Executive </a:t>
            </a:r>
            <a:r>
              <a:rPr lang="en-US" sz="1400" dirty="0">
                <a:solidFill>
                  <a:srgbClr val="002060"/>
                </a:solidFill>
                <a:latin typeface="Times New Roman" pitchFamily="18" charset="0"/>
                <a:cs typeface="Times New Roman" pitchFamily="18" charset="0"/>
              </a:rPr>
              <a:t>Contingent </a:t>
            </a:r>
            <a:r>
              <a:rPr lang="en-US" sz="1400" dirty="0" smtClean="0">
                <a:solidFill>
                  <a:srgbClr val="002060"/>
                </a:solidFill>
                <a:latin typeface="Times New Roman" pitchFamily="18" charset="0"/>
                <a:cs typeface="Times New Roman" pitchFamily="18" charset="0"/>
              </a:rPr>
              <a:t>Fund (Chair)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Labor (Vice Chair)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Agriculture</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Appropriations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Business </a:t>
            </a:r>
            <a:r>
              <a:rPr lang="en-US" sz="1400" dirty="0">
                <a:solidFill>
                  <a:srgbClr val="002060"/>
                </a:solidFill>
                <a:latin typeface="Times New Roman" pitchFamily="18" charset="0"/>
                <a:cs typeface="Times New Roman" pitchFamily="18" charset="0"/>
              </a:rPr>
              <a:t>and Financial </a:t>
            </a:r>
            <a:r>
              <a:rPr lang="en-US" sz="1400" dirty="0" smtClean="0">
                <a:solidFill>
                  <a:srgbClr val="002060"/>
                </a:solidFill>
                <a:latin typeface="Times New Roman" pitchFamily="18" charset="0"/>
                <a:cs typeface="Times New Roman" pitchFamily="18" charset="0"/>
              </a:rPr>
              <a:t>Institutions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Energy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Ports </a:t>
            </a:r>
            <a:r>
              <a:rPr lang="en-US" sz="1400" dirty="0">
                <a:solidFill>
                  <a:srgbClr val="002060"/>
                </a:solidFill>
                <a:latin typeface="Times New Roman" pitchFamily="18" charset="0"/>
                <a:cs typeface="Times New Roman" pitchFamily="18" charset="0"/>
              </a:rPr>
              <a:t>and Marine </a:t>
            </a:r>
            <a:r>
              <a:rPr lang="en-US" sz="1400" dirty="0" smtClean="0">
                <a:solidFill>
                  <a:srgbClr val="002060"/>
                </a:solidFill>
                <a:latin typeface="Times New Roman" pitchFamily="18" charset="0"/>
                <a:cs typeface="Times New Roman" pitchFamily="18" charset="0"/>
              </a:rPr>
              <a:t>Resources </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Public </a:t>
            </a:r>
            <a:r>
              <a:rPr lang="en-US" sz="1400" dirty="0">
                <a:solidFill>
                  <a:srgbClr val="002060"/>
                </a:solidFill>
                <a:latin typeface="Times New Roman" pitchFamily="18" charset="0"/>
                <a:cs typeface="Times New Roman" pitchFamily="18" charset="0"/>
              </a:rPr>
              <a:t>Property</a:t>
            </a: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Coahoma</a:t>
            </a:r>
            <a:r>
              <a:rPr lang="en-US" sz="1400" dirty="0">
                <a:solidFill>
                  <a:srgbClr val="002060"/>
                </a:solidFill>
                <a:latin typeface="Times New Roman" pitchFamily="18" charset="0"/>
                <a:cs typeface="Times New Roman" pitchFamily="18" charset="0"/>
              </a:rPr>
              <a:t>, Quitman, Tate, Tunica</a:t>
            </a: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endParaRPr lang="en-US" sz="1400" b="1" u="sng" dirty="0">
              <a:solidFill>
                <a:srgbClr val="002060"/>
              </a:solidFill>
              <a:latin typeface="Times New Roman" pitchFamily="18" charset="0"/>
              <a:cs typeface="Times New Roman" pitchFamily="18" charset="0"/>
            </a:endParaRPr>
          </a:p>
          <a:p>
            <a:pPr>
              <a:spcBef>
                <a:spcPts val="100"/>
              </a:spcBef>
              <a:buFont typeface="Wingdings" panose="05000000000000000000" pitchFamily="2" charset="2"/>
              <a:buChar char="q"/>
            </a:pPr>
            <a:r>
              <a:rPr lang="en-US" sz="1400" dirty="0">
                <a:solidFill>
                  <a:srgbClr val="002060"/>
                </a:solidFill>
                <a:latin typeface="Times New Roman" panose="02020603050405020304" pitchFamily="18" charset="0"/>
                <a:cs typeface="Times New Roman" panose="02020603050405020304" pitchFamily="18" charset="0"/>
              </a:rPr>
              <a:t>21st Century Investment Club </a:t>
            </a:r>
            <a:endParaRPr lang="en-US" sz="1400" dirty="0" smtClean="0">
              <a:solidFill>
                <a:srgbClr val="002060"/>
              </a:solidFill>
              <a:latin typeface="Times New Roman" panose="02020603050405020304" pitchFamily="18" charset="0"/>
              <a:cs typeface="Times New Roman" panose="02020603050405020304" pitchFamily="18" charset="0"/>
            </a:endParaRPr>
          </a:p>
          <a:p>
            <a:pPr>
              <a:spcBef>
                <a:spcPts val="100"/>
              </a:spcBef>
              <a:buFont typeface="Wingdings" panose="05000000000000000000"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Quitman </a:t>
            </a:r>
            <a:r>
              <a:rPr lang="en-US" sz="1400" dirty="0">
                <a:solidFill>
                  <a:srgbClr val="002060"/>
                </a:solidFill>
                <a:latin typeface="Times New Roman" panose="02020603050405020304" pitchFamily="18" charset="0"/>
                <a:cs typeface="Times New Roman" panose="02020603050405020304" pitchFamily="18" charset="0"/>
              </a:rPr>
              <a:t>County Social Service Club for Senior </a:t>
            </a:r>
            <a:r>
              <a:rPr lang="en-US" sz="1400" dirty="0" smtClean="0">
                <a:solidFill>
                  <a:srgbClr val="002060"/>
                </a:solidFill>
                <a:latin typeface="Times New Roman" panose="02020603050405020304" pitchFamily="18" charset="0"/>
                <a:cs typeface="Times New Roman" panose="02020603050405020304" pitchFamily="18" charset="0"/>
              </a:rPr>
              <a:t>Citizens</a:t>
            </a:r>
            <a:r>
              <a:rPr lang="en-US" sz="1400" dirty="0">
                <a:solidFill>
                  <a:srgbClr val="002060"/>
                </a:solidFill>
                <a:latin typeface="Times New Roman" panose="02020603050405020304" pitchFamily="18" charset="0"/>
                <a:cs typeface="Times New Roman" panose="02020603050405020304"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anose="05000000000000000000" pitchFamily="2" charset="2"/>
              <a:buChar char="q"/>
            </a:pPr>
            <a:r>
              <a:rPr lang="en-US" sz="1400" dirty="0">
                <a:solidFill>
                  <a:srgbClr val="002060"/>
                </a:solidFill>
                <a:latin typeface="Times New Roman" pitchFamily="18" charset="0"/>
                <a:cs typeface="Times New Roman" pitchFamily="18" charset="0"/>
              </a:rPr>
              <a:t>He is a member </a:t>
            </a:r>
            <a:r>
              <a:rPr lang="en-US" sz="1400" dirty="0" smtClean="0">
                <a:solidFill>
                  <a:srgbClr val="002060"/>
                </a:solidFill>
                <a:latin typeface="Times New Roman" pitchFamily="18" charset="0"/>
                <a:cs typeface="Times New Roman" pitchFamily="18" charset="0"/>
              </a:rPr>
              <a:t>of the Baptist faith.</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Relevant </a:t>
            </a:r>
            <a:r>
              <a:rPr lang="en-US" sz="1400" b="1" u="sng" dirty="0">
                <a:solidFill>
                  <a:srgbClr val="002060"/>
                </a:solidFill>
                <a:latin typeface="Times New Roman" pitchFamily="18" charset="0"/>
                <a:cs typeface="Times New Roman" pitchFamily="18" charset="0"/>
              </a:rPr>
              <a:t>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Introduced two pieces of legislation during the 2013 session to establish an IDA program for low-income individuals (SB 2027 &amp; SB 2741)</a:t>
            </a:r>
          </a:p>
          <a:p>
            <a:pPr marL="0" indent="0">
              <a:spcBef>
                <a:spcPts val="100"/>
              </a:spcBef>
              <a:buNone/>
            </a:pPr>
            <a:endParaRPr lang="en-US" sz="900" dirty="0" smtClean="0">
              <a:solidFill>
                <a:srgbClr val="002060"/>
              </a:solidFill>
              <a:latin typeface="Times New Roman" pitchFamily="18" charset="0"/>
              <a:cs typeface="Times New Roman" pitchFamily="18" charset="0"/>
            </a:endParaRPr>
          </a:p>
          <a:p>
            <a:pPr marL="0" indent="0">
              <a:spcBef>
                <a:spcPts val="100"/>
              </a:spcBef>
              <a:buNone/>
            </a:pPr>
            <a:r>
              <a:rPr lang="en-US" sz="1400" dirty="0" smtClean="0">
                <a:solidFill>
                  <a:srgbClr val="002060"/>
                </a:solidFill>
                <a:latin typeface="Times New Roman" pitchFamily="18" charset="0"/>
                <a:cs typeface="Times New Roman" pitchFamily="18" charset="0"/>
              </a:rPr>
              <a:t>Co-sponsored </a:t>
            </a:r>
            <a:r>
              <a:rPr lang="en-US" sz="1400" dirty="0">
                <a:solidFill>
                  <a:srgbClr val="002060"/>
                </a:solidFill>
                <a:latin typeface="Times New Roman" pitchFamily="18" charset="0"/>
                <a:cs typeface="Times New Roman" pitchFamily="18" charset="0"/>
              </a:rPr>
              <a:t>bill to authorize an income tax credit for taxpayers who are first-time homebuyers of a principal residence in the state of Mississippi (SB 2139)</a:t>
            </a:r>
          </a:p>
          <a:p>
            <a:pPr marL="0" indent="0">
              <a:buNone/>
            </a:pPr>
            <a:endParaRPr lang="en-US" sz="1400"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527" y="1143000"/>
            <a:ext cx="2505075" cy="3340100"/>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44</a:t>
            </a:fld>
            <a:endParaRPr lang="en-US" dirty="0"/>
          </a:p>
        </p:txBody>
      </p:sp>
    </p:spTree>
    <p:extLst>
      <p:ext uri="{BB962C8B-B14F-4D97-AF65-F5344CB8AC3E}">
        <p14:creationId xmlns:p14="http://schemas.microsoft.com/office/powerpoint/2010/main" val="14058883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62400" y="1501141"/>
            <a:ext cx="5505856" cy="5029200"/>
          </a:xfrm>
        </p:spPr>
      </p:pic>
      <p:sp>
        <p:nvSpPr>
          <p:cNvPr id="2" name="Title 1"/>
          <p:cNvSpPr>
            <a:spLocks noGrp="1"/>
          </p:cNvSpPr>
          <p:nvPr>
            <p:ph type="title"/>
          </p:nvPr>
        </p:nvSpPr>
        <p:spPr>
          <a:xfrm>
            <a:off x="0" y="304800"/>
            <a:ext cx="9372600" cy="1143000"/>
          </a:xfrm>
        </p:spPr>
        <p:txBody>
          <a:bodyPr>
            <a:normAutofit fontScale="90000"/>
          </a:bodyPr>
          <a:lstStyle/>
          <a:p>
            <a:r>
              <a:rPr lang="en-US" sz="3600" dirty="0" smtClean="0">
                <a:latin typeface="Times New Roman" pitchFamily="-107" charset="0"/>
              </a:rPr>
              <a:t>IDA Authorization: Senate Member Districts</a:t>
            </a:r>
            <a:br>
              <a:rPr lang="en-US" sz="3600" dirty="0" smtClean="0">
                <a:latin typeface="Times New Roman" pitchFamily="-107" charset="0"/>
              </a:rPr>
            </a:br>
            <a:r>
              <a:rPr lang="en-US" sz="3600" dirty="0" smtClean="0">
                <a:latin typeface="Times New Roman" pitchFamily="-107" charset="0"/>
              </a:rPr>
              <a:t> (by County) with Potential Champions – Central</a:t>
            </a:r>
            <a:r>
              <a:rPr lang="en-US" sz="3200" dirty="0" smtClean="0">
                <a:latin typeface="Times New Roman" pitchFamily="-107" charset="0"/>
              </a:rPr>
              <a:t/>
            </a:r>
            <a:br>
              <a:rPr lang="en-US" sz="3200" dirty="0" smtClean="0">
                <a:latin typeface="Times New Roman" pitchFamily="-107" charset="0"/>
              </a:rPr>
            </a:br>
            <a:endParaRPr lang="en-US" sz="3200" dirty="0"/>
          </a:p>
        </p:txBody>
      </p:sp>
      <p:sp>
        <p:nvSpPr>
          <p:cNvPr id="9" name="Text Placeholder 2"/>
          <p:cNvSpPr>
            <a:spLocks noGrp="1"/>
          </p:cNvSpPr>
          <p:nvPr>
            <p:ph type="body" idx="1"/>
          </p:nvPr>
        </p:nvSpPr>
        <p:spPr>
          <a:xfrm>
            <a:off x="251460" y="1524000"/>
            <a:ext cx="5105400" cy="4114800"/>
          </a:xfrm>
        </p:spPr>
        <p:txBody>
          <a:bodyPr>
            <a:noAutofit/>
          </a:bodyPr>
          <a:lstStyle/>
          <a:p>
            <a:r>
              <a:rPr lang="en-US" sz="3200" u="sng" dirty="0" smtClean="0">
                <a:latin typeface="Times New Roman" pitchFamily="18" charset="0"/>
                <a:cs typeface="Times New Roman" pitchFamily="18" charset="0"/>
              </a:rPr>
              <a:t>Central</a:t>
            </a:r>
          </a:p>
          <a:p>
            <a:endParaRPr lang="en-US" sz="900" u="sng"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13 </a:t>
            </a:r>
          </a:p>
          <a:p>
            <a:pPr>
              <a:spcBef>
                <a:spcPts val="0"/>
              </a:spcBef>
            </a:pP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Bolivar, Humphreys, Sunflower</a:t>
            </a:r>
            <a:r>
              <a:rPr lang="en-US" sz="1400" dirty="0" smtClean="0">
                <a:latin typeface="Times New Roman" pitchFamily="18" charset="0"/>
                <a:cs typeface="Times New Roman" pitchFamily="18" charset="0"/>
              </a:rPr>
              <a:t>)</a:t>
            </a:r>
            <a:endParaRPr lang="en-US" sz="1400" i="1" dirty="0" smtClean="0">
              <a:latin typeface="Times New Roman" pitchFamily="18" charset="0"/>
              <a:cs typeface="Times New Roman" pitchFamily="18" charset="0"/>
            </a:endParaRP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21 </a:t>
            </a:r>
          </a:p>
          <a:p>
            <a:pPr>
              <a:spcBef>
                <a:spcPts val="0"/>
              </a:spcBef>
            </a:pPr>
            <a:r>
              <a:rPr lang="en-US" sz="1400" i="1" dirty="0" smtClean="0">
                <a:latin typeface="Times New Roman" pitchFamily="18" charset="0"/>
                <a:cs typeface="Times New Roman" pitchFamily="18" charset="0"/>
              </a:rPr>
              <a:t>(Attala, Holmes, Madison, Yazoo)</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22 </a:t>
            </a:r>
          </a:p>
          <a:p>
            <a:pPr>
              <a:spcBef>
                <a:spcPts val="0"/>
              </a:spcBef>
            </a:pPr>
            <a:r>
              <a:rPr lang="en-US" sz="1400" i="1" dirty="0" smtClean="0">
                <a:latin typeface="Times New Roman" pitchFamily="18" charset="0"/>
                <a:cs typeface="Times New Roman" pitchFamily="18" charset="0"/>
              </a:rPr>
              <a:t>(Bolivar, Humphreys, Sharkey, Washington, Yazoo)</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24 </a:t>
            </a:r>
          </a:p>
          <a:p>
            <a:pPr>
              <a:spcBef>
                <a:spcPts val="0"/>
              </a:spcBef>
            </a:pPr>
            <a:r>
              <a:rPr lang="en-US" sz="1400" i="1" dirty="0" smtClean="0">
                <a:latin typeface="Times New Roman" pitchFamily="18" charset="0"/>
                <a:cs typeface="Times New Roman" pitchFamily="18" charset="0"/>
              </a:rPr>
              <a:t>(Holmes, Leflore, Tallahatchie)</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30 </a:t>
            </a:r>
          </a:p>
          <a:p>
            <a:pPr>
              <a:spcBef>
                <a:spcPts val="0"/>
              </a:spcBef>
            </a:pPr>
            <a:r>
              <a:rPr lang="en-US" sz="1400" i="1" dirty="0" smtClean="0">
                <a:latin typeface="Times New Roman" pitchFamily="18" charset="0"/>
                <a:cs typeface="Times New Roman" pitchFamily="18" charset="0"/>
              </a:rPr>
              <a:t>(Rankin)</a:t>
            </a:r>
          </a:p>
          <a:p>
            <a:pPr>
              <a:spcBef>
                <a:spcPts val="0"/>
              </a:spcBef>
            </a:pPr>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32 </a:t>
            </a:r>
            <a:endParaRPr lang="en-US" sz="1400" dirty="0">
              <a:latin typeface="Times New Roman" pitchFamily="18" charset="0"/>
              <a:cs typeface="Times New Roman" pitchFamily="18" charset="0"/>
            </a:endParaRPr>
          </a:p>
          <a:p>
            <a:pPr>
              <a:spcBef>
                <a:spcPts val="0"/>
              </a:spcBef>
            </a:pPr>
            <a:r>
              <a:rPr lang="en-US" sz="1400" i="1" dirty="0" smtClean="0">
                <a:latin typeface="Times New Roman" pitchFamily="18" charset="0"/>
                <a:cs typeface="Times New Roman" pitchFamily="18" charset="0"/>
              </a:rPr>
              <a:t>(</a:t>
            </a:r>
            <a:r>
              <a:rPr lang="en-US" sz="1400" dirty="0">
                <a:latin typeface="Times New Roman" panose="02020603050405020304" pitchFamily="18" charset="0"/>
                <a:cs typeface="Times New Roman" panose="02020603050405020304" pitchFamily="18" charset="0"/>
              </a:rPr>
              <a:t>Kemper, Lauderdale, Noxubee, </a:t>
            </a:r>
            <a:r>
              <a:rPr lang="en-US" sz="1400" dirty="0" smtClean="0">
                <a:latin typeface="Times New Roman" panose="02020603050405020304" pitchFamily="18" charset="0"/>
                <a:cs typeface="Times New Roman" panose="02020603050405020304" pitchFamily="18" charset="0"/>
              </a:rPr>
              <a:t>Winston</a:t>
            </a:r>
            <a:r>
              <a:rPr lang="en-US" sz="1400" i="1" dirty="0" smtClean="0">
                <a:latin typeface="Times New Roman" pitchFamily="18" charset="0"/>
                <a:cs typeface="Times New Roman" pitchFamily="18" charset="0"/>
              </a:rPr>
              <a:t>)</a:t>
            </a:r>
            <a:endParaRPr lang="en-US" sz="1400" i="1" dirty="0">
              <a:latin typeface="Times New Roman" pitchFamily="18" charset="0"/>
              <a:cs typeface="Times New Roman" pitchFamily="18" charset="0"/>
            </a:endParaRPr>
          </a:p>
          <a:p>
            <a:pPr>
              <a:spcBef>
                <a:spcPts val="0"/>
              </a:spcBef>
            </a:pPr>
            <a:endParaRPr lang="en-US" sz="1400" i="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124200" y="6435969"/>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F89AD482-0EE4-49FE-A793-D39669DE9B90}" type="slidenum">
              <a:rPr lang="en-US" smtClean="0"/>
              <a:t>45</a:t>
            </a:fld>
            <a:endParaRPr lang="en-US" dirty="0"/>
          </a:p>
        </p:txBody>
      </p:sp>
      <p:cxnSp>
        <p:nvCxnSpPr>
          <p:cNvPr id="7" name="Straight Arrow Connector 6"/>
          <p:cNvCxnSpPr/>
          <p:nvPr/>
        </p:nvCxnSpPr>
        <p:spPr>
          <a:xfrm>
            <a:off x="4899660" y="2438400"/>
            <a:ext cx="4572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671060" y="4074795"/>
            <a:ext cx="6858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370570" y="4015741"/>
            <a:ext cx="609600" cy="3638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2600" y="4499610"/>
            <a:ext cx="1066800" cy="1524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3199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Times New Roman" pitchFamily="18" charset="0"/>
                <a:cs typeface="Times New Roman" pitchFamily="18" charset="0"/>
              </a:rPr>
              <a:t>Sen. Willie Simmons (D-13)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066800"/>
            <a:ext cx="9067800" cy="5486400"/>
          </a:xfrm>
        </p:spPr>
        <p:txBody>
          <a:bodyPr>
            <a:normAutofit lnSpcReduction="10000"/>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Highways </a:t>
            </a:r>
            <a:r>
              <a:rPr lang="en-US" sz="1400" dirty="0">
                <a:solidFill>
                  <a:srgbClr val="002060"/>
                </a:solidFill>
                <a:latin typeface="Times New Roman" pitchFamily="18" charset="0"/>
                <a:cs typeface="Times New Roman" pitchFamily="18" charset="0"/>
              </a:rPr>
              <a:t>and </a:t>
            </a:r>
            <a:r>
              <a:rPr lang="en-US" sz="1400" dirty="0" smtClean="0">
                <a:solidFill>
                  <a:srgbClr val="002060"/>
                </a:solidFill>
                <a:latin typeface="Times New Roman" pitchFamily="18" charset="0"/>
                <a:cs typeface="Times New Roman" pitchFamily="18" charset="0"/>
              </a:rPr>
              <a:t>Transportation (Chair)</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Agriculture</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Appropriations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Corrections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Legislative </a:t>
            </a:r>
            <a:r>
              <a:rPr lang="en-US" sz="1400" dirty="0">
                <a:solidFill>
                  <a:srgbClr val="002060"/>
                </a:solidFill>
                <a:latin typeface="Times New Roman" pitchFamily="18" charset="0"/>
                <a:cs typeface="Times New Roman" pitchFamily="18" charset="0"/>
              </a:rPr>
              <a:t>Budget </a:t>
            </a:r>
            <a:r>
              <a:rPr lang="en-US" sz="1400" dirty="0" smtClean="0">
                <a:solidFill>
                  <a:srgbClr val="002060"/>
                </a:solidFill>
                <a:latin typeface="Times New Roman" pitchFamily="18" charset="0"/>
                <a:cs typeface="Times New Roman" pitchFamily="18" charset="0"/>
              </a:rPr>
              <a:t>Committee</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Ports </a:t>
            </a:r>
            <a:r>
              <a:rPr lang="en-US" sz="1400" dirty="0">
                <a:solidFill>
                  <a:srgbClr val="002060"/>
                </a:solidFill>
                <a:latin typeface="Times New Roman" pitchFamily="18" charset="0"/>
                <a:cs typeface="Times New Roman" pitchFamily="18" charset="0"/>
              </a:rPr>
              <a:t>and Marine </a:t>
            </a:r>
            <a:r>
              <a:rPr lang="en-US" sz="1400" dirty="0" smtClean="0">
                <a:solidFill>
                  <a:srgbClr val="002060"/>
                </a:solidFill>
                <a:latin typeface="Times New Roman" pitchFamily="18" charset="0"/>
                <a:cs typeface="Times New Roman" pitchFamily="18" charset="0"/>
              </a:rPr>
              <a:t>Resources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Public </a:t>
            </a:r>
            <a:r>
              <a:rPr lang="en-US" sz="1400" dirty="0">
                <a:solidFill>
                  <a:srgbClr val="002060"/>
                </a:solidFill>
                <a:latin typeface="Times New Roman" pitchFamily="18" charset="0"/>
                <a:cs typeface="Times New Roman" pitchFamily="18" charset="0"/>
              </a:rPr>
              <a:t>Health and </a:t>
            </a:r>
            <a:r>
              <a:rPr lang="en-US" sz="1400" dirty="0" smtClean="0">
                <a:solidFill>
                  <a:srgbClr val="002060"/>
                </a:solidFill>
                <a:latin typeface="Times New Roman" pitchFamily="18" charset="0"/>
                <a:cs typeface="Times New Roman" pitchFamily="18" charset="0"/>
              </a:rPr>
              <a:t>Welfare</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State Library</a:t>
            </a: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Bolivar</a:t>
            </a:r>
            <a:r>
              <a:rPr lang="en-US" sz="1400" dirty="0">
                <a:solidFill>
                  <a:srgbClr val="002060"/>
                </a:solidFill>
                <a:latin typeface="Times New Roman" pitchFamily="18" charset="0"/>
                <a:cs typeface="Times New Roman" pitchFamily="18" charset="0"/>
              </a:rPr>
              <a:t>, Humphreys, </a:t>
            </a:r>
            <a:r>
              <a:rPr lang="en-US" sz="1400" dirty="0" smtClean="0">
                <a:solidFill>
                  <a:srgbClr val="002060"/>
                </a:solidFill>
                <a:latin typeface="Times New Roman" pitchFamily="18" charset="0"/>
                <a:cs typeface="Times New Roman" pitchFamily="18" charset="0"/>
              </a:rPr>
              <a:t>Sunflower</a:t>
            </a: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Cleveland </a:t>
            </a:r>
            <a:r>
              <a:rPr lang="en-US" sz="1400" dirty="0">
                <a:solidFill>
                  <a:srgbClr val="002060"/>
                </a:solidFill>
                <a:latin typeface="Times New Roman" pitchFamily="18" charset="0"/>
                <a:cs typeface="Times New Roman" pitchFamily="18" charset="0"/>
              </a:rPr>
              <a:t>Area Civic </a:t>
            </a:r>
            <a:r>
              <a:rPr lang="en-US" sz="1400" dirty="0" smtClean="0">
                <a:solidFill>
                  <a:srgbClr val="002060"/>
                </a:solidFill>
                <a:latin typeface="Times New Roman" pitchFamily="18" charset="0"/>
                <a:cs typeface="Times New Roman" pitchFamily="18" charset="0"/>
              </a:rPr>
              <a:t>Club</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100 </a:t>
            </a:r>
            <a:r>
              <a:rPr lang="en-US" sz="1400" dirty="0">
                <a:solidFill>
                  <a:srgbClr val="002060"/>
                </a:solidFill>
                <a:latin typeface="Times New Roman" pitchFamily="18" charset="0"/>
                <a:cs typeface="Times New Roman" pitchFamily="18" charset="0"/>
              </a:rPr>
              <a:t>Black Men of Bolivar </a:t>
            </a:r>
            <a:r>
              <a:rPr lang="en-US" sz="1400" dirty="0" smtClean="0">
                <a:solidFill>
                  <a:srgbClr val="002060"/>
                </a:solidFill>
                <a:latin typeface="Times New Roman" pitchFamily="18" charset="0"/>
                <a:cs typeface="Times New Roman" pitchFamily="18" charset="0"/>
              </a:rPr>
              <a:t>County</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National </a:t>
            </a:r>
            <a:r>
              <a:rPr lang="en-US" sz="1400" dirty="0">
                <a:solidFill>
                  <a:srgbClr val="002060"/>
                </a:solidFill>
                <a:latin typeface="Times New Roman" pitchFamily="18" charset="0"/>
                <a:cs typeface="Times New Roman" pitchFamily="18" charset="0"/>
              </a:rPr>
              <a:t>Association of State </a:t>
            </a:r>
            <a:r>
              <a:rPr lang="en-US" sz="1400" dirty="0" smtClean="0">
                <a:solidFill>
                  <a:srgbClr val="002060"/>
                </a:solidFill>
                <a:latin typeface="Times New Roman" pitchFamily="18" charset="0"/>
                <a:cs typeface="Times New Roman" pitchFamily="18" charset="0"/>
              </a:rPr>
              <a:t>Legislators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National </a:t>
            </a:r>
            <a:r>
              <a:rPr lang="en-US" sz="1400" dirty="0">
                <a:solidFill>
                  <a:srgbClr val="002060"/>
                </a:solidFill>
                <a:latin typeface="Times New Roman" pitchFamily="18" charset="0"/>
                <a:cs typeface="Times New Roman" pitchFamily="18" charset="0"/>
              </a:rPr>
              <a:t>Association of Black State </a:t>
            </a:r>
            <a:r>
              <a:rPr lang="en-US" sz="1400" dirty="0" smtClean="0">
                <a:solidFill>
                  <a:srgbClr val="002060"/>
                </a:solidFill>
                <a:latin typeface="Times New Roman" pitchFamily="18" charset="0"/>
                <a:cs typeface="Times New Roman" pitchFamily="18" charset="0"/>
              </a:rPr>
              <a:t>Legislators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MS </a:t>
            </a:r>
            <a:r>
              <a:rPr lang="en-US" sz="1400" dirty="0">
                <a:solidFill>
                  <a:srgbClr val="002060"/>
                </a:solidFill>
                <a:latin typeface="Times New Roman" pitchFamily="18" charset="0"/>
                <a:cs typeface="Times New Roman" pitchFamily="18" charset="0"/>
              </a:rPr>
              <a:t>Association of Professionals in </a:t>
            </a:r>
            <a:r>
              <a:rPr lang="en-US" sz="1400" dirty="0" smtClean="0">
                <a:solidFill>
                  <a:srgbClr val="002060"/>
                </a:solidFill>
                <a:latin typeface="Times New Roman" pitchFamily="18" charset="0"/>
                <a:cs typeface="Times New Roman" pitchFamily="18" charset="0"/>
              </a:rPr>
              <a:t>Corrections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He is a member of the Solomon Chapel AME Church.</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Relevant </a:t>
            </a:r>
            <a:r>
              <a:rPr lang="en-US" sz="1400" b="1" u="sng" dirty="0">
                <a:solidFill>
                  <a:srgbClr val="002060"/>
                </a:solidFill>
                <a:latin typeface="Times New Roman" pitchFamily="18" charset="0"/>
                <a:cs typeface="Times New Roman" pitchFamily="18" charset="0"/>
              </a:rPr>
              <a:t>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Introduced bill </a:t>
            </a:r>
            <a:r>
              <a:rPr lang="en-US" sz="1400" dirty="0">
                <a:solidFill>
                  <a:srgbClr val="002060"/>
                </a:solidFill>
                <a:latin typeface="Times New Roman" pitchFamily="18" charset="0"/>
                <a:cs typeface="Times New Roman" pitchFamily="18" charset="0"/>
              </a:rPr>
              <a:t>to authorize </a:t>
            </a:r>
            <a:r>
              <a:rPr lang="en-US" sz="1400" dirty="0" smtClean="0">
                <a:solidFill>
                  <a:srgbClr val="002060"/>
                </a:solidFill>
                <a:latin typeface="Times New Roman" pitchFamily="18" charset="0"/>
                <a:cs typeface="Times New Roman" pitchFamily="18" charset="0"/>
              </a:rPr>
              <a:t>an IDA  program for low-income individuals (SB 2113)</a:t>
            </a:r>
          </a:p>
          <a:p>
            <a:pPr marL="0" indent="0">
              <a:spcBef>
                <a:spcPts val="100"/>
              </a:spcBef>
              <a:buNone/>
            </a:pPr>
            <a:endParaRPr lang="en-US" sz="900" dirty="0" smtClean="0">
              <a:solidFill>
                <a:srgbClr val="002060"/>
              </a:solidFill>
              <a:latin typeface="Times New Roman" pitchFamily="18" charset="0"/>
              <a:cs typeface="Times New Roman" pitchFamily="18" charset="0"/>
            </a:endParaRPr>
          </a:p>
          <a:p>
            <a:pPr marL="0" indent="0">
              <a:spcBef>
                <a:spcPts val="100"/>
              </a:spcBef>
              <a:buNone/>
            </a:pPr>
            <a:r>
              <a:rPr lang="en-US" sz="1400" dirty="0" smtClean="0">
                <a:solidFill>
                  <a:srgbClr val="002060"/>
                </a:solidFill>
                <a:latin typeface="Times New Roman" pitchFamily="18" charset="0"/>
                <a:cs typeface="Times New Roman" pitchFamily="18" charset="0"/>
              </a:rPr>
              <a:t>Co-sponsored bill to authorize an </a:t>
            </a:r>
            <a:r>
              <a:rPr lang="en-US" sz="1400" dirty="0">
                <a:solidFill>
                  <a:srgbClr val="002060"/>
                </a:solidFill>
                <a:latin typeface="Times New Roman" pitchFamily="18" charset="0"/>
                <a:cs typeface="Times New Roman" pitchFamily="18" charset="0"/>
              </a:rPr>
              <a:t>IDA program for low-income individuals </a:t>
            </a:r>
            <a:r>
              <a:rPr lang="en-US" sz="1400" dirty="0" smtClean="0">
                <a:solidFill>
                  <a:srgbClr val="002060"/>
                </a:solidFill>
                <a:latin typeface="Times New Roman" pitchFamily="18" charset="0"/>
                <a:cs typeface="Times New Roman" pitchFamily="18" charset="0"/>
              </a:rPr>
              <a:t>(SB </a:t>
            </a:r>
            <a:r>
              <a:rPr lang="en-US" sz="1400" dirty="0">
                <a:solidFill>
                  <a:srgbClr val="002060"/>
                </a:solidFill>
                <a:latin typeface="Times New Roman" pitchFamily="18" charset="0"/>
                <a:cs typeface="Times New Roman" pitchFamily="18" charset="0"/>
              </a:rPr>
              <a:t>2741)</a:t>
            </a:r>
          </a:p>
          <a:p>
            <a:pPr marL="0" indent="0">
              <a:spcBef>
                <a:spcPts val="100"/>
              </a:spcBef>
              <a:buNone/>
            </a:pPr>
            <a:endParaRPr lang="en-US" sz="1400"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295400"/>
            <a:ext cx="2647950" cy="3530600"/>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46</a:t>
            </a:fld>
            <a:endParaRPr lang="en-US" dirty="0"/>
          </a:p>
        </p:txBody>
      </p:sp>
    </p:spTree>
    <p:extLst>
      <p:ext uri="{BB962C8B-B14F-4D97-AF65-F5344CB8AC3E}">
        <p14:creationId xmlns:p14="http://schemas.microsoft.com/office/powerpoint/2010/main" val="38545067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latin typeface="Times New Roman" pitchFamily="18" charset="0"/>
                <a:cs typeface="Times New Roman" pitchFamily="18" charset="0"/>
              </a:rPr>
              <a:t>Sen. Kenneth W. Jones (D-21)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26670" y="762000"/>
            <a:ext cx="9117330" cy="5867400"/>
          </a:xfrm>
        </p:spPr>
        <p:txBody>
          <a:bodyPr>
            <a:normAutofit lnSpcReduction="10000"/>
          </a:bodyPr>
          <a:lstStyle/>
          <a:p>
            <a:pPr marL="0" indent="0">
              <a:lnSpc>
                <a:spcPct val="110000"/>
              </a:lnSpc>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lnSpc>
                <a:spcPct val="110000"/>
              </a:lnSpc>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Interstate </a:t>
            </a:r>
            <a:r>
              <a:rPr lang="en-US" sz="1400" dirty="0">
                <a:solidFill>
                  <a:srgbClr val="002060"/>
                </a:solidFill>
                <a:latin typeface="Times New Roman" pitchFamily="18" charset="0"/>
                <a:cs typeface="Times New Roman" pitchFamily="18" charset="0"/>
              </a:rPr>
              <a:t>and Federal </a:t>
            </a:r>
            <a:r>
              <a:rPr lang="en-US" sz="1400" dirty="0" smtClean="0">
                <a:solidFill>
                  <a:srgbClr val="002060"/>
                </a:solidFill>
                <a:latin typeface="Times New Roman" pitchFamily="18" charset="0"/>
                <a:cs typeface="Times New Roman" pitchFamily="18" charset="0"/>
              </a:rPr>
              <a:t>Cooperation (Chair)</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lnSpc>
                <a:spcPct val="110000"/>
              </a:lnSpc>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Constitution </a:t>
            </a:r>
          </a:p>
          <a:p>
            <a:pPr>
              <a:lnSpc>
                <a:spcPct val="110000"/>
              </a:lnSpc>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Environment Protection, Conservation </a:t>
            </a:r>
            <a:r>
              <a:rPr lang="en-US" sz="1400" dirty="0">
                <a:solidFill>
                  <a:srgbClr val="002060"/>
                </a:solidFill>
                <a:latin typeface="Times New Roman" pitchFamily="18" charset="0"/>
                <a:cs typeface="Times New Roman" pitchFamily="18" charset="0"/>
              </a:rPr>
              <a:t>and Water </a:t>
            </a:r>
            <a:r>
              <a:rPr lang="en-US" sz="1400" dirty="0" smtClean="0">
                <a:solidFill>
                  <a:srgbClr val="002060"/>
                </a:solidFill>
                <a:latin typeface="Times New Roman" pitchFamily="18" charset="0"/>
                <a:cs typeface="Times New Roman" pitchFamily="18" charset="0"/>
              </a:rPr>
              <a:t>Resources</a:t>
            </a:r>
          </a:p>
          <a:p>
            <a:pPr>
              <a:lnSpc>
                <a:spcPct val="110000"/>
              </a:lnSpc>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Executive </a:t>
            </a:r>
            <a:r>
              <a:rPr lang="en-US" sz="1400" dirty="0">
                <a:solidFill>
                  <a:srgbClr val="002060"/>
                </a:solidFill>
                <a:latin typeface="Times New Roman" pitchFamily="18" charset="0"/>
                <a:cs typeface="Times New Roman" pitchFamily="18" charset="0"/>
              </a:rPr>
              <a:t>Contingent </a:t>
            </a:r>
            <a:r>
              <a:rPr lang="en-US" sz="1400" dirty="0" smtClean="0">
                <a:solidFill>
                  <a:srgbClr val="002060"/>
                </a:solidFill>
                <a:latin typeface="Times New Roman" pitchFamily="18" charset="0"/>
                <a:cs typeface="Times New Roman" pitchFamily="18" charset="0"/>
              </a:rPr>
              <a:t>Fund</a:t>
            </a:r>
          </a:p>
          <a:p>
            <a:pPr>
              <a:lnSpc>
                <a:spcPct val="110000"/>
              </a:lnSpc>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Finance</a:t>
            </a:r>
          </a:p>
          <a:p>
            <a:pPr>
              <a:lnSpc>
                <a:spcPct val="110000"/>
              </a:lnSpc>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Insurance</a:t>
            </a:r>
          </a:p>
          <a:p>
            <a:pPr>
              <a:lnSpc>
                <a:spcPct val="110000"/>
              </a:lnSpc>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Municipalities</a:t>
            </a:r>
          </a:p>
          <a:p>
            <a:pPr>
              <a:lnSpc>
                <a:spcPct val="110000"/>
              </a:lnSpc>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Public </a:t>
            </a:r>
            <a:r>
              <a:rPr lang="en-US" sz="1400" dirty="0">
                <a:solidFill>
                  <a:srgbClr val="002060"/>
                </a:solidFill>
                <a:latin typeface="Times New Roman" pitchFamily="18" charset="0"/>
                <a:cs typeface="Times New Roman" pitchFamily="18" charset="0"/>
              </a:rPr>
              <a:t>Health and Welfare</a:t>
            </a:r>
            <a:endParaRPr lang="en-US" sz="1400" b="1" u="sng" dirty="0">
              <a:solidFill>
                <a:srgbClr val="002060"/>
              </a:solidFill>
              <a:latin typeface="Times New Roman" pitchFamily="18" charset="0"/>
              <a:cs typeface="Times New Roman" pitchFamily="18" charset="0"/>
            </a:endParaRPr>
          </a:p>
          <a:p>
            <a:pPr marL="0" indent="0">
              <a:lnSpc>
                <a:spcPct val="110000"/>
              </a:lnSpc>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lnSpc>
                <a:spcPct val="110000"/>
              </a:lnSpc>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lnSpc>
                <a:spcPct val="110000"/>
              </a:lnSpc>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Attala</a:t>
            </a:r>
            <a:r>
              <a:rPr lang="en-US" sz="1400" dirty="0">
                <a:solidFill>
                  <a:srgbClr val="002060"/>
                </a:solidFill>
                <a:latin typeface="Times New Roman" pitchFamily="18" charset="0"/>
                <a:cs typeface="Times New Roman" pitchFamily="18" charset="0"/>
              </a:rPr>
              <a:t>, Holmes, Madison, Yazoo</a:t>
            </a:r>
            <a:endParaRPr lang="en-US" sz="1400" b="1" u="sng" dirty="0">
              <a:solidFill>
                <a:srgbClr val="002060"/>
              </a:solidFill>
              <a:latin typeface="Times New Roman" pitchFamily="18" charset="0"/>
              <a:cs typeface="Times New Roman" pitchFamily="18" charset="0"/>
            </a:endParaRPr>
          </a:p>
          <a:p>
            <a:pPr marL="0" indent="0">
              <a:lnSpc>
                <a:spcPct val="110000"/>
              </a:lnSpc>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lnSpc>
                <a:spcPct val="110000"/>
              </a:lnSpc>
              <a:spcBef>
                <a:spcPts val="100"/>
              </a:spcBef>
              <a:buNone/>
            </a:pPr>
            <a:r>
              <a:rPr lang="en-US" sz="1400" b="1" u="sng" dirty="0" smtClean="0">
                <a:solidFill>
                  <a:srgbClr val="002060"/>
                </a:solidFill>
                <a:latin typeface="Times New Roman" pitchFamily="18" charset="0"/>
                <a:cs typeface="Times New Roman" pitchFamily="18" charset="0"/>
              </a:rPr>
              <a:t>Affiliations</a:t>
            </a:r>
          </a:p>
          <a:p>
            <a:pPr>
              <a:lnSpc>
                <a:spcPct val="110000"/>
              </a:lnSpc>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Mississippi Legislative Black Caucus (Chair)</a:t>
            </a:r>
          </a:p>
          <a:p>
            <a:pPr>
              <a:lnSpc>
                <a:spcPct val="110000"/>
              </a:lnSpc>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NBC-LEO</a:t>
            </a:r>
          </a:p>
          <a:p>
            <a:pPr>
              <a:lnSpc>
                <a:spcPct val="110000"/>
              </a:lnSpc>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He is</a:t>
            </a:r>
            <a:r>
              <a:rPr lang="en-US" sz="1400" dirty="0">
                <a:solidFill>
                  <a:srgbClr val="002060"/>
                </a:solidFill>
                <a:latin typeface="Times New Roman" pitchFamily="18" charset="0"/>
                <a:cs typeface="Times New Roman" pitchFamily="18" charset="0"/>
              </a:rPr>
              <a:t> a member</a:t>
            </a:r>
            <a:r>
              <a:rPr lang="en-US" sz="1400" dirty="0" smtClean="0">
                <a:solidFill>
                  <a:srgbClr val="002060"/>
                </a:solidFill>
                <a:latin typeface="Times New Roman" pitchFamily="18" charset="0"/>
                <a:cs typeface="Times New Roman" pitchFamily="18" charset="0"/>
              </a:rPr>
              <a:t> of the Baptist faith.</a:t>
            </a:r>
          </a:p>
          <a:p>
            <a:pPr marL="0" indent="0">
              <a:lnSpc>
                <a:spcPct val="110000"/>
              </a:lnSpc>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lnSpc>
                <a:spcPct val="110000"/>
              </a:lnSpc>
              <a:spcBef>
                <a:spcPts val="100"/>
              </a:spcBef>
              <a:buNone/>
            </a:pPr>
            <a:r>
              <a:rPr lang="en-US" sz="1400" b="1" u="sng" dirty="0" smtClean="0">
                <a:solidFill>
                  <a:srgbClr val="002060"/>
                </a:solidFill>
                <a:latin typeface="Times New Roman" pitchFamily="18" charset="0"/>
                <a:cs typeface="Times New Roman" pitchFamily="18" charset="0"/>
              </a:rPr>
              <a:t>Relevant </a:t>
            </a:r>
            <a:r>
              <a:rPr lang="en-US" sz="1400" b="1" u="sng" dirty="0">
                <a:solidFill>
                  <a:srgbClr val="002060"/>
                </a:solidFill>
                <a:latin typeface="Times New Roman" pitchFamily="18" charset="0"/>
                <a:cs typeface="Times New Roman" pitchFamily="18" charset="0"/>
              </a:rPr>
              <a:t>Legislation</a:t>
            </a:r>
          </a:p>
          <a:p>
            <a:pPr marL="0" indent="0">
              <a:lnSpc>
                <a:spcPct val="110000"/>
              </a:lnSpc>
              <a:spcBef>
                <a:spcPts val="100"/>
              </a:spcBef>
              <a:buNone/>
            </a:pPr>
            <a:r>
              <a:rPr lang="en-US" sz="1400" dirty="0">
                <a:solidFill>
                  <a:srgbClr val="002060"/>
                </a:solidFill>
                <a:latin typeface="Times New Roman" pitchFamily="18" charset="0"/>
                <a:cs typeface="Times New Roman" pitchFamily="18" charset="0"/>
              </a:rPr>
              <a:t>Co-sponsored bill to authorize an IDA  program for low-income individuals (</a:t>
            </a:r>
            <a:r>
              <a:rPr lang="en-US" sz="1400" dirty="0" smtClean="0">
                <a:solidFill>
                  <a:srgbClr val="002060"/>
                </a:solidFill>
                <a:latin typeface="Times New Roman" pitchFamily="18" charset="0"/>
                <a:cs typeface="Times New Roman" pitchFamily="18" charset="0"/>
              </a:rPr>
              <a:t>SB 2587)</a:t>
            </a:r>
          </a:p>
          <a:p>
            <a:pPr marL="0" indent="0">
              <a:lnSpc>
                <a:spcPct val="110000"/>
              </a:lnSpc>
              <a:spcBef>
                <a:spcPts val="100"/>
              </a:spcBef>
              <a:buNone/>
            </a:pPr>
            <a:endParaRPr lang="en-US" sz="900" dirty="0" smtClean="0">
              <a:solidFill>
                <a:srgbClr val="002060"/>
              </a:solidFill>
              <a:latin typeface="Times New Roman" pitchFamily="18" charset="0"/>
              <a:cs typeface="Times New Roman" pitchFamily="18" charset="0"/>
            </a:endParaRPr>
          </a:p>
          <a:p>
            <a:pPr marL="0" indent="0">
              <a:lnSpc>
                <a:spcPct val="110000"/>
              </a:lnSpc>
              <a:spcBef>
                <a:spcPts val="100"/>
              </a:spcBef>
              <a:buNone/>
            </a:pPr>
            <a:r>
              <a:rPr lang="en-US" sz="1400" dirty="0" smtClean="0">
                <a:solidFill>
                  <a:srgbClr val="002060"/>
                </a:solidFill>
                <a:latin typeface="Times New Roman" pitchFamily="18" charset="0"/>
                <a:cs typeface="Times New Roman" pitchFamily="18" charset="0"/>
              </a:rPr>
              <a:t>Sponsored </a:t>
            </a:r>
            <a:r>
              <a:rPr lang="en-US" sz="1400" dirty="0">
                <a:solidFill>
                  <a:srgbClr val="002060"/>
                </a:solidFill>
                <a:latin typeface="Times New Roman" pitchFamily="18" charset="0"/>
                <a:cs typeface="Times New Roman" pitchFamily="18" charset="0"/>
              </a:rPr>
              <a:t>bill to </a:t>
            </a:r>
            <a:r>
              <a:rPr lang="en-US" sz="1400" dirty="0" smtClean="0">
                <a:solidFill>
                  <a:srgbClr val="002060"/>
                </a:solidFill>
                <a:latin typeface="Times New Roman" pitchFamily="18" charset="0"/>
                <a:cs typeface="Times New Roman" pitchFamily="18" charset="0"/>
              </a:rPr>
              <a:t>create a study committee to study economic development in low-income census tracts (SC 684)</a:t>
            </a:r>
          </a:p>
          <a:p>
            <a:pPr marL="0" indent="0">
              <a:lnSpc>
                <a:spcPct val="110000"/>
              </a:lnSpc>
              <a:spcBef>
                <a:spcPts val="100"/>
              </a:spcBef>
              <a:buNone/>
            </a:pPr>
            <a:endParaRPr lang="en-US" sz="900" dirty="0" smtClean="0">
              <a:solidFill>
                <a:srgbClr val="002060"/>
              </a:solidFill>
              <a:latin typeface="Times New Roman" pitchFamily="18" charset="0"/>
              <a:cs typeface="Times New Roman" pitchFamily="18" charset="0"/>
            </a:endParaRPr>
          </a:p>
          <a:p>
            <a:pPr marL="0" indent="0">
              <a:lnSpc>
                <a:spcPct val="110000"/>
              </a:lnSpc>
              <a:spcBef>
                <a:spcPts val="100"/>
              </a:spcBef>
              <a:buNone/>
            </a:pPr>
            <a:r>
              <a:rPr lang="en-US" sz="1400" dirty="0" smtClean="0">
                <a:solidFill>
                  <a:srgbClr val="002060"/>
                </a:solidFill>
                <a:latin typeface="Times New Roman" pitchFamily="18" charset="0"/>
                <a:cs typeface="Times New Roman" pitchFamily="18" charset="0"/>
              </a:rPr>
              <a:t>Introduced bill to create the Mississippi Small Business Opportunities Programs and authorize bonds to provide loans and grants to small businesses (SB 3063) </a:t>
            </a:r>
            <a:endParaRPr lang="en-US" sz="1400"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143000"/>
            <a:ext cx="2514600" cy="3352800"/>
          </a:xfrm>
          <a:prstGeom prst="rect">
            <a:avLst/>
          </a:prstGeom>
        </p:spPr>
      </p:pic>
      <p:sp>
        <p:nvSpPr>
          <p:cNvPr id="4" name="Footer Placeholder 3"/>
          <p:cNvSpPr>
            <a:spLocks noGrp="1"/>
          </p:cNvSpPr>
          <p:nvPr>
            <p:ph type="ftr" sz="quarter" idx="11"/>
          </p:nvPr>
        </p:nvSpPr>
        <p:spPr>
          <a:xfrm>
            <a:off x="3200400" y="640080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47</a:t>
            </a:fld>
            <a:endParaRPr lang="en-US" dirty="0"/>
          </a:p>
        </p:txBody>
      </p:sp>
    </p:spTree>
    <p:extLst>
      <p:ext uri="{BB962C8B-B14F-4D97-AF65-F5344CB8AC3E}">
        <p14:creationId xmlns:p14="http://schemas.microsoft.com/office/powerpoint/2010/main" val="21243370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Times New Roman" pitchFamily="18" charset="0"/>
                <a:cs typeface="Times New Roman" pitchFamily="18" charset="0"/>
              </a:rPr>
              <a:t>Sen. Eugene S. Clarke (R-22)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7620" y="1066800"/>
            <a:ext cx="8907780" cy="5486400"/>
          </a:xfrm>
        </p:spPr>
        <p:txBody>
          <a:bodyPr>
            <a:normAutofit lnSpcReduction="10000"/>
          </a:bodyPr>
          <a:lstStyle/>
          <a:p>
            <a:pPr marL="0" indent="0">
              <a:buNone/>
            </a:pPr>
            <a:r>
              <a:rPr lang="en-US" sz="1400" b="1" u="sng" dirty="0" smtClean="0">
                <a:solidFill>
                  <a:srgbClr val="002060"/>
                </a:solidFill>
                <a:latin typeface="Times New Roman" pitchFamily="18" charset="0"/>
                <a:cs typeface="Times New Roman" pitchFamily="18" charset="0"/>
              </a:rPr>
              <a:t>Committee Assignments</a:t>
            </a:r>
          </a:p>
          <a:p>
            <a:pPr>
              <a:buFont typeface="Wingdings" pitchFamily="2" charset="2"/>
              <a:buChar char="q"/>
            </a:pPr>
            <a:r>
              <a:rPr lang="en-US" sz="1400" dirty="0" smtClean="0">
                <a:solidFill>
                  <a:srgbClr val="002060"/>
                </a:solidFill>
                <a:latin typeface="Times New Roman" pitchFamily="18" charset="0"/>
                <a:cs typeface="Times New Roman" pitchFamily="18" charset="0"/>
              </a:rPr>
              <a:t>Appropriations (Chair)</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buFont typeface="Wingdings" pitchFamily="2" charset="2"/>
              <a:buChar char="q"/>
            </a:pPr>
            <a:r>
              <a:rPr lang="en-US" sz="1400" dirty="0" smtClean="0">
                <a:solidFill>
                  <a:srgbClr val="002060"/>
                </a:solidFill>
                <a:latin typeface="Times New Roman" pitchFamily="18" charset="0"/>
                <a:cs typeface="Times New Roman" pitchFamily="18" charset="0"/>
              </a:rPr>
              <a:t>Accountability</a:t>
            </a:r>
            <a:r>
              <a:rPr lang="en-US" sz="1400" dirty="0">
                <a:solidFill>
                  <a:srgbClr val="002060"/>
                </a:solidFill>
                <a:latin typeface="Times New Roman" pitchFamily="18" charset="0"/>
                <a:cs typeface="Times New Roman" pitchFamily="18" charset="0"/>
              </a:rPr>
              <a:t>, Efficiency, </a:t>
            </a:r>
            <a:r>
              <a:rPr lang="en-US" sz="1400" dirty="0" smtClean="0">
                <a:solidFill>
                  <a:srgbClr val="002060"/>
                </a:solidFill>
                <a:latin typeface="Times New Roman" pitchFamily="18" charset="0"/>
                <a:cs typeface="Times New Roman" pitchFamily="18" charset="0"/>
              </a:rPr>
              <a:t>Transparency</a:t>
            </a:r>
          </a:p>
          <a:p>
            <a:pPr>
              <a:buFont typeface="Wingdings" pitchFamily="2" charset="2"/>
              <a:buChar char="q"/>
            </a:pPr>
            <a:r>
              <a:rPr lang="en-US" sz="1400" dirty="0" smtClean="0">
                <a:solidFill>
                  <a:srgbClr val="002060"/>
                </a:solidFill>
                <a:latin typeface="Times New Roman" pitchFamily="18" charset="0"/>
                <a:cs typeface="Times New Roman" pitchFamily="18" charset="0"/>
              </a:rPr>
              <a:t>Agriculture</a:t>
            </a:r>
          </a:p>
          <a:p>
            <a:pPr>
              <a:buFont typeface="Wingdings" pitchFamily="2" charset="2"/>
              <a:buChar char="q"/>
            </a:pPr>
            <a:r>
              <a:rPr lang="en-US" sz="1400" dirty="0" smtClean="0">
                <a:solidFill>
                  <a:srgbClr val="002060"/>
                </a:solidFill>
                <a:latin typeface="Times New Roman" pitchFamily="18" charset="0"/>
                <a:cs typeface="Times New Roman" pitchFamily="18" charset="0"/>
              </a:rPr>
              <a:t>Congressional Redistricting</a:t>
            </a:r>
          </a:p>
          <a:p>
            <a:pPr>
              <a:buFont typeface="Wingdings" pitchFamily="2" charset="2"/>
              <a:buChar char="q"/>
            </a:pPr>
            <a:r>
              <a:rPr lang="en-US" sz="1400" dirty="0" smtClean="0">
                <a:solidFill>
                  <a:srgbClr val="002060"/>
                </a:solidFill>
                <a:latin typeface="Times New Roman" pitchFamily="18" charset="0"/>
                <a:cs typeface="Times New Roman" pitchFamily="18" charset="0"/>
              </a:rPr>
              <a:t>Economic Development</a:t>
            </a:r>
          </a:p>
          <a:p>
            <a:pPr>
              <a:buFont typeface="Wingdings" pitchFamily="2" charset="2"/>
              <a:buChar char="q"/>
            </a:pPr>
            <a:r>
              <a:rPr lang="en-US" sz="1400" dirty="0" smtClean="0">
                <a:solidFill>
                  <a:srgbClr val="002060"/>
                </a:solidFill>
                <a:latin typeface="Times New Roman" pitchFamily="18" charset="0"/>
                <a:cs typeface="Times New Roman" pitchFamily="18" charset="0"/>
              </a:rPr>
              <a:t>Housing</a:t>
            </a:r>
          </a:p>
          <a:p>
            <a:pPr>
              <a:buFont typeface="Wingdings" pitchFamily="2" charset="2"/>
              <a:buChar char="q"/>
            </a:pPr>
            <a:r>
              <a:rPr lang="en-US" sz="1400" dirty="0" smtClean="0">
                <a:solidFill>
                  <a:srgbClr val="002060"/>
                </a:solidFill>
                <a:latin typeface="Times New Roman" pitchFamily="18" charset="0"/>
                <a:cs typeface="Times New Roman" pitchFamily="18" charset="0"/>
              </a:rPr>
              <a:t>Insurance</a:t>
            </a:r>
          </a:p>
          <a:p>
            <a:pPr>
              <a:buFont typeface="Wingdings" pitchFamily="2" charset="2"/>
              <a:buChar char="q"/>
            </a:pPr>
            <a:r>
              <a:rPr lang="en-US" sz="1400" dirty="0" smtClean="0">
                <a:solidFill>
                  <a:srgbClr val="002060"/>
                </a:solidFill>
                <a:latin typeface="Times New Roman" pitchFamily="18" charset="0"/>
                <a:cs typeface="Times New Roman" pitchFamily="18" charset="0"/>
              </a:rPr>
              <a:t>Judiciary</a:t>
            </a:r>
            <a:r>
              <a:rPr lang="en-US" sz="1400" dirty="0">
                <a:solidFill>
                  <a:srgbClr val="002060"/>
                </a:solidFill>
                <a:latin typeface="Times New Roman" pitchFamily="18" charset="0"/>
                <a:cs typeface="Times New Roman" pitchFamily="18" charset="0"/>
              </a:rPr>
              <a:t>, Division </a:t>
            </a:r>
            <a:r>
              <a:rPr lang="en-US" sz="1400" dirty="0" smtClean="0">
                <a:solidFill>
                  <a:srgbClr val="002060"/>
                </a:solidFill>
                <a:latin typeface="Times New Roman" pitchFamily="18" charset="0"/>
                <a:cs typeface="Times New Roman" pitchFamily="18" charset="0"/>
              </a:rPr>
              <a:t>A</a:t>
            </a:r>
          </a:p>
          <a:p>
            <a:pPr>
              <a:buFont typeface="Wingdings" pitchFamily="2" charset="2"/>
              <a:buChar char="q"/>
            </a:pPr>
            <a:r>
              <a:rPr lang="en-US" sz="1400" dirty="0" smtClean="0">
                <a:solidFill>
                  <a:srgbClr val="002060"/>
                </a:solidFill>
                <a:latin typeface="Times New Roman" pitchFamily="18" charset="0"/>
                <a:cs typeface="Times New Roman" pitchFamily="18" charset="0"/>
              </a:rPr>
              <a:t>Legislative </a:t>
            </a:r>
            <a:r>
              <a:rPr lang="en-US" sz="1400" dirty="0">
                <a:solidFill>
                  <a:srgbClr val="002060"/>
                </a:solidFill>
                <a:latin typeface="Times New Roman" pitchFamily="18" charset="0"/>
                <a:cs typeface="Times New Roman" pitchFamily="18" charset="0"/>
              </a:rPr>
              <a:t>Budget </a:t>
            </a:r>
            <a:r>
              <a:rPr lang="en-US" sz="1400" dirty="0" smtClean="0">
                <a:solidFill>
                  <a:srgbClr val="002060"/>
                </a:solidFill>
                <a:latin typeface="Times New Roman" pitchFamily="18" charset="0"/>
                <a:cs typeface="Times New Roman" pitchFamily="18" charset="0"/>
              </a:rPr>
              <a:t>Committee</a:t>
            </a:r>
          </a:p>
          <a:p>
            <a:pPr>
              <a:buFont typeface="Wingdings" pitchFamily="2" charset="2"/>
              <a:buChar char="q"/>
            </a:pPr>
            <a:r>
              <a:rPr lang="en-US" sz="1400" dirty="0" smtClean="0">
                <a:solidFill>
                  <a:srgbClr val="002060"/>
                </a:solidFill>
                <a:latin typeface="Times New Roman" pitchFamily="18" charset="0"/>
                <a:cs typeface="Times New Roman" pitchFamily="18" charset="0"/>
              </a:rPr>
              <a:t>Legislative Reapportionment</a:t>
            </a:r>
          </a:p>
          <a:p>
            <a:pPr>
              <a:buFont typeface="Wingdings" pitchFamily="2" charset="2"/>
              <a:buChar char="q"/>
            </a:pPr>
            <a:r>
              <a:rPr lang="en-US" sz="1400" dirty="0" smtClean="0">
                <a:solidFill>
                  <a:srgbClr val="002060"/>
                </a:solidFill>
                <a:latin typeface="Times New Roman" pitchFamily="18" charset="0"/>
                <a:cs typeface="Times New Roman" pitchFamily="18" charset="0"/>
              </a:rPr>
              <a:t>Ports </a:t>
            </a:r>
            <a:r>
              <a:rPr lang="en-US" sz="1400" dirty="0">
                <a:solidFill>
                  <a:srgbClr val="002060"/>
                </a:solidFill>
                <a:latin typeface="Times New Roman" pitchFamily="18" charset="0"/>
                <a:cs typeface="Times New Roman" pitchFamily="18" charset="0"/>
              </a:rPr>
              <a:t>and Marine </a:t>
            </a:r>
            <a:r>
              <a:rPr lang="en-US" sz="1400" dirty="0" smtClean="0">
                <a:solidFill>
                  <a:srgbClr val="002060"/>
                </a:solidFill>
                <a:latin typeface="Times New Roman" pitchFamily="18" charset="0"/>
                <a:cs typeface="Times New Roman" pitchFamily="18" charset="0"/>
              </a:rPr>
              <a:t>Resources</a:t>
            </a:r>
          </a:p>
          <a:p>
            <a:pPr marL="0" indent="0">
              <a:buNone/>
            </a:pPr>
            <a:endParaRPr lang="en-US" sz="1400" b="1" u="sng" dirty="0" smtClean="0">
              <a:solidFill>
                <a:srgbClr val="002060"/>
              </a:solidFill>
              <a:latin typeface="Times New Roman" pitchFamily="18" charset="0"/>
              <a:cs typeface="Times New Roman" pitchFamily="18" charset="0"/>
            </a:endParaRPr>
          </a:p>
          <a:p>
            <a:pPr marL="0" indent="0">
              <a:buNone/>
            </a:pPr>
            <a:r>
              <a:rPr lang="en-US" sz="1400" b="1" u="sng" dirty="0" smtClean="0">
                <a:solidFill>
                  <a:srgbClr val="002060"/>
                </a:solidFill>
                <a:latin typeface="Times New Roman" pitchFamily="18" charset="0"/>
                <a:cs typeface="Times New Roman" pitchFamily="18" charset="0"/>
              </a:rPr>
              <a:t>Counties Covered by District</a:t>
            </a:r>
          </a:p>
          <a:p>
            <a:pPr>
              <a:buFont typeface="Wingdings" pitchFamily="2" charset="2"/>
              <a:buChar char="q"/>
            </a:pPr>
            <a:r>
              <a:rPr lang="en-US" sz="1400" dirty="0" smtClean="0">
                <a:solidFill>
                  <a:srgbClr val="002060"/>
                </a:solidFill>
                <a:latin typeface="Times New Roman" pitchFamily="18" charset="0"/>
                <a:cs typeface="Times New Roman" pitchFamily="18" charset="0"/>
              </a:rPr>
              <a:t>Bolivar</a:t>
            </a:r>
            <a:r>
              <a:rPr lang="en-US" sz="1400" dirty="0">
                <a:solidFill>
                  <a:srgbClr val="002060"/>
                </a:solidFill>
                <a:latin typeface="Times New Roman" pitchFamily="18" charset="0"/>
                <a:cs typeface="Times New Roman" pitchFamily="18" charset="0"/>
              </a:rPr>
              <a:t>, Humphreys, Sharkey, Washington, </a:t>
            </a:r>
            <a:r>
              <a:rPr lang="en-US" sz="1400" dirty="0" smtClean="0">
                <a:solidFill>
                  <a:srgbClr val="002060"/>
                </a:solidFill>
                <a:latin typeface="Times New Roman" pitchFamily="18" charset="0"/>
                <a:cs typeface="Times New Roman" pitchFamily="18" charset="0"/>
              </a:rPr>
              <a:t>Yazoo</a:t>
            </a:r>
          </a:p>
          <a:p>
            <a:pPr marL="0" indent="0">
              <a:lnSpc>
                <a:spcPct val="110000"/>
              </a:lnSpc>
              <a:spcBef>
                <a:spcPts val="100"/>
              </a:spcBef>
              <a:buNone/>
            </a:pPr>
            <a:endParaRPr lang="en-US" sz="1400" b="1" u="sng" dirty="0">
              <a:solidFill>
                <a:srgbClr val="002060"/>
              </a:solidFill>
              <a:latin typeface="Times New Roman" pitchFamily="18" charset="0"/>
              <a:cs typeface="Times New Roman" pitchFamily="18" charset="0"/>
            </a:endParaRPr>
          </a:p>
          <a:p>
            <a:pPr marL="0" indent="0">
              <a:lnSpc>
                <a:spcPct val="110000"/>
              </a:lnSpc>
              <a:spcBef>
                <a:spcPts val="100"/>
              </a:spcBef>
              <a:buNone/>
            </a:pPr>
            <a:r>
              <a:rPr lang="en-US" sz="1400" b="1" u="sng" dirty="0" smtClean="0">
                <a:solidFill>
                  <a:srgbClr val="002060"/>
                </a:solidFill>
                <a:latin typeface="Times New Roman" pitchFamily="18" charset="0"/>
                <a:cs typeface="Times New Roman" pitchFamily="18" charset="0"/>
              </a:rPr>
              <a:t>Affiliations</a:t>
            </a:r>
            <a:endParaRPr lang="en-US" sz="1400" dirty="0">
              <a:solidFill>
                <a:srgbClr val="002060"/>
              </a:solidFill>
              <a:latin typeface="Times New Roman" pitchFamily="18" charset="0"/>
              <a:cs typeface="Times New Roman" pitchFamily="18" charset="0"/>
            </a:endParaRPr>
          </a:p>
          <a:p>
            <a:pPr>
              <a:lnSpc>
                <a:spcPct val="110000"/>
              </a:lnSpc>
              <a:spcBef>
                <a:spcPts val="100"/>
              </a:spcBef>
              <a:buFont typeface="Wingdings" pitchFamily="2" charset="2"/>
              <a:buChar char="q"/>
            </a:pPr>
            <a:r>
              <a:rPr lang="en-US" sz="1400" dirty="0">
                <a:solidFill>
                  <a:srgbClr val="002060"/>
                </a:solidFill>
                <a:latin typeface="Times New Roman" pitchFamily="18" charset="0"/>
                <a:cs typeface="Times New Roman" pitchFamily="18" charset="0"/>
              </a:rPr>
              <a:t>He </a:t>
            </a:r>
            <a:r>
              <a:rPr lang="en-US" sz="1400" dirty="0" smtClean="0">
                <a:solidFill>
                  <a:srgbClr val="002060"/>
                </a:solidFill>
                <a:latin typeface="Times New Roman" pitchFamily="18" charset="0"/>
                <a:cs typeface="Times New Roman" pitchFamily="18" charset="0"/>
              </a:rPr>
              <a:t>is</a:t>
            </a:r>
            <a:r>
              <a:rPr lang="en-US" sz="1400" dirty="0">
                <a:solidFill>
                  <a:srgbClr val="002060"/>
                </a:solidFill>
                <a:latin typeface="Times New Roman" pitchFamily="18" charset="0"/>
                <a:cs typeface="Times New Roman" pitchFamily="18" charset="0"/>
              </a:rPr>
              <a:t> a member</a:t>
            </a:r>
            <a:r>
              <a:rPr lang="en-US" sz="1400" dirty="0" smtClean="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of the </a:t>
            </a:r>
            <a:r>
              <a:rPr lang="en-US" sz="1400" dirty="0" smtClean="0">
                <a:solidFill>
                  <a:srgbClr val="002060"/>
                </a:solidFill>
                <a:latin typeface="Times New Roman" pitchFamily="18" charset="0"/>
                <a:cs typeface="Times New Roman" pitchFamily="18" charset="0"/>
              </a:rPr>
              <a:t>Methodist faith.</a:t>
            </a:r>
            <a:endParaRPr lang="en-US" sz="1400" dirty="0">
              <a:solidFill>
                <a:srgbClr val="002060"/>
              </a:solidFill>
              <a:latin typeface="Times New Roman" pitchFamily="18" charset="0"/>
              <a:cs typeface="Times New Roman" pitchFamily="18" charset="0"/>
            </a:endParaRPr>
          </a:p>
          <a:p>
            <a:pPr marL="0" indent="0">
              <a:buNone/>
            </a:pPr>
            <a:endParaRPr lang="en-US" sz="1400" b="1" u="sng" dirty="0" smtClean="0">
              <a:solidFill>
                <a:srgbClr val="002060"/>
              </a:solidFill>
              <a:latin typeface="Times New Roman" pitchFamily="18" charset="0"/>
              <a:cs typeface="Times New Roman" pitchFamily="18" charset="0"/>
            </a:endParaRPr>
          </a:p>
          <a:p>
            <a:pPr marL="0" indent="0">
              <a:buNone/>
            </a:pPr>
            <a:r>
              <a:rPr lang="en-US" sz="1400" b="1" u="sng" dirty="0" smtClean="0">
                <a:solidFill>
                  <a:srgbClr val="002060"/>
                </a:solidFill>
                <a:latin typeface="Times New Roman" pitchFamily="18" charset="0"/>
                <a:cs typeface="Times New Roman" pitchFamily="18" charset="0"/>
              </a:rPr>
              <a:t>Relevant </a:t>
            </a:r>
            <a:r>
              <a:rPr lang="en-US" sz="1400" b="1" u="sng" dirty="0">
                <a:solidFill>
                  <a:srgbClr val="002060"/>
                </a:solidFill>
                <a:latin typeface="Times New Roman" pitchFamily="18" charset="0"/>
                <a:cs typeface="Times New Roman" pitchFamily="18" charset="0"/>
              </a:rPr>
              <a:t>Legislation</a:t>
            </a:r>
          </a:p>
          <a:p>
            <a:pPr marL="0" indent="0">
              <a:buNone/>
            </a:pPr>
            <a:r>
              <a:rPr lang="en-US" sz="1400" dirty="0" smtClean="0">
                <a:solidFill>
                  <a:srgbClr val="002060"/>
                </a:solidFill>
                <a:latin typeface="Times New Roman" pitchFamily="18" charset="0"/>
                <a:cs typeface="Times New Roman" pitchFamily="18" charset="0"/>
              </a:rPr>
              <a:t>Co-sponsored the Mississippi Small Business Regulatory Act to create procedures to analyze the economic impact on and availability of more flexible approaches for small businesses (SC 2398)</a:t>
            </a:r>
            <a:endParaRPr lang="en-US" sz="1400"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371600"/>
            <a:ext cx="2438400" cy="3251200"/>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48</a:t>
            </a:fld>
            <a:endParaRPr lang="en-US" dirty="0"/>
          </a:p>
        </p:txBody>
      </p:sp>
    </p:spTree>
    <p:extLst>
      <p:ext uri="{BB962C8B-B14F-4D97-AF65-F5344CB8AC3E}">
        <p14:creationId xmlns:p14="http://schemas.microsoft.com/office/powerpoint/2010/main" val="21937643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Times New Roman" pitchFamily="18" charset="0"/>
                <a:cs typeface="Times New Roman" pitchFamily="18" charset="0"/>
              </a:rPr>
              <a:t>Sen. David Jordan (D-24)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685800"/>
            <a:ext cx="8763000" cy="5867400"/>
          </a:xfrm>
        </p:spPr>
        <p:txBody>
          <a:bodyPr>
            <a:normAutofit fontScale="92500" lnSpcReduction="10000"/>
          </a:bodyPr>
          <a:lstStyle/>
          <a:p>
            <a:pPr marL="0" indent="0">
              <a:lnSpc>
                <a:spcPct val="120000"/>
              </a:lnSpc>
              <a:spcBef>
                <a:spcPts val="100"/>
              </a:spcBef>
              <a:buNone/>
            </a:pPr>
            <a:r>
              <a:rPr lang="en-US" sz="1500" b="1" u="sng" dirty="0" smtClean="0">
                <a:solidFill>
                  <a:srgbClr val="002060"/>
                </a:solidFill>
                <a:latin typeface="Times New Roman" pitchFamily="18" charset="0"/>
                <a:cs typeface="Times New Roman" pitchFamily="18" charset="0"/>
              </a:rPr>
              <a:t>Committee Assignments</a:t>
            </a:r>
          </a:p>
          <a:p>
            <a:pPr>
              <a:lnSpc>
                <a:spcPct val="120000"/>
              </a:lnSpc>
              <a:spcBef>
                <a:spcPts val="100"/>
              </a:spcBef>
              <a:buFont typeface="Wingdings" pitchFamily="2" charset="2"/>
              <a:buChar char="q"/>
            </a:pPr>
            <a:r>
              <a:rPr lang="en-US" sz="1500" dirty="0" smtClean="0">
                <a:solidFill>
                  <a:srgbClr val="002060"/>
                </a:solidFill>
                <a:latin typeface="Times New Roman" pitchFamily="18" charset="0"/>
                <a:cs typeface="Times New Roman" pitchFamily="18" charset="0"/>
              </a:rPr>
              <a:t>Drug </a:t>
            </a:r>
            <a:r>
              <a:rPr lang="en-US" sz="1500" dirty="0">
                <a:solidFill>
                  <a:srgbClr val="002060"/>
                </a:solidFill>
                <a:latin typeface="Times New Roman" pitchFamily="18" charset="0"/>
                <a:cs typeface="Times New Roman" pitchFamily="18" charset="0"/>
              </a:rPr>
              <a:t>Policy </a:t>
            </a:r>
            <a:r>
              <a:rPr lang="en-US" sz="1500" dirty="0" smtClean="0">
                <a:solidFill>
                  <a:srgbClr val="002060"/>
                </a:solidFill>
                <a:latin typeface="Times New Roman" pitchFamily="18" charset="0"/>
                <a:cs typeface="Times New Roman" pitchFamily="18" charset="0"/>
              </a:rPr>
              <a:t>(Chair)</a:t>
            </a:r>
            <a:r>
              <a:rPr lang="en-US" sz="1500" dirty="0">
                <a:solidFill>
                  <a:srgbClr val="002060"/>
                </a:solidFill>
                <a:latin typeface="Times New Roman" pitchFamily="18" charset="0"/>
                <a:cs typeface="Times New Roman" pitchFamily="18" charset="0"/>
              </a:rPr>
              <a:t> </a:t>
            </a:r>
            <a:endParaRPr lang="en-US" sz="1500" dirty="0" smtClean="0">
              <a:solidFill>
                <a:srgbClr val="002060"/>
              </a:solidFill>
              <a:latin typeface="Times New Roman" pitchFamily="18" charset="0"/>
              <a:cs typeface="Times New Roman" pitchFamily="18" charset="0"/>
            </a:endParaRPr>
          </a:p>
          <a:p>
            <a:pPr>
              <a:lnSpc>
                <a:spcPct val="120000"/>
              </a:lnSpc>
              <a:spcBef>
                <a:spcPts val="100"/>
              </a:spcBef>
              <a:buFont typeface="Wingdings" pitchFamily="2" charset="2"/>
              <a:buChar char="q"/>
            </a:pPr>
            <a:r>
              <a:rPr lang="en-US" sz="1500" dirty="0" smtClean="0">
                <a:solidFill>
                  <a:srgbClr val="002060"/>
                </a:solidFill>
                <a:latin typeface="Times New Roman" pitchFamily="18" charset="0"/>
                <a:cs typeface="Times New Roman" pitchFamily="18" charset="0"/>
              </a:rPr>
              <a:t>Agriculture</a:t>
            </a:r>
          </a:p>
          <a:p>
            <a:pPr>
              <a:lnSpc>
                <a:spcPct val="120000"/>
              </a:lnSpc>
              <a:spcBef>
                <a:spcPts val="100"/>
              </a:spcBef>
              <a:buFont typeface="Wingdings" pitchFamily="2" charset="2"/>
              <a:buChar char="q"/>
            </a:pPr>
            <a:r>
              <a:rPr lang="en-US" sz="1500" dirty="0" smtClean="0">
                <a:solidFill>
                  <a:srgbClr val="002060"/>
                </a:solidFill>
                <a:latin typeface="Times New Roman" pitchFamily="18" charset="0"/>
                <a:cs typeface="Times New Roman" pitchFamily="18" charset="0"/>
              </a:rPr>
              <a:t>County Affairs</a:t>
            </a:r>
          </a:p>
          <a:p>
            <a:pPr>
              <a:lnSpc>
                <a:spcPct val="120000"/>
              </a:lnSpc>
              <a:spcBef>
                <a:spcPts val="100"/>
              </a:spcBef>
              <a:buFont typeface="Wingdings" pitchFamily="2" charset="2"/>
              <a:buChar char="q"/>
            </a:pPr>
            <a:r>
              <a:rPr lang="en-US" sz="1500" dirty="0" smtClean="0">
                <a:solidFill>
                  <a:srgbClr val="002060"/>
                </a:solidFill>
                <a:latin typeface="Times New Roman" pitchFamily="18" charset="0"/>
                <a:cs typeface="Times New Roman" pitchFamily="18" charset="0"/>
              </a:rPr>
              <a:t>Education</a:t>
            </a:r>
          </a:p>
          <a:p>
            <a:pPr>
              <a:lnSpc>
                <a:spcPct val="120000"/>
              </a:lnSpc>
              <a:spcBef>
                <a:spcPts val="100"/>
              </a:spcBef>
              <a:buFont typeface="Wingdings" pitchFamily="2" charset="2"/>
              <a:buChar char="q"/>
            </a:pPr>
            <a:r>
              <a:rPr lang="en-US" sz="1500" dirty="0" smtClean="0">
                <a:solidFill>
                  <a:srgbClr val="002060"/>
                </a:solidFill>
                <a:latin typeface="Times New Roman" pitchFamily="18" charset="0"/>
                <a:cs typeface="Times New Roman" pitchFamily="18" charset="0"/>
              </a:rPr>
              <a:t>Environment Protection, Conservation </a:t>
            </a:r>
            <a:r>
              <a:rPr lang="en-US" sz="1500" dirty="0">
                <a:solidFill>
                  <a:srgbClr val="002060"/>
                </a:solidFill>
                <a:latin typeface="Times New Roman" pitchFamily="18" charset="0"/>
                <a:cs typeface="Times New Roman" pitchFamily="18" charset="0"/>
              </a:rPr>
              <a:t>and Water </a:t>
            </a:r>
            <a:r>
              <a:rPr lang="en-US" sz="1500" dirty="0" smtClean="0">
                <a:solidFill>
                  <a:srgbClr val="002060"/>
                </a:solidFill>
                <a:latin typeface="Times New Roman" pitchFamily="18" charset="0"/>
                <a:cs typeface="Times New Roman" pitchFamily="18" charset="0"/>
              </a:rPr>
              <a:t>Resources</a:t>
            </a:r>
          </a:p>
          <a:p>
            <a:pPr>
              <a:lnSpc>
                <a:spcPct val="120000"/>
              </a:lnSpc>
              <a:spcBef>
                <a:spcPts val="100"/>
              </a:spcBef>
              <a:buFont typeface="Wingdings" pitchFamily="2" charset="2"/>
              <a:buChar char="q"/>
            </a:pPr>
            <a:r>
              <a:rPr lang="en-US" sz="1500" dirty="0" smtClean="0">
                <a:solidFill>
                  <a:srgbClr val="002060"/>
                </a:solidFill>
                <a:latin typeface="Times New Roman" pitchFamily="18" charset="0"/>
                <a:cs typeface="Times New Roman" pitchFamily="18" charset="0"/>
              </a:rPr>
              <a:t>Finance</a:t>
            </a:r>
          </a:p>
          <a:p>
            <a:pPr>
              <a:lnSpc>
                <a:spcPct val="120000"/>
              </a:lnSpc>
              <a:spcBef>
                <a:spcPts val="100"/>
              </a:spcBef>
              <a:buFont typeface="Wingdings" pitchFamily="2" charset="2"/>
              <a:buChar char="q"/>
            </a:pPr>
            <a:r>
              <a:rPr lang="en-US" sz="1500" dirty="0" smtClean="0">
                <a:solidFill>
                  <a:srgbClr val="002060"/>
                </a:solidFill>
                <a:latin typeface="Times New Roman" pitchFamily="18" charset="0"/>
                <a:cs typeface="Times New Roman" pitchFamily="18" charset="0"/>
              </a:rPr>
              <a:t>Forestry</a:t>
            </a:r>
          </a:p>
          <a:p>
            <a:pPr>
              <a:lnSpc>
                <a:spcPct val="120000"/>
              </a:lnSpc>
              <a:spcBef>
                <a:spcPts val="100"/>
              </a:spcBef>
              <a:buFont typeface="Wingdings" pitchFamily="2" charset="2"/>
              <a:buChar char="q"/>
            </a:pPr>
            <a:r>
              <a:rPr lang="en-US" sz="1500" dirty="0" smtClean="0">
                <a:solidFill>
                  <a:srgbClr val="002060"/>
                </a:solidFill>
                <a:latin typeface="Times New Roman" pitchFamily="18" charset="0"/>
                <a:cs typeface="Times New Roman" pitchFamily="18" charset="0"/>
              </a:rPr>
              <a:t>Housing</a:t>
            </a:r>
          </a:p>
          <a:p>
            <a:pPr>
              <a:lnSpc>
                <a:spcPct val="120000"/>
              </a:lnSpc>
              <a:spcBef>
                <a:spcPts val="100"/>
              </a:spcBef>
              <a:buFont typeface="Wingdings" pitchFamily="2" charset="2"/>
              <a:buChar char="q"/>
            </a:pPr>
            <a:r>
              <a:rPr lang="en-US" sz="1500" dirty="0" smtClean="0">
                <a:solidFill>
                  <a:srgbClr val="002060"/>
                </a:solidFill>
                <a:latin typeface="Times New Roman" pitchFamily="18" charset="0"/>
                <a:cs typeface="Times New Roman" pitchFamily="18" charset="0"/>
              </a:rPr>
              <a:t>Municipalities</a:t>
            </a:r>
          </a:p>
          <a:p>
            <a:pPr>
              <a:lnSpc>
                <a:spcPct val="120000"/>
              </a:lnSpc>
              <a:spcBef>
                <a:spcPts val="100"/>
              </a:spcBef>
              <a:buFont typeface="Wingdings" pitchFamily="2" charset="2"/>
              <a:buChar char="q"/>
            </a:pPr>
            <a:r>
              <a:rPr lang="en-US" sz="1500" dirty="0" smtClean="0">
                <a:solidFill>
                  <a:srgbClr val="002060"/>
                </a:solidFill>
                <a:latin typeface="Times New Roman" pitchFamily="18" charset="0"/>
                <a:cs typeface="Times New Roman" pitchFamily="18" charset="0"/>
              </a:rPr>
              <a:t>Tourism</a:t>
            </a:r>
          </a:p>
          <a:p>
            <a:pPr marL="0" indent="0">
              <a:lnSpc>
                <a:spcPct val="120000"/>
              </a:lnSpc>
              <a:spcBef>
                <a:spcPts val="100"/>
              </a:spcBef>
              <a:buNone/>
            </a:pPr>
            <a:r>
              <a:rPr lang="en-US" sz="1500" b="1" u="sng" dirty="0" smtClean="0">
                <a:solidFill>
                  <a:srgbClr val="002060"/>
                </a:solidFill>
                <a:latin typeface="Times New Roman" pitchFamily="18" charset="0"/>
                <a:cs typeface="Times New Roman" pitchFamily="18" charset="0"/>
              </a:rPr>
              <a:t>Counties Covered by District</a:t>
            </a:r>
          </a:p>
          <a:p>
            <a:pPr>
              <a:lnSpc>
                <a:spcPct val="120000"/>
              </a:lnSpc>
              <a:spcBef>
                <a:spcPts val="100"/>
              </a:spcBef>
              <a:buFont typeface="Wingdings" pitchFamily="2" charset="2"/>
              <a:buChar char="q"/>
            </a:pPr>
            <a:r>
              <a:rPr lang="en-US" sz="1500" dirty="0" smtClean="0">
                <a:solidFill>
                  <a:srgbClr val="002060"/>
                </a:solidFill>
                <a:latin typeface="Times New Roman" pitchFamily="18" charset="0"/>
                <a:cs typeface="Times New Roman" pitchFamily="18" charset="0"/>
              </a:rPr>
              <a:t>Holmes</a:t>
            </a:r>
            <a:r>
              <a:rPr lang="en-US" sz="1500" dirty="0">
                <a:solidFill>
                  <a:srgbClr val="002060"/>
                </a:solidFill>
                <a:latin typeface="Times New Roman" pitchFamily="18" charset="0"/>
                <a:cs typeface="Times New Roman" pitchFamily="18" charset="0"/>
              </a:rPr>
              <a:t>, Leflore, </a:t>
            </a:r>
            <a:r>
              <a:rPr lang="en-US" sz="1500" dirty="0" smtClean="0">
                <a:solidFill>
                  <a:srgbClr val="002060"/>
                </a:solidFill>
                <a:latin typeface="Times New Roman" pitchFamily="18" charset="0"/>
                <a:cs typeface="Times New Roman" pitchFamily="18" charset="0"/>
              </a:rPr>
              <a:t>Tallahatchie</a:t>
            </a:r>
          </a:p>
          <a:p>
            <a:pPr marL="0" indent="0">
              <a:lnSpc>
                <a:spcPct val="120000"/>
              </a:lnSpc>
              <a:spcBef>
                <a:spcPts val="100"/>
              </a:spcBef>
              <a:buNone/>
            </a:pPr>
            <a:endParaRPr lang="en-US" sz="1500" b="1" u="sng" dirty="0">
              <a:solidFill>
                <a:srgbClr val="002060"/>
              </a:solidFill>
              <a:latin typeface="Times New Roman" pitchFamily="18" charset="0"/>
              <a:cs typeface="Times New Roman" pitchFamily="18" charset="0"/>
            </a:endParaRPr>
          </a:p>
          <a:p>
            <a:pPr marL="0" indent="0">
              <a:lnSpc>
                <a:spcPct val="120000"/>
              </a:lnSpc>
              <a:spcBef>
                <a:spcPts val="100"/>
              </a:spcBef>
              <a:buNone/>
            </a:pPr>
            <a:r>
              <a:rPr lang="en-US" sz="1500" b="1" u="sng" dirty="0" smtClean="0">
                <a:solidFill>
                  <a:srgbClr val="002060"/>
                </a:solidFill>
                <a:latin typeface="Times New Roman" pitchFamily="18" charset="0"/>
                <a:cs typeface="Times New Roman" pitchFamily="18" charset="0"/>
              </a:rPr>
              <a:t>Affiliations</a:t>
            </a:r>
          </a:p>
          <a:p>
            <a:pPr>
              <a:lnSpc>
                <a:spcPct val="120000"/>
              </a:lnSpc>
              <a:spcBef>
                <a:spcPts val="100"/>
              </a:spcBef>
              <a:buFont typeface="Wingdings" pitchFamily="2" charset="2"/>
              <a:buChar char="q"/>
            </a:pPr>
            <a:r>
              <a:rPr lang="en-US" sz="1500" dirty="0" smtClean="0">
                <a:solidFill>
                  <a:srgbClr val="002060"/>
                </a:solidFill>
                <a:latin typeface="Times New Roman" pitchFamily="18" charset="0"/>
                <a:cs typeface="Times New Roman" pitchFamily="18" charset="0"/>
              </a:rPr>
              <a:t>Greenwood County Councilman (Vice President)</a:t>
            </a:r>
          </a:p>
          <a:p>
            <a:pPr>
              <a:lnSpc>
                <a:spcPct val="120000"/>
              </a:lnSpc>
              <a:spcBef>
                <a:spcPts val="100"/>
              </a:spcBef>
              <a:buFont typeface="Wingdings" pitchFamily="2" charset="2"/>
              <a:buChar char="q"/>
            </a:pPr>
            <a:r>
              <a:rPr lang="en-US" sz="1500" dirty="0" smtClean="0">
                <a:solidFill>
                  <a:srgbClr val="002060"/>
                </a:solidFill>
                <a:latin typeface="Times New Roman" pitchFamily="18" charset="0"/>
                <a:cs typeface="Times New Roman" pitchFamily="18" charset="0"/>
              </a:rPr>
              <a:t>He is a member of the Baptist faith.</a:t>
            </a:r>
          </a:p>
          <a:p>
            <a:pPr marL="0" indent="0">
              <a:lnSpc>
                <a:spcPct val="120000"/>
              </a:lnSpc>
              <a:spcBef>
                <a:spcPts val="100"/>
              </a:spcBef>
              <a:buNone/>
            </a:pPr>
            <a:endParaRPr lang="en-US" sz="1500" b="1" u="sng" dirty="0" smtClean="0">
              <a:solidFill>
                <a:srgbClr val="002060"/>
              </a:solidFill>
              <a:latin typeface="Times New Roman" pitchFamily="18" charset="0"/>
              <a:cs typeface="Times New Roman" pitchFamily="18" charset="0"/>
            </a:endParaRPr>
          </a:p>
          <a:p>
            <a:pPr marL="0" indent="0">
              <a:lnSpc>
                <a:spcPct val="120000"/>
              </a:lnSpc>
              <a:spcBef>
                <a:spcPts val="100"/>
              </a:spcBef>
              <a:buNone/>
            </a:pPr>
            <a:r>
              <a:rPr lang="en-US" sz="1500" b="1" u="sng" dirty="0" smtClean="0">
                <a:solidFill>
                  <a:srgbClr val="002060"/>
                </a:solidFill>
                <a:latin typeface="Times New Roman" pitchFamily="18" charset="0"/>
                <a:cs typeface="Times New Roman" pitchFamily="18" charset="0"/>
              </a:rPr>
              <a:t>Relevant </a:t>
            </a:r>
            <a:r>
              <a:rPr lang="en-US" sz="1500" b="1" u="sng" dirty="0">
                <a:solidFill>
                  <a:srgbClr val="002060"/>
                </a:solidFill>
                <a:latin typeface="Times New Roman" pitchFamily="18" charset="0"/>
                <a:cs typeface="Times New Roman" pitchFamily="18" charset="0"/>
              </a:rPr>
              <a:t>Legislation</a:t>
            </a:r>
          </a:p>
          <a:p>
            <a:pPr marL="0" indent="0">
              <a:lnSpc>
                <a:spcPct val="120000"/>
              </a:lnSpc>
              <a:spcBef>
                <a:spcPts val="100"/>
              </a:spcBef>
              <a:buNone/>
            </a:pPr>
            <a:r>
              <a:rPr lang="en-US" sz="1500" dirty="0" smtClean="0">
                <a:solidFill>
                  <a:srgbClr val="002060"/>
                </a:solidFill>
                <a:latin typeface="Times New Roman" pitchFamily="18" charset="0"/>
                <a:cs typeface="Times New Roman" pitchFamily="18" charset="0"/>
              </a:rPr>
              <a:t>Co-sponsored </a:t>
            </a:r>
            <a:r>
              <a:rPr lang="en-US" sz="1500" dirty="0">
                <a:solidFill>
                  <a:srgbClr val="002060"/>
                </a:solidFill>
                <a:latin typeface="Times New Roman" pitchFamily="18" charset="0"/>
                <a:cs typeface="Times New Roman" pitchFamily="18" charset="0"/>
              </a:rPr>
              <a:t>bill to </a:t>
            </a:r>
            <a:r>
              <a:rPr lang="en-US" sz="1500" dirty="0" smtClean="0">
                <a:solidFill>
                  <a:srgbClr val="002060"/>
                </a:solidFill>
                <a:latin typeface="Times New Roman" pitchFamily="18" charset="0"/>
                <a:cs typeface="Times New Roman" pitchFamily="18" charset="0"/>
              </a:rPr>
              <a:t>authorize individual development accounts for low-income individuals (SB 2587)</a:t>
            </a:r>
          </a:p>
          <a:p>
            <a:pPr marL="0" indent="0">
              <a:lnSpc>
                <a:spcPct val="120000"/>
              </a:lnSpc>
              <a:spcBef>
                <a:spcPts val="100"/>
              </a:spcBef>
              <a:buNone/>
            </a:pPr>
            <a:endParaRPr lang="en-US" sz="1000" dirty="0" smtClean="0">
              <a:solidFill>
                <a:srgbClr val="002060"/>
              </a:solidFill>
              <a:latin typeface="Times New Roman" pitchFamily="18" charset="0"/>
              <a:cs typeface="Times New Roman" pitchFamily="18" charset="0"/>
            </a:endParaRPr>
          </a:p>
          <a:p>
            <a:pPr marL="0" indent="0">
              <a:lnSpc>
                <a:spcPct val="120000"/>
              </a:lnSpc>
              <a:spcBef>
                <a:spcPts val="100"/>
              </a:spcBef>
              <a:buNone/>
            </a:pPr>
            <a:r>
              <a:rPr lang="en-US" sz="1500" dirty="0" smtClean="0">
                <a:solidFill>
                  <a:srgbClr val="002060"/>
                </a:solidFill>
                <a:latin typeface="Times New Roman" pitchFamily="18" charset="0"/>
                <a:cs typeface="Times New Roman" pitchFamily="18" charset="0"/>
              </a:rPr>
              <a:t>Co-sponsored </a:t>
            </a:r>
            <a:r>
              <a:rPr lang="en-US" sz="1500" dirty="0">
                <a:solidFill>
                  <a:srgbClr val="002060"/>
                </a:solidFill>
                <a:latin typeface="Times New Roman" pitchFamily="18" charset="0"/>
                <a:cs typeface="Times New Roman" pitchFamily="18" charset="0"/>
              </a:rPr>
              <a:t>bill to authorize an income tax credit for taxpayers who are first-time homebuyers of a principal residence in the state of Mississippi (SB 2139)</a:t>
            </a:r>
          </a:p>
          <a:p>
            <a:pPr marL="0" indent="0">
              <a:lnSpc>
                <a:spcPct val="120000"/>
              </a:lnSpc>
              <a:spcBef>
                <a:spcPts val="100"/>
              </a:spcBef>
              <a:buNone/>
            </a:pPr>
            <a:endParaRPr lang="en-US" sz="1500" dirty="0" smtClean="0">
              <a:solidFill>
                <a:srgbClr val="002060"/>
              </a:solidFill>
              <a:latin typeface="Times New Roman" pitchFamily="18" charset="0"/>
              <a:cs typeface="Times New Roman" pitchFamily="18" charset="0"/>
            </a:endParaRPr>
          </a:p>
          <a:p>
            <a:pPr marL="0" indent="0">
              <a:lnSpc>
                <a:spcPct val="120000"/>
              </a:lnSpc>
              <a:spcBef>
                <a:spcPts val="100"/>
              </a:spcBef>
              <a:buNone/>
            </a:pPr>
            <a:endParaRPr lang="en-US" sz="1400" b="1" u="sng" dirty="0">
              <a:solidFill>
                <a:srgbClr val="002060"/>
              </a:solidFill>
              <a:latin typeface="Times New Roman" pitchFamily="18" charset="0"/>
              <a:cs typeface="Times New Roman" pitchFamily="18" charset="0"/>
            </a:endParaRPr>
          </a:p>
          <a:p>
            <a:pPr marL="0" indent="0">
              <a:lnSpc>
                <a:spcPct val="120000"/>
              </a:lnSpc>
              <a:spcBef>
                <a:spcPts val="100"/>
              </a:spcBef>
              <a:buNone/>
            </a:pPr>
            <a:endParaRPr lang="en-US" sz="1400" b="1" u="sng"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143000"/>
            <a:ext cx="2581275" cy="3441700"/>
          </a:xfrm>
          <a:prstGeom prst="rect">
            <a:avLst/>
          </a:prstGeom>
        </p:spPr>
      </p:pic>
      <p:sp>
        <p:nvSpPr>
          <p:cNvPr id="4" name="Footer Placeholder 3"/>
          <p:cNvSpPr>
            <a:spLocks noGrp="1"/>
          </p:cNvSpPr>
          <p:nvPr>
            <p:ph type="ftr" sz="quarter" idx="11"/>
          </p:nvPr>
        </p:nvSpPr>
        <p:spPr>
          <a:xfrm>
            <a:off x="3124200" y="6510528"/>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49</a:t>
            </a:fld>
            <a:endParaRPr lang="en-US" dirty="0"/>
          </a:p>
        </p:txBody>
      </p:sp>
    </p:spTree>
    <p:extLst>
      <p:ext uri="{BB962C8B-B14F-4D97-AF65-F5344CB8AC3E}">
        <p14:creationId xmlns:p14="http://schemas.microsoft.com/office/powerpoint/2010/main" val="127585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720840" y="2705100"/>
            <a:ext cx="2321034" cy="365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a:spLocks noGrp="1"/>
          </p:cNvSpPr>
          <p:nvPr>
            <p:ph type="title"/>
          </p:nvPr>
        </p:nvSpPr>
        <p:spPr>
          <a:xfrm>
            <a:off x="457200" y="152400"/>
            <a:ext cx="8229600" cy="1143000"/>
          </a:xfrm>
        </p:spPr>
        <p:txBody>
          <a:bodyPr>
            <a:normAutofit/>
          </a:bodyPr>
          <a:lstStyle/>
          <a:p>
            <a:pPr eaLnBrk="1" hangingPunct="1"/>
            <a:r>
              <a:rPr lang="en-US" altLang="en-US" sz="4000" dirty="0" smtClean="0">
                <a:latin typeface="Times New Roman" panose="02020603050405020304" pitchFamily="18" charset="0"/>
                <a:ea typeface="ＭＳ Ｐゴシック" pitchFamily="34" charset="-128"/>
                <a:cs typeface="Times New Roman" panose="02020603050405020304" pitchFamily="18" charset="0"/>
              </a:rPr>
              <a:t>Step Three: Develop Policy Strategy</a:t>
            </a:r>
          </a:p>
        </p:txBody>
      </p:sp>
      <p:sp>
        <p:nvSpPr>
          <p:cNvPr id="38916" name="Content Placeholder 2"/>
          <p:cNvSpPr>
            <a:spLocks noGrp="1"/>
          </p:cNvSpPr>
          <p:nvPr>
            <p:ph idx="1"/>
          </p:nvPr>
        </p:nvSpPr>
        <p:spPr>
          <a:xfrm>
            <a:off x="304800" y="1447800"/>
            <a:ext cx="6858000" cy="4525963"/>
          </a:xfrm>
        </p:spPr>
        <p:txBody>
          <a:bodyPr/>
          <a:lstStyle/>
          <a:p>
            <a:pPr marL="0" indent="0" eaLnBrk="1" hangingPunct="1">
              <a:buFont typeface="Arial" charset="0"/>
              <a:buNone/>
            </a:pPr>
            <a:endParaRPr lang="en-US" altLang="en-US" dirty="0" smtClean="0">
              <a:latin typeface="Times New Roman" panose="02020603050405020304" pitchFamily="18" charset="0"/>
              <a:ea typeface="ＭＳ Ｐゴシック" pitchFamily="34" charset="-128"/>
              <a:cs typeface="Times New Roman" panose="02020603050405020304" pitchFamily="18" charset="0"/>
            </a:endParaRPr>
          </a:p>
          <a:p>
            <a:pPr marL="0" indent="0" eaLnBrk="1" hangingPunct="1">
              <a:buFont typeface="Arial" charset="0"/>
              <a:buNone/>
            </a:pPr>
            <a:r>
              <a:rPr lang="en-US" altLang="en-US" dirty="0" smtClean="0">
                <a:latin typeface="Times New Roman" panose="02020603050405020304" pitchFamily="18" charset="0"/>
                <a:ea typeface="ＭＳ Ｐゴシック" pitchFamily="34" charset="-128"/>
                <a:cs typeface="Times New Roman" panose="02020603050405020304" pitchFamily="18" charset="0"/>
              </a:rPr>
              <a:t>Based on your “homework,” decide </a:t>
            </a:r>
          </a:p>
          <a:p>
            <a:pPr marL="0" indent="0" eaLnBrk="1" hangingPunct="1">
              <a:buFont typeface="Arial" charset="0"/>
              <a:buNone/>
            </a:pPr>
            <a:r>
              <a:rPr lang="en-US" altLang="en-US" dirty="0" smtClean="0">
                <a:latin typeface="Times New Roman" panose="02020603050405020304" pitchFamily="18" charset="0"/>
                <a:ea typeface="ＭＳ Ｐゴシック" pitchFamily="34" charset="-128"/>
                <a:cs typeface="Times New Roman" panose="02020603050405020304" pitchFamily="18" charset="0"/>
              </a:rPr>
              <a:t>which legislators to engage and, thereby, </a:t>
            </a:r>
          </a:p>
          <a:p>
            <a:pPr marL="0" indent="0" eaLnBrk="1" hangingPunct="1">
              <a:buFont typeface="Arial" charset="0"/>
              <a:buNone/>
            </a:pPr>
            <a:r>
              <a:rPr lang="en-US" altLang="en-US" dirty="0">
                <a:latin typeface="Times New Roman" panose="02020603050405020304" pitchFamily="18" charset="0"/>
                <a:ea typeface="ＭＳ Ｐゴシック" pitchFamily="34" charset="-128"/>
                <a:cs typeface="Times New Roman" panose="02020603050405020304" pitchFamily="18" charset="0"/>
              </a:rPr>
              <a:t>g</a:t>
            </a:r>
            <a:r>
              <a:rPr lang="en-US" altLang="en-US" dirty="0" smtClean="0">
                <a:latin typeface="Times New Roman" panose="02020603050405020304" pitchFamily="18" charset="0"/>
                <a:ea typeface="ＭＳ Ｐゴシック" pitchFamily="34" charset="-128"/>
                <a:cs typeface="Times New Roman" panose="02020603050405020304" pitchFamily="18" charset="0"/>
              </a:rPr>
              <a:t>enerate interest around the state and </a:t>
            </a:r>
          </a:p>
          <a:p>
            <a:pPr marL="0" indent="0" eaLnBrk="1" hangingPunct="1">
              <a:buFont typeface="Arial" charset="0"/>
              <a:buNone/>
            </a:pPr>
            <a:r>
              <a:rPr lang="en-US" altLang="en-US" dirty="0" smtClean="0">
                <a:latin typeface="Times New Roman" panose="02020603050405020304" pitchFamily="18" charset="0"/>
                <a:ea typeface="ＭＳ Ｐゴシック" pitchFamily="34" charset="-128"/>
                <a:cs typeface="Times New Roman" panose="02020603050405020304" pitchFamily="18" charset="0"/>
              </a:rPr>
              <a:t>across party lines</a:t>
            </a:r>
          </a:p>
        </p:txBody>
      </p:sp>
      <p:sp>
        <p:nvSpPr>
          <p:cNvPr id="38918" name="Footer Placeholder 2"/>
          <p:cNvSpPr>
            <a:spLocks noGrp="1"/>
          </p:cNvSpPr>
          <p:nvPr>
            <p:ph type="ftr" sz="quarter" idx="11"/>
          </p:nvPr>
        </p:nvSpPr>
        <p:spPr bwMode="auto">
          <a:xfrm>
            <a:off x="3124200" y="6356350"/>
            <a:ext cx="2441448" cy="347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US" altLang="en-US" dirty="0" smtClean="0">
                <a:solidFill>
                  <a:srgbClr val="898989"/>
                </a:solidFill>
                <a:latin typeface="Times New Roman" pitchFamily="18" charset="0"/>
                <a:cs typeface="Times New Roman" pitchFamily="18" charset="0"/>
              </a:rPr>
              <a:t>Joint Center for Political and Economic Studies</a:t>
            </a:r>
          </a:p>
        </p:txBody>
      </p:sp>
      <p:sp>
        <p:nvSpPr>
          <p:cNvPr id="2" name="Slide Number Placeholder 1"/>
          <p:cNvSpPr>
            <a:spLocks noGrp="1"/>
          </p:cNvSpPr>
          <p:nvPr>
            <p:ph type="sldNum" sz="quarter" idx="12"/>
          </p:nvPr>
        </p:nvSpPr>
        <p:spPr/>
        <p:txBody>
          <a:bodyPr/>
          <a:lstStyle/>
          <a:p>
            <a:fld id="{F89AD482-0EE4-49FE-A793-D39669DE9B90}" type="slidenum">
              <a:rPr lang="en-US" smtClean="0"/>
              <a:t>5</a:t>
            </a:fld>
            <a:endParaRPr lang="en-US" dirty="0"/>
          </a:p>
        </p:txBody>
      </p:sp>
    </p:spTree>
    <p:extLst>
      <p:ext uri="{BB962C8B-B14F-4D97-AF65-F5344CB8AC3E}">
        <p14:creationId xmlns:p14="http://schemas.microsoft.com/office/powerpoint/2010/main" val="21778112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Times New Roman" pitchFamily="18" charset="0"/>
                <a:cs typeface="Times New Roman" pitchFamily="18" charset="0"/>
              </a:rPr>
              <a:t>Sen. Dean Kirby (R-30)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8763001" cy="5486400"/>
          </a:xfrm>
        </p:spPr>
        <p:txBody>
          <a:bodyPr>
            <a:normAutofit/>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Public </a:t>
            </a:r>
            <a:r>
              <a:rPr lang="en-US" sz="1400" dirty="0">
                <a:solidFill>
                  <a:srgbClr val="002060"/>
                </a:solidFill>
                <a:latin typeface="Times New Roman" pitchFamily="18" charset="0"/>
                <a:cs typeface="Times New Roman" pitchFamily="18" charset="0"/>
              </a:rPr>
              <a:t>Health and Welfare </a:t>
            </a:r>
            <a:r>
              <a:rPr lang="en-US" sz="1400" dirty="0" smtClean="0">
                <a:solidFill>
                  <a:srgbClr val="002060"/>
                </a:solidFill>
                <a:latin typeface="Times New Roman" pitchFamily="18" charset="0"/>
                <a:cs typeface="Times New Roman" pitchFamily="18" charset="0"/>
              </a:rPr>
              <a:t>(Chair)</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Finance (Vice Chair)</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Corrections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Highways </a:t>
            </a:r>
            <a:r>
              <a:rPr lang="en-US" sz="1400" dirty="0">
                <a:solidFill>
                  <a:srgbClr val="002060"/>
                </a:solidFill>
                <a:latin typeface="Times New Roman" pitchFamily="18" charset="0"/>
                <a:cs typeface="Times New Roman" pitchFamily="18" charset="0"/>
              </a:rPr>
              <a:t>and </a:t>
            </a:r>
            <a:r>
              <a:rPr lang="en-US" sz="1400" dirty="0" smtClean="0">
                <a:solidFill>
                  <a:srgbClr val="002060"/>
                </a:solidFill>
                <a:latin typeface="Times New Roman" pitchFamily="18" charset="0"/>
                <a:cs typeface="Times New Roman" pitchFamily="18" charset="0"/>
              </a:rPr>
              <a:t>Transportation</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Housing</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Insurance</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Interstate </a:t>
            </a:r>
            <a:r>
              <a:rPr lang="en-US" sz="1400" dirty="0">
                <a:solidFill>
                  <a:srgbClr val="002060"/>
                </a:solidFill>
                <a:latin typeface="Times New Roman" pitchFamily="18" charset="0"/>
                <a:cs typeface="Times New Roman" pitchFamily="18" charset="0"/>
              </a:rPr>
              <a:t>and Federal </a:t>
            </a:r>
            <a:r>
              <a:rPr lang="en-US" sz="1400" dirty="0" smtClean="0">
                <a:solidFill>
                  <a:srgbClr val="002060"/>
                </a:solidFill>
                <a:latin typeface="Times New Roman" pitchFamily="18" charset="0"/>
                <a:cs typeface="Times New Roman" pitchFamily="18" charset="0"/>
              </a:rPr>
              <a:t>Cooperation</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a:t>
            </a:r>
            <a:r>
              <a:rPr lang="en-US" sz="1400" dirty="0">
                <a:solidFill>
                  <a:srgbClr val="002060"/>
                </a:solidFill>
                <a:latin typeface="Times New Roman" pitchFamily="18" charset="0"/>
                <a:cs typeface="Times New Roman" pitchFamily="18" charset="0"/>
              </a:rPr>
              <a:t>, Division </a:t>
            </a:r>
            <a:r>
              <a:rPr lang="en-US" sz="1400" dirty="0" smtClean="0">
                <a:solidFill>
                  <a:srgbClr val="002060"/>
                </a:solidFill>
                <a:latin typeface="Times New Roman" pitchFamily="18" charset="0"/>
                <a:cs typeface="Times New Roman" pitchFamily="18" charset="0"/>
              </a:rPr>
              <a:t>A</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Legislative </a:t>
            </a:r>
            <a:r>
              <a:rPr lang="en-US" sz="1400" dirty="0">
                <a:solidFill>
                  <a:srgbClr val="002060"/>
                </a:solidFill>
                <a:latin typeface="Times New Roman" pitchFamily="18" charset="0"/>
                <a:cs typeface="Times New Roman" pitchFamily="18" charset="0"/>
              </a:rPr>
              <a:t>Budget </a:t>
            </a:r>
            <a:r>
              <a:rPr lang="en-US" sz="1400" dirty="0" smtClean="0">
                <a:solidFill>
                  <a:srgbClr val="002060"/>
                </a:solidFill>
                <a:latin typeface="Times New Roman" pitchFamily="18" charset="0"/>
                <a:cs typeface="Times New Roman" pitchFamily="18" charset="0"/>
              </a:rPr>
              <a:t>Committee</a:t>
            </a: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Rankin</a:t>
            </a: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Chamber of Commerce (Pearl and Rankin Counties)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He is a member the Baptist faith.</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Relevant 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Introduced two pieces of legislation to </a:t>
            </a:r>
            <a:r>
              <a:rPr lang="en-US" sz="1400" dirty="0">
                <a:solidFill>
                  <a:srgbClr val="002060"/>
                </a:solidFill>
                <a:latin typeface="Times New Roman" pitchFamily="18" charset="0"/>
                <a:cs typeface="Times New Roman" pitchFamily="18" charset="0"/>
              </a:rPr>
              <a:t>authorize an income tax credit for taxpayers who are first-time homebuyers of a principal residence in the state of </a:t>
            </a:r>
            <a:r>
              <a:rPr lang="en-US" sz="1400" dirty="0" smtClean="0">
                <a:solidFill>
                  <a:srgbClr val="002060"/>
                </a:solidFill>
                <a:latin typeface="Times New Roman" pitchFamily="18" charset="0"/>
                <a:cs typeface="Times New Roman" pitchFamily="18" charset="0"/>
              </a:rPr>
              <a:t>Mississippi – SB 2139 ( 2011 session) and SB 2327 (2010 session)</a:t>
            </a:r>
            <a:endParaRPr lang="en-US" sz="1400"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035" y="1219200"/>
            <a:ext cx="2427732" cy="3236976"/>
          </a:xfrm>
          <a:prstGeom prst="rect">
            <a:avLst/>
          </a:prstGeom>
        </p:spPr>
      </p:pic>
      <p:sp>
        <p:nvSpPr>
          <p:cNvPr id="4" name="Footer Placeholder 3"/>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50</a:t>
            </a:fld>
            <a:endParaRPr lang="en-US" dirty="0"/>
          </a:p>
        </p:txBody>
      </p:sp>
    </p:spTree>
    <p:extLst>
      <p:ext uri="{BB962C8B-B14F-4D97-AF65-F5344CB8AC3E}">
        <p14:creationId xmlns:p14="http://schemas.microsoft.com/office/powerpoint/2010/main" val="21277057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
            <a:ext cx="8229600" cy="1143000"/>
          </a:xfrm>
        </p:spPr>
        <p:txBody>
          <a:bodyPr>
            <a:normAutofit fontScale="90000"/>
          </a:bodyPr>
          <a:lstStyle/>
          <a:p>
            <a:r>
              <a:rPr lang="en-US" dirty="0" smtClean="0">
                <a:latin typeface="Times New Roman" pitchFamily="18" charset="0"/>
                <a:cs typeface="Times New Roman" pitchFamily="18" charset="0"/>
              </a:rPr>
              <a:t>Sen. Sampson Jackson II (D-32)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0" y="769620"/>
            <a:ext cx="8763001" cy="5715000"/>
          </a:xfrm>
        </p:spPr>
        <p:txBody>
          <a:bodyPr>
            <a:normAutofit lnSpcReduction="10000"/>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anose="05000000000000000000"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Corrections (Chair)</a:t>
            </a:r>
          </a:p>
          <a:p>
            <a:pPr>
              <a:spcBef>
                <a:spcPts val="100"/>
              </a:spcBef>
              <a:buFont typeface="Wingdings" panose="05000000000000000000"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Interstate </a:t>
            </a:r>
            <a:r>
              <a:rPr lang="en-US" sz="1400" dirty="0">
                <a:solidFill>
                  <a:srgbClr val="002060"/>
                </a:solidFill>
                <a:latin typeface="Times New Roman" panose="02020603050405020304" pitchFamily="18" charset="0"/>
                <a:cs typeface="Times New Roman" panose="02020603050405020304" pitchFamily="18" charset="0"/>
              </a:rPr>
              <a:t>and Federal Cooperation </a:t>
            </a:r>
            <a:r>
              <a:rPr lang="en-US" sz="1400" dirty="0" smtClean="0">
                <a:solidFill>
                  <a:srgbClr val="002060"/>
                </a:solidFill>
                <a:latin typeface="Times New Roman" panose="02020603050405020304" pitchFamily="18" charset="0"/>
                <a:cs typeface="Times New Roman" panose="02020603050405020304" pitchFamily="18" charset="0"/>
              </a:rPr>
              <a:t>(Vice Chair)</a:t>
            </a:r>
            <a:r>
              <a:rPr lang="en-US" sz="1400" dirty="0">
                <a:solidFill>
                  <a:srgbClr val="002060"/>
                </a:solidFill>
                <a:latin typeface="Times New Roman" panose="02020603050405020304" pitchFamily="18" charset="0"/>
                <a:cs typeface="Times New Roman" panose="02020603050405020304" pitchFamily="18" charset="0"/>
              </a:rPr>
              <a:t> </a:t>
            </a:r>
            <a:endParaRPr lang="en-US" sz="1400" dirty="0" smtClean="0">
              <a:solidFill>
                <a:srgbClr val="002060"/>
              </a:solidFill>
              <a:latin typeface="Times New Roman" panose="02020603050405020304" pitchFamily="18" charset="0"/>
              <a:cs typeface="Times New Roman" panose="02020603050405020304" pitchFamily="18" charset="0"/>
            </a:endParaRPr>
          </a:p>
          <a:p>
            <a:pPr>
              <a:spcBef>
                <a:spcPts val="100"/>
              </a:spcBef>
              <a:buFont typeface="Wingdings" panose="05000000000000000000"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Appropriations </a:t>
            </a:r>
          </a:p>
          <a:p>
            <a:pPr>
              <a:spcBef>
                <a:spcPts val="100"/>
              </a:spcBef>
              <a:buFont typeface="Wingdings" panose="05000000000000000000"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Energy</a:t>
            </a:r>
          </a:p>
          <a:p>
            <a:pPr>
              <a:spcBef>
                <a:spcPts val="100"/>
              </a:spcBef>
              <a:buFont typeface="Wingdings" panose="05000000000000000000"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Judiciary</a:t>
            </a:r>
            <a:r>
              <a:rPr lang="en-US" sz="1400" dirty="0">
                <a:solidFill>
                  <a:srgbClr val="002060"/>
                </a:solidFill>
                <a:latin typeface="Times New Roman" panose="02020603050405020304" pitchFamily="18" charset="0"/>
                <a:cs typeface="Times New Roman" panose="02020603050405020304" pitchFamily="18" charset="0"/>
              </a:rPr>
              <a:t>, Division </a:t>
            </a:r>
            <a:r>
              <a:rPr lang="en-US" sz="1400" dirty="0" smtClean="0">
                <a:solidFill>
                  <a:srgbClr val="002060"/>
                </a:solidFill>
                <a:latin typeface="Times New Roman" panose="02020603050405020304" pitchFamily="18" charset="0"/>
                <a:cs typeface="Times New Roman" panose="02020603050405020304" pitchFamily="18" charset="0"/>
              </a:rPr>
              <a:t>B</a:t>
            </a:r>
          </a:p>
          <a:p>
            <a:pPr>
              <a:spcBef>
                <a:spcPts val="100"/>
              </a:spcBef>
              <a:buFont typeface="Wingdings" panose="05000000000000000000" pitchFamily="2" charset="2"/>
              <a:buChar char="q"/>
            </a:pPr>
            <a:r>
              <a:rPr lang="en-US" sz="1400" dirty="0" smtClean="0">
                <a:solidFill>
                  <a:srgbClr val="002060"/>
                </a:solidFill>
                <a:latin typeface="Times" pitchFamily="18" charset="0"/>
              </a:rPr>
              <a:t>Performance </a:t>
            </a:r>
            <a:r>
              <a:rPr lang="en-US" sz="1400" dirty="0">
                <a:solidFill>
                  <a:srgbClr val="002060"/>
                </a:solidFill>
                <a:latin typeface="Times" pitchFamily="18" charset="0"/>
              </a:rPr>
              <a:t>Evaluation and Expenditure Review </a:t>
            </a:r>
          </a:p>
          <a:p>
            <a:pPr>
              <a:spcBef>
                <a:spcPts val="100"/>
              </a:spcBef>
              <a:buFont typeface="Wingdings" panose="05000000000000000000"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Veterans </a:t>
            </a:r>
            <a:r>
              <a:rPr lang="en-US" sz="1400" dirty="0">
                <a:solidFill>
                  <a:srgbClr val="002060"/>
                </a:solidFill>
                <a:latin typeface="Times New Roman" panose="02020603050405020304" pitchFamily="18" charset="0"/>
                <a:cs typeface="Times New Roman" panose="02020603050405020304" pitchFamily="18" charset="0"/>
              </a:rPr>
              <a:t>and Military </a:t>
            </a:r>
            <a:r>
              <a:rPr lang="en-US" sz="1400" dirty="0" smtClean="0">
                <a:solidFill>
                  <a:srgbClr val="002060"/>
                </a:solidFill>
                <a:latin typeface="Times New Roman" panose="02020603050405020304" pitchFamily="18" charset="0"/>
                <a:cs typeface="Times New Roman" panose="02020603050405020304" pitchFamily="18" charset="0"/>
              </a:rPr>
              <a:t>Affairs</a:t>
            </a:r>
            <a:endParaRPr lang="en-US" sz="1400" dirty="0"/>
          </a:p>
          <a:p>
            <a:pPr>
              <a:spcBef>
                <a:spcPts val="100"/>
              </a:spcBef>
              <a:buFont typeface="Wingdings" panose="05000000000000000000"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Wildlife</a:t>
            </a:r>
            <a:r>
              <a:rPr lang="en-US" sz="1400" dirty="0">
                <a:solidFill>
                  <a:srgbClr val="002060"/>
                </a:solidFill>
                <a:latin typeface="Times New Roman" panose="02020603050405020304" pitchFamily="18" charset="0"/>
                <a:cs typeface="Times New Roman" panose="02020603050405020304" pitchFamily="18" charset="0"/>
              </a:rPr>
              <a:t>, Fisheries and Parks</a:t>
            </a:r>
            <a:endParaRPr lang="en-US" sz="1400" b="1" u="sng" dirty="0">
              <a:solidFill>
                <a:srgbClr val="002060"/>
              </a:solidFill>
              <a:latin typeface="Times New Roman" pitchFamily="18" charset="0"/>
              <a:cs typeface="Times New Roman" pitchFamily="18" charset="0"/>
            </a:endParaRPr>
          </a:p>
          <a:p>
            <a:pPr>
              <a:spcBef>
                <a:spcPts val="100"/>
              </a:spcBef>
              <a:buFont typeface="Wingdings" panose="05000000000000000000" pitchFamily="2" charset="2"/>
              <a:buChar char="q"/>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a:solidFill>
                  <a:srgbClr val="002060"/>
                </a:solidFill>
                <a:latin typeface="Times New Roman" panose="02020603050405020304" pitchFamily="18" charset="0"/>
                <a:cs typeface="Times New Roman" panose="02020603050405020304" pitchFamily="18" charset="0"/>
              </a:rPr>
              <a:t>Kemper, Lauderdale, Noxubee, Winston</a:t>
            </a:r>
            <a:endParaRPr lang="en-US" sz="1400" b="1" u="sng" dirty="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NAACP</a:t>
            </a: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Kemper </a:t>
            </a:r>
            <a:r>
              <a:rPr lang="en-US" sz="1400" dirty="0">
                <a:solidFill>
                  <a:srgbClr val="002060"/>
                </a:solidFill>
                <a:latin typeface="Times New Roman" panose="02020603050405020304" pitchFamily="18" charset="0"/>
                <a:cs typeface="Times New Roman" panose="02020603050405020304" pitchFamily="18" charset="0"/>
              </a:rPr>
              <a:t>County Political Black </a:t>
            </a:r>
            <a:r>
              <a:rPr lang="en-US" sz="1400" dirty="0" smtClean="0">
                <a:solidFill>
                  <a:srgbClr val="002060"/>
                </a:solidFill>
                <a:latin typeface="Times New Roman" panose="02020603050405020304" pitchFamily="18" charset="0"/>
                <a:cs typeface="Times New Roman" panose="02020603050405020304" pitchFamily="18" charset="0"/>
              </a:rPr>
              <a:t>Caucus</a:t>
            </a: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Mississippi Farm Bureau</a:t>
            </a: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Mississippi </a:t>
            </a:r>
            <a:r>
              <a:rPr lang="en-US" sz="1400" dirty="0">
                <a:solidFill>
                  <a:srgbClr val="002060"/>
                </a:solidFill>
                <a:latin typeface="Times New Roman" panose="02020603050405020304" pitchFamily="18" charset="0"/>
                <a:cs typeface="Times New Roman" panose="02020603050405020304" pitchFamily="18" charset="0"/>
              </a:rPr>
              <a:t>Cattlemen's </a:t>
            </a:r>
            <a:r>
              <a:rPr lang="en-US" sz="1400" dirty="0" smtClean="0">
                <a:solidFill>
                  <a:srgbClr val="002060"/>
                </a:solidFill>
                <a:latin typeface="Times New Roman" panose="02020603050405020304" pitchFamily="18" charset="0"/>
                <a:cs typeface="Times New Roman" panose="02020603050405020304" pitchFamily="18" charset="0"/>
              </a:rPr>
              <a:t>Association</a:t>
            </a: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He is a member the Baptist faith.</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Relevant Legislation</a:t>
            </a:r>
          </a:p>
          <a:p>
            <a:pPr marL="0" indent="0">
              <a:lnSpc>
                <a:spcPct val="110000"/>
              </a:lnSpc>
              <a:spcBef>
                <a:spcPts val="100"/>
              </a:spcBef>
              <a:buNone/>
            </a:pPr>
            <a:r>
              <a:rPr lang="en-US" sz="1400" dirty="0" smtClean="0">
                <a:solidFill>
                  <a:srgbClr val="002060"/>
                </a:solidFill>
                <a:latin typeface="Times New Roman" pitchFamily="18" charset="0"/>
                <a:cs typeface="Times New Roman" pitchFamily="18" charset="0"/>
              </a:rPr>
              <a:t>Co-sponsored </a:t>
            </a:r>
            <a:r>
              <a:rPr lang="en-US" sz="1400" dirty="0">
                <a:solidFill>
                  <a:srgbClr val="002060"/>
                </a:solidFill>
                <a:latin typeface="Times New Roman" pitchFamily="18" charset="0"/>
                <a:cs typeface="Times New Roman" pitchFamily="18" charset="0"/>
              </a:rPr>
              <a:t>bill to authorize an </a:t>
            </a:r>
            <a:r>
              <a:rPr lang="en-US" sz="1400" dirty="0" smtClean="0">
                <a:solidFill>
                  <a:srgbClr val="002060"/>
                </a:solidFill>
                <a:latin typeface="Times New Roman" pitchFamily="18" charset="0"/>
                <a:cs typeface="Times New Roman" pitchFamily="18" charset="0"/>
              </a:rPr>
              <a:t>IDA program </a:t>
            </a:r>
            <a:r>
              <a:rPr lang="en-US" sz="1400" dirty="0">
                <a:solidFill>
                  <a:srgbClr val="002060"/>
                </a:solidFill>
                <a:latin typeface="Times New Roman" pitchFamily="18" charset="0"/>
                <a:cs typeface="Times New Roman" pitchFamily="18" charset="0"/>
              </a:rPr>
              <a:t>for low-income individuals (SB 2587</a:t>
            </a:r>
            <a:r>
              <a:rPr lang="en-US" sz="1400" dirty="0" smtClean="0">
                <a:solidFill>
                  <a:srgbClr val="002060"/>
                </a:solidFill>
                <a:latin typeface="Times New Roman" pitchFamily="18" charset="0"/>
                <a:cs typeface="Times New Roman" pitchFamily="18" charset="0"/>
              </a:rPr>
              <a:t>)</a:t>
            </a:r>
          </a:p>
          <a:p>
            <a:pPr marL="0" indent="0">
              <a:lnSpc>
                <a:spcPct val="110000"/>
              </a:lnSpc>
              <a:spcBef>
                <a:spcPts val="100"/>
              </a:spcBef>
              <a:buNone/>
            </a:pPr>
            <a:endParaRPr lang="en-US" sz="900" dirty="0" smtClean="0">
              <a:solidFill>
                <a:srgbClr val="002060"/>
              </a:solidFill>
              <a:latin typeface="Times New Roman" pitchFamily="18" charset="0"/>
              <a:cs typeface="Times New Roman" pitchFamily="18" charset="0"/>
            </a:endParaRPr>
          </a:p>
          <a:p>
            <a:pPr marL="0" indent="0">
              <a:lnSpc>
                <a:spcPct val="110000"/>
              </a:lnSpc>
              <a:spcBef>
                <a:spcPts val="100"/>
              </a:spcBef>
              <a:buNone/>
            </a:pPr>
            <a:r>
              <a:rPr lang="en-US" sz="1400" dirty="0" smtClean="0">
                <a:solidFill>
                  <a:srgbClr val="002060"/>
                </a:solidFill>
                <a:latin typeface="Times New Roman" pitchFamily="18" charset="0"/>
                <a:cs typeface="Times New Roman" pitchFamily="18" charset="0"/>
              </a:rPr>
              <a:t>Co-sponsored </a:t>
            </a:r>
            <a:r>
              <a:rPr lang="en-US" sz="1400" dirty="0">
                <a:solidFill>
                  <a:srgbClr val="002060"/>
                </a:solidFill>
                <a:latin typeface="Times New Roman" pitchFamily="18" charset="0"/>
                <a:cs typeface="Times New Roman" pitchFamily="18" charset="0"/>
              </a:rPr>
              <a:t>bill to authorize an income tax credit for taxpayers who are first-time homebuyers of a principal residence in the state of Mississippi (SB 2139)</a:t>
            </a:r>
          </a:p>
          <a:p>
            <a:pPr marL="0" indent="0">
              <a:lnSpc>
                <a:spcPct val="110000"/>
              </a:lnSpc>
              <a:spcBef>
                <a:spcPts val="100"/>
              </a:spcBef>
              <a:buNone/>
            </a:pPr>
            <a:endParaRPr lang="en-US" sz="1400"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035" y="1219200"/>
            <a:ext cx="2427732" cy="3236976"/>
          </a:xfrm>
          <a:prstGeom prst="rect">
            <a:avLst/>
          </a:prstGeom>
        </p:spPr>
      </p:pic>
      <p:sp>
        <p:nvSpPr>
          <p:cNvPr id="4" name="Footer Placeholder 3"/>
          <p:cNvSpPr>
            <a:spLocks noGrp="1"/>
          </p:cNvSpPr>
          <p:nvPr>
            <p:ph type="ftr" sz="quarter" idx="11"/>
          </p:nvPr>
        </p:nvSpPr>
        <p:spPr>
          <a:xfrm>
            <a:off x="3145917" y="6480048"/>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51</a:t>
            </a:fld>
            <a:endParaRPr lang="en-US" dirty="0"/>
          </a:p>
        </p:txBody>
      </p:sp>
    </p:spTree>
    <p:extLst>
      <p:ext uri="{BB962C8B-B14F-4D97-AF65-F5344CB8AC3E}">
        <p14:creationId xmlns:p14="http://schemas.microsoft.com/office/powerpoint/2010/main" val="25018083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619094" y="1257300"/>
            <a:ext cx="5505856" cy="5029200"/>
          </a:xfrm>
        </p:spPr>
      </p:pic>
      <p:sp>
        <p:nvSpPr>
          <p:cNvPr id="2" name="Title 1"/>
          <p:cNvSpPr>
            <a:spLocks noGrp="1"/>
          </p:cNvSpPr>
          <p:nvPr>
            <p:ph type="title"/>
          </p:nvPr>
        </p:nvSpPr>
        <p:spPr>
          <a:xfrm>
            <a:off x="-15240" y="228600"/>
            <a:ext cx="9372600" cy="1143000"/>
          </a:xfrm>
        </p:spPr>
        <p:txBody>
          <a:bodyPr>
            <a:noAutofit/>
          </a:bodyPr>
          <a:lstStyle/>
          <a:p>
            <a:r>
              <a:rPr lang="en-US" sz="3200" dirty="0" smtClean="0">
                <a:latin typeface="Times New Roman" pitchFamily="-107" charset="0"/>
              </a:rPr>
              <a:t>IDA Authorization: Senate Member Districts </a:t>
            </a:r>
            <a:br>
              <a:rPr lang="en-US" sz="3200" dirty="0" smtClean="0">
                <a:latin typeface="Times New Roman" pitchFamily="-107" charset="0"/>
              </a:rPr>
            </a:br>
            <a:r>
              <a:rPr lang="en-US" sz="3200" dirty="0" smtClean="0">
                <a:latin typeface="Times New Roman" pitchFamily="-107" charset="0"/>
              </a:rPr>
              <a:t>(by County) with Potential Champions – Southwest</a:t>
            </a:r>
            <a:br>
              <a:rPr lang="en-US" sz="3200" dirty="0" smtClean="0">
                <a:latin typeface="Times New Roman" pitchFamily="-107" charset="0"/>
              </a:rPr>
            </a:br>
            <a:endParaRPr lang="en-US" sz="3200" dirty="0"/>
          </a:p>
        </p:txBody>
      </p:sp>
      <p:sp>
        <p:nvSpPr>
          <p:cNvPr id="10" name="Text Placeholder 2"/>
          <p:cNvSpPr>
            <a:spLocks noGrp="1"/>
          </p:cNvSpPr>
          <p:nvPr>
            <p:ph type="body" idx="1"/>
          </p:nvPr>
        </p:nvSpPr>
        <p:spPr>
          <a:xfrm>
            <a:off x="533400" y="4572000"/>
            <a:ext cx="3505200" cy="1295400"/>
          </a:xfrm>
        </p:spPr>
        <p:txBody>
          <a:bodyPr>
            <a:noAutofit/>
          </a:bodyPr>
          <a:lstStyle/>
          <a:p>
            <a:r>
              <a:rPr lang="en-US" sz="3200" u="sng" dirty="0" smtClean="0">
                <a:latin typeface="Times New Roman" pitchFamily="18" charset="0"/>
                <a:cs typeface="Times New Roman" pitchFamily="18" charset="0"/>
              </a:rPr>
              <a:t>Southwest</a:t>
            </a:r>
          </a:p>
          <a:p>
            <a:endParaRPr lang="en-US" sz="900" u="sng"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District 38 </a:t>
            </a:r>
          </a:p>
          <a:p>
            <a:r>
              <a:rPr lang="en-US" sz="1400" i="1" dirty="0" smtClean="0">
                <a:latin typeface="Times New Roman" pitchFamily="18" charset="0"/>
                <a:cs typeface="Times New Roman" pitchFamily="18" charset="0"/>
              </a:rPr>
              <a:t>(Adams,  Amite, Pike, Walthall, Wilkinson)</a:t>
            </a:r>
          </a:p>
        </p:txBody>
      </p:sp>
      <p:sp>
        <p:nvSpPr>
          <p:cNvPr id="4" name="Footer Placeholder 3"/>
          <p:cNvSpPr>
            <a:spLocks noGrp="1"/>
          </p:cNvSpPr>
          <p:nvPr>
            <p:ph type="ftr" sz="quarter" idx="11"/>
          </p:nvPr>
        </p:nvSpPr>
        <p:spPr>
          <a:xfrm>
            <a:off x="3124200" y="6435969"/>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F89AD482-0EE4-49FE-A793-D39669DE9B90}" type="slidenum">
              <a:rPr lang="en-US" smtClean="0"/>
              <a:t>52</a:t>
            </a:fld>
            <a:endParaRPr lang="en-US" dirty="0"/>
          </a:p>
        </p:txBody>
      </p:sp>
      <p:cxnSp>
        <p:nvCxnSpPr>
          <p:cNvPr id="9" name="Straight Arrow Connector 8"/>
          <p:cNvCxnSpPr/>
          <p:nvPr/>
        </p:nvCxnSpPr>
        <p:spPr>
          <a:xfrm flipV="1">
            <a:off x="5105400" y="5638800"/>
            <a:ext cx="5334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2934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Times New Roman" pitchFamily="18" charset="0"/>
                <a:cs typeface="Times New Roman" pitchFamily="18" charset="0"/>
              </a:rPr>
              <a:t>Sen. Kelvin E. Butler (D-38)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838200"/>
            <a:ext cx="8991600" cy="6019800"/>
          </a:xfrm>
        </p:spPr>
        <p:txBody>
          <a:bodyPr>
            <a:noAutofit/>
          </a:bodyPr>
          <a:lstStyle/>
          <a:p>
            <a:pPr marL="0" indent="0">
              <a:spcBef>
                <a:spcPts val="5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50"/>
              </a:spcBef>
              <a:buFont typeface="Wingdings" pitchFamily="2" charset="2"/>
              <a:buChar char="q"/>
            </a:pPr>
            <a:r>
              <a:rPr lang="en-US" sz="1400" dirty="0" smtClean="0">
                <a:solidFill>
                  <a:srgbClr val="002060"/>
                </a:solidFill>
                <a:latin typeface="Times New Roman" pitchFamily="18" charset="0"/>
                <a:cs typeface="Times New Roman" pitchFamily="18" charset="0"/>
              </a:rPr>
              <a:t>Labor (Chair</a:t>
            </a:r>
            <a:r>
              <a:rPr lang="en-US" sz="1400" dirty="0">
                <a:solidFill>
                  <a:srgbClr val="002060"/>
                </a:solidFill>
                <a:latin typeface="Times New Roman" pitchFamily="18" charset="0"/>
                <a:cs typeface="Times New Roman" pitchFamily="18" charset="0"/>
              </a:rPr>
              <a:t>)</a:t>
            </a:r>
            <a:endParaRPr lang="en-US" sz="1400" dirty="0" smtClean="0">
              <a:solidFill>
                <a:srgbClr val="002060"/>
              </a:solidFill>
              <a:latin typeface="Times New Roman" pitchFamily="18" charset="0"/>
              <a:cs typeface="Times New Roman" pitchFamily="18" charset="0"/>
            </a:endParaRPr>
          </a:p>
          <a:p>
            <a:pPr>
              <a:spcBef>
                <a:spcPts val="50"/>
              </a:spcBef>
              <a:buFont typeface="Wingdings" pitchFamily="2" charset="2"/>
              <a:buChar char="q"/>
            </a:pPr>
            <a:r>
              <a:rPr lang="en-US" sz="1400" dirty="0" smtClean="0">
                <a:solidFill>
                  <a:srgbClr val="002060"/>
                </a:solidFill>
                <a:latin typeface="Times New Roman" pitchFamily="18" charset="0"/>
                <a:cs typeface="Times New Roman" pitchFamily="18" charset="0"/>
              </a:rPr>
              <a:t>Enrolled Bills (Vice Chair)</a:t>
            </a:r>
            <a:r>
              <a:rPr lang="en-US" sz="1400" dirty="0">
                <a:solidFill>
                  <a:srgbClr val="002060"/>
                </a:solidFill>
                <a:latin typeface="Times New Roman" pitchFamily="18" charset="0"/>
                <a:cs typeface="Times New Roman" pitchFamily="18" charset="0"/>
              </a:rPr>
              <a:t> </a:t>
            </a:r>
            <a:endParaRPr lang="en-US" sz="1400" dirty="0" smtClean="0">
              <a:solidFill>
                <a:srgbClr val="002060"/>
              </a:solidFill>
              <a:latin typeface="Times New Roman" pitchFamily="18" charset="0"/>
              <a:cs typeface="Times New Roman" pitchFamily="18" charset="0"/>
            </a:endParaRPr>
          </a:p>
          <a:p>
            <a:pPr>
              <a:spcBef>
                <a:spcPts val="50"/>
              </a:spcBef>
              <a:buFont typeface="Wingdings" pitchFamily="2" charset="2"/>
              <a:buChar char="q"/>
            </a:pPr>
            <a:r>
              <a:rPr lang="en-US" sz="1400" dirty="0" smtClean="0">
                <a:solidFill>
                  <a:srgbClr val="002060"/>
                </a:solidFill>
                <a:latin typeface="Times New Roman" pitchFamily="18" charset="0"/>
                <a:cs typeface="Times New Roman" pitchFamily="18" charset="0"/>
              </a:rPr>
              <a:t>Business </a:t>
            </a:r>
            <a:r>
              <a:rPr lang="en-US" sz="1400" dirty="0">
                <a:solidFill>
                  <a:srgbClr val="002060"/>
                </a:solidFill>
                <a:latin typeface="Times New Roman" pitchFamily="18" charset="0"/>
                <a:cs typeface="Times New Roman" pitchFamily="18" charset="0"/>
              </a:rPr>
              <a:t>and Financial </a:t>
            </a:r>
            <a:r>
              <a:rPr lang="en-US" sz="1400" dirty="0" smtClean="0">
                <a:solidFill>
                  <a:srgbClr val="002060"/>
                </a:solidFill>
                <a:latin typeface="Times New Roman" pitchFamily="18" charset="0"/>
                <a:cs typeface="Times New Roman" pitchFamily="18" charset="0"/>
              </a:rPr>
              <a:t>Institutions</a:t>
            </a:r>
          </a:p>
          <a:p>
            <a:pPr>
              <a:spcBef>
                <a:spcPts val="50"/>
              </a:spcBef>
              <a:buFont typeface="Wingdings" pitchFamily="2" charset="2"/>
              <a:buChar char="q"/>
            </a:pPr>
            <a:r>
              <a:rPr lang="en-US" sz="1400" dirty="0" smtClean="0">
                <a:solidFill>
                  <a:srgbClr val="002060"/>
                </a:solidFill>
                <a:latin typeface="Times New Roman" pitchFamily="18" charset="0"/>
                <a:cs typeface="Times New Roman" pitchFamily="18" charset="0"/>
              </a:rPr>
              <a:t>Energy</a:t>
            </a:r>
          </a:p>
          <a:p>
            <a:pPr>
              <a:spcBef>
                <a:spcPts val="50"/>
              </a:spcBef>
              <a:buFont typeface="Wingdings" pitchFamily="2" charset="2"/>
              <a:buChar char="q"/>
            </a:pPr>
            <a:r>
              <a:rPr lang="en-US" sz="1400" dirty="0" smtClean="0">
                <a:solidFill>
                  <a:srgbClr val="002060"/>
                </a:solidFill>
                <a:latin typeface="Times New Roman" pitchFamily="18" charset="0"/>
                <a:cs typeface="Times New Roman" pitchFamily="18" charset="0"/>
              </a:rPr>
              <a:t>Finance</a:t>
            </a:r>
          </a:p>
          <a:p>
            <a:pPr>
              <a:spcBef>
                <a:spcPts val="50"/>
              </a:spcBef>
              <a:buFont typeface="Wingdings" pitchFamily="2" charset="2"/>
              <a:buChar char="q"/>
            </a:pPr>
            <a:r>
              <a:rPr lang="en-US" sz="1400" dirty="0" smtClean="0">
                <a:solidFill>
                  <a:srgbClr val="002060"/>
                </a:solidFill>
                <a:latin typeface="Times New Roman" pitchFamily="18" charset="0"/>
                <a:cs typeface="Times New Roman" pitchFamily="18" charset="0"/>
              </a:rPr>
              <a:t>Highways </a:t>
            </a:r>
            <a:r>
              <a:rPr lang="en-US" sz="1400" dirty="0">
                <a:solidFill>
                  <a:srgbClr val="002060"/>
                </a:solidFill>
                <a:latin typeface="Times New Roman" pitchFamily="18" charset="0"/>
                <a:cs typeface="Times New Roman" pitchFamily="18" charset="0"/>
              </a:rPr>
              <a:t>and </a:t>
            </a:r>
            <a:r>
              <a:rPr lang="en-US" sz="1400" dirty="0" smtClean="0">
                <a:solidFill>
                  <a:srgbClr val="002060"/>
                </a:solidFill>
                <a:latin typeface="Times New Roman" pitchFamily="18" charset="0"/>
                <a:cs typeface="Times New Roman" pitchFamily="18" charset="0"/>
              </a:rPr>
              <a:t>Transportation</a:t>
            </a:r>
          </a:p>
          <a:p>
            <a:pPr>
              <a:spcBef>
                <a:spcPts val="50"/>
              </a:spcBef>
              <a:buFont typeface="Wingdings" pitchFamily="2" charset="2"/>
              <a:buChar char="q"/>
            </a:pPr>
            <a:r>
              <a:rPr lang="en-US" sz="1400" dirty="0" smtClean="0">
                <a:solidFill>
                  <a:srgbClr val="002060"/>
                </a:solidFill>
                <a:latin typeface="Times New Roman" pitchFamily="18" charset="0"/>
                <a:cs typeface="Times New Roman" pitchFamily="18" charset="0"/>
              </a:rPr>
              <a:t>Judiciary</a:t>
            </a:r>
            <a:r>
              <a:rPr lang="en-US" sz="1400" dirty="0">
                <a:solidFill>
                  <a:srgbClr val="002060"/>
                </a:solidFill>
                <a:latin typeface="Times New Roman" pitchFamily="18" charset="0"/>
                <a:cs typeface="Times New Roman" pitchFamily="18" charset="0"/>
              </a:rPr>
              <a:t>, Division </a:t>
            </a:r>
            <a:r>
              <a:rPr lang="en-US" sz="1400" dirty="0" smtClean="0">
                <a:solidFill>
                  <a:srgbClr val="002060"/>
                </a:solidFill>
                <a:latin typeface="Times New Roman" pitchFamily="18" charset="0"/>
                <a:cs typeface="Times New Roman" pitchFamily="18" charset="0"/>
              </a:rPr>
              <a:t>A</a:t>
            </a:r>
          </a:p>
          <a:p>
            <a:pPr>
              <a:spcBef>
                <a:spcPts val="50"/>
              </a:spcBef>
              <a:buFont typeface="Wingdings" pitchFamily="2" charset="2"/>
              <a:buChar char="q"/>
            </a:pPr>
            <a:r>
              <a:rPr lang="en-US" sz="1400" dirty="0" smtClean="0">
                <a:solidFill>
                  <a:srgbClr val="002060"/>
                </a:solidFill>
                <a:latin typeface="Times New Roman" pitchFamily="18" charset="0"/>
                <a:cs typeface="Times New Roman" pitchFamily="18" charset="0"/>
              </a:rPr>
              <a:t>Local </a:t>
            </a:r>
            <a:r>
              <a:rPr lang="en-US" sz="1400" dirty="0">
                <a:solidFill>
                  <a:srgbClr val="002060"/>
                </a:solidFill>
                <a:latin typeface="Times New Roman" pitchFamily="18" charset="0"/>
                <a:cs typeface="Times New Roman" pitchFamily="18" charset="0"/>
              </a:rPr>
              <a:t>and </a:t>
            </a:r>
            <a:r>
              <a:rPr lang="en-US" sz="1400" dirty="0" smtClean="0">
                <a:solidFill>
                  <a:srgbClr val="002060"/>
                </a:solidFill>
                <a:latin typeface="Times New Roman" pitchFamily="18" charset="0"/>
                <a:cs typeface="Times New Roman" pitchFamily="18" charset="0"/>
              </a:rPr>
              <a:t>Private</a:t>
            </a:r>
          </a:p>
          <a:p>
            <a:pPr>
              <a:spcBef>
                <a:spcPts val="50"/>
              </a:spcBef>
              <a:buFont typeface="Wingdings" pitchFamily="2" charset="2"/>
              <a:buChar char="q"/>
            </a:pPr>
            <a:r>
              <a:rPr lang="en-US" sz="1400" dirty="0" smtClean="0">
                <a:solidFill>
                  <a:srgbClr val="002060"/>
                </a:solidFill>
                <a:latin typeface="Times New Roman" pitchFamily="18" charset="0"/>
                <a:cs typeface="Times New Roman" pitchFamily="18" charset="0"/>
              </a:rPr>
              <a:t>Municipalities</a:t>
            </a:r>
          </a:p>
          <a:p>
            <a:pPr>
              <a:spcBef>
                <a:spcPts val="50"/>
              </a:spcBef>
              <a:buFont typeface="Wingdings" pitchFamily="2" charset="2"/>
              <a:buChar char="q"/>
            </a:pPr>
            <a:r>
              <a:rPr lang="en-US" sz="1400" dirty="0">
                <a:solidFill>
                  <a:srgbClr val="002060"/>
                </a:solidFill>
                <a:latin typeface="Times" pitchFamily="18" charset="0"/>
              </a:rPr>
              <a:t>Performance Evaluation and Expenditure Review </a:t>
            </a:r>
            <a:endParaRPr lang="en-US" sz="1400" dirty="0" smtClean="0">
              <a:solidFill>
                <a:srgbClr val="002060"/>
              </a:solidFill>
              <a:latin typeface="Times" pitchFamily="18" charset="0"/>
            </a:endParaRPr>
          </a:p>
          <a:p>
            <a:pPr>
              <a:spcBef>
                <a:spcPts val="50"/>
              </a:spcBef>
              <a:buFont typeface="Wingdings" pitchFamily="2" charset="2"/>
              <a:buChar char="q"/>
            </a:pPr>
            <a:r>
              <a:rPr lang="en-US" sz="1400" dirty="0" smtClean="0">
                <a:solidFill>
                  <a:srgbClr val="002060"/>
                </a:solidFill>
                <a:latin typeface="Times New Roman" pitchFamily="18" charset="0"/>
                <a:cs typeface="Times New Roman" pitchFamily="18" charset="0"/>
              </a:rPr>
              <a:t>State Library</a:t>
            </a:r>
          </a:p>
          <a:p>
            <a:pPr>
              <a:spcBef>
                <a:spcPts val="50"/>
              </a:spcBef>
              <a:buFont typeface="Wingdings" pitchFamily="2" charset="2"/>
              <a:buChar char="q"/>
            </a:pPr>
            <a:r>
              <a:rPr lang="en-US" sz="1400" dirty="0" smtClean="0">
                <a:solidFill>
                  <a:srgbClr val="002060"/>
                </a:solidFill>
                <a:latin typeface="Times New Roman" pitchFamily="18" charset="0"/>
                <a:cs typeface="Times New Roman" pitchFamily="18" charset="0"/>
              </a:rPr>
              <a:t>Tourism</a:t>
            </a:r>
            <a:endParaRPr lang="en-US" sz="1400" b="1" u="sng" dirty="0">
              <a:solidFill>
                <a:srgbClr val="002060"/>
              </a:solidFill>
              <a:latin typeface="Times New Roman" pitchFamily="18" charset="0"/>
              <a:cs typeface="Times New Roman" pitchFamily="18" charset="0"/>
            </a:endParaRPr>
          </a:p>
          <a:p>
            <a:pPr marL="0" indent="0">
              <a:spcBef>
                <a:spcPts val="50"/>
              </a:spcBef>
              <a:buNone/>
            </a:pPr>
            <a:endParaRPr lang="en-US" sz="1400" b="1" u="sng" dirty="0" smtClean="0">
              <a:solidFill>
                <a:srgbClr val="002060"/>
              </a:solidFill>
              <a:latin typeface="Times New Roman" pitchFamily="18" charset="0"/>
              <a:cs typeface="Times New Roman" pitchFamily="18" charset="0"/>
            </a:endParaRPr>
          </a:p>
          <a:p>
            <a:pPr marL="0" indent="0">
              <a:spcBef>
                <a:spcPts val="5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50"/>
              </a:spcBef>
              <a:buFont typeface="Wingdings" pitchFamily="2" charset="2"/>
              <a:buChar char="q"/>
            </a:pPr>
            <a:r>
              <a:rPr lang="en-US" sz="1400" dirty="0" smtClean="0">
                <a:solidFill>
                  <a:srgbClr val="002060"/>
                </a:solidFill>
                <a:latin typeface="Times New Roman" pitchFamily="18" charset="0"/>
                <a:cs typeface="Times New Roman" pitchFamily="18" charset="0"/>
              </a:rPr>
              <a:t>Adams</a:t>
            </a:r>
            <a:r>
              <a:rPr lang="en-US" sz="1400" dirty="0">
                <a:solidFill>
                  <a:srgbClr val="002060"/>
                </a:solidFill>
                <a:latin typeface="Times New Roman" pitchFamily="18" charset="0"/>
                <a:cs typeface="Times New Roman" pitchFamily="18" charset="0"/>
              </a:rPr>
              <a:t>, Amite, Pike, Walthall, Wilkinson</a:t>
            </a:r>
            <a:endParaRPr lang="en-US" sz="1400" b="1" u="sng" dirty="0">
              <a:solidFill>
                <a:srgbClr val="002060"/>
              </a:solidFill>
              <a:latin typeface="Times New Roman" pitchFamily="18" charset="0"/>
              <a:cs typeface="Times New Roman" pitchFamily="18" charset="0"/>
            </a:endParaRPr>
          </a:p>
          <a:p>
            <a:pPr marL="0" indent="0">
              <a:spcBef>
                <a:spcPts val="50"/>
              </a:spcBef>
              <a:buNone/>
            </a:pPr>
            <a:endParaRPr lang="en-US" sz="1400" b="1" u="sng" dirty="0">
              <a:solidFill>
                <a:srgbClr val="002060"/>
              </a:solidFill>
              <a:latin typeface="Times New Roman" pitchFamily="18" charset="0"/>
              <a:cs typeface="Times New Roman" pitchFamily="18" charset="0"/>
            </a:endParaRPr>
          </a:p>
          <a:p>
            <a:pPr marL="0" indent="0">
              <a:spcBef>
                <a:spcPts val="50"/>
              </a:spcBef>
              <a:buNone/>
            </a:pPr>
            <a:r>
              <a:rPr lang="en-US" sz="1400" b="1" u="sng" dirty="0" smtClean="0">
                <a:solidFill>
                  <a:srgbClr val="002060"/>
                </a:solidFill>
                <a:latin typeface="Times New Roman" pitchFamily="18" charset="0"/>
                <a:cs typeface="Times New Roman" pitchFamily="18" charset="0"/>
              </a:rPr>
              <a:t>Affiliations</a:t>
            </a:r>
          </a:p>
          <a:p>
            <a:pPr>
              <a:spcBef>
                <a:spcPts val="50"/>
              </a:spcBef>
              <a:buFont typeface="Wingdings" pitchFamily="2" charset="2"/>
              <a:buChar char="q"/>
            </a:pPr>
            <a:r>
              <a:rPr lang="en-US" sz="1400" dirty="0">
                <a:solidFill>
                  <a:srgbClr val="002060"/>
                </a:solidFill>
                <a:latin typeface="Times New Roman" pitchFamily="18" charset="0"/>
                <a:cs typeface="Times New Roman" pitchFamily="18" charset="0"/>
              </a:rPr>
              <a:t>Magnolia South Pike Chamber of </a:t>
            </a:r>
            <a:r>
              <a:rPr lang="en-US" sz="1400" dirty="0" smtClean="0">
                <a:solidFill>
                  <a:srgbClr val="002060"/>
                </a:solidFill>
                <a:latin typeface="Times New Roman" pitchFamily="18" charset="0"/>
                <a:cs typeface="Times New Roman" pitchFamily="18" charset="0"/>
              </a:rPr>
              <a:t>Commerce</a:t>
            </a:r>
          </a:p>
          <a:p>
            <a:pPr>
              <a:spcBef>
                <a:spcPts val="50"/>
              </a:spcBef>
              <a:buFont typeface="Wingdings" pitchFamily="2" charset="2"/>
              <a:buChar char="q"/>
            </a:pPr>
            <a:r>
              <a:rPr lang="en-US" sz="1400" dirty="0" smtClean="0">
                <a:solidFill>
                  <a:srgbClr val="002060"/>
                </a:solidFill>
                <a:latin typeface="Times New Roman" pitchFamily="18" charset="0"/>
                <a:cs typeface="Times New Roman" pitchFamily="18" charset="0"/>
              </a:rPr>
              <a:t>NAACP</a:t>
            </a:r>
          </a:p>
          <a:p>
            <a:pPr>
              <a:spcBef>
                <a:spcPts val="50"/>
              </a:spcBef>
              <a:buFont typeface="Wingdings" pitchFamily="2" charset="2"/>
              <a:buChar char="q"/>
            </a:pPr>
            <a:r>
              <a:rPr lang="en-US" sz="1400" dirty="0">
                <a:solidFill>
                  <a:srgbClr val="002060"/>
                </a:solidFill>
                <a:latin typeface="Times New Roman" pitchFamily="18" charset="0"/>
                <a:cs typeface="Times New Roman" pitchFamily="18" charset="0"/>
              </a:rPr>
              <a:t>He is </a:t>
            </a:r>
            <a:r>
              <a:rPr lang="en-US" sz="1400" dirty="0" smtClean="0">
                <a:solidFill>
                  <a:srgbClr val="002060"/>
                </a:solidFill>
                <a:latin typeface="Times New Roman" pitchFamily="18" charset="0"/>
                <a:cs typeface="Times New Roman" pitchFamily="18" charset="0"/>
              </a:rPr>
              <a:t>a </a:t>
            </a:r>
            <a:r>
              <a:rPr lang="en-US" sz="1400" dirty="0">
                <a:solidFill>
                  <a:srgbClr val="002060"/>
                </a:solidFill>
                <a:latin typeface="Times New Roman" pitchFamily="18" charset="0"/>
                <a:cs typeface="Times New Roman" pitchFamily="18" charset="0"/>
              </a:rPr>
              <a:t>member the Baptist </a:t>
            </a:r>
            <a:r>
              <a:rPr lang="en-US" sz="1400" dirty="0" smtClean="0">
                <a:solidFill>
                  <a:srgbClr val="002060"/>
                </a:solidFill>
                <a:latin typeface="Times New Roman" pitchFamily="18" charset="0"/>
                <a:cs typeface="Times New Roman" pitchFamily="18" charset="0"/>
              </a:rPr>
              <a:t>faith.</a:t>
            </a:r>
            <a:endParaRPr lang="en-US" sz="1400" dirty="0">
              <a:solidFill>
                <a:srgbClr val="002060"/>
              </a:solidFill>
              <a:latin typeface="Times New Roman" pitchFamily="18" charset="0"/>
              <a:cs typeface="Times New Roman" pitchFamily="18" charset="0"/>
            </a:endParaRPr>
          </a:p>
          <a:p>
            <a:pPr marL="0" indent="0">
              <a:spcBef>
                <a:spcPts val="50"/>
              </a:spcBef>
              <a:buNone/>
            </a:pPr>
            <a:endParaRPr lang="en-US" sz="1400" dirty="0">
              <a:solidFill>
                <a:srgbClr val="002060"/>
              </a:solidFill>
              <a:latin typeface="Times New Roman" pitchFamily="18" charset="0"/>
              <a:cs typeface="Times New Roman" pitchFamily="18" charset="0"/>
            </a:endParaRPr>
          </a:p>
          <a:p>
            <a:pPr marL="0" indent="0">
              <a:spcBef>
                <a:spcPts val="50"/>
              </a:spcBef>
              <a:buNone/>
            </a:pPr>
            <a:r>
              <a:rPr lang="en-US" sz="1400" b="1" u="sng" dirty="0" smtClean="0">
                <a:solidFill>
                  <a:srgbClr val="002060"/>
                </a:solidFill>
                <a:latin typeface="Times New Roman" pitchFamily="18" charset="0"/>
                <a:cs typeface="Times New Roman" pitchFamily="18" charset="0"/>
              </a:rPr>
              <a:t>Relevant Legislation</a:t>
            </a:r>
          </a:p>
          <a:p>
            <a:pPr marL="0" indent="0">
              <a:spcBef>
                <a:spcPts val="50"/>
              </a:spcBef>
              <a:buNone/>
            </a:pPr>
            <a:r>
              <a:rPr lang="en-US" sz="1400" dirty="0" smtClean="0">
                <a:solidFill>
                  <a:srgbClr val="002060"/>
                </a:solidFill>
                <a:latin typeface="Times New Roman" pitchFamily="18" charset="0"/>
                <a:cs typeface="Times New Roman" pitchFamily="18" charset="0"/>
              </a:rPr>
              <a:t>Co-sponsored bill to authorize an income tax credit for taxpayers who are first-time homebuyers of a principal residence in the state of Mississippi (SB 2139)</a:t>
            </a:r>
          </a:p>
          <a:p>
            <a:pPr marL="0" indent="0">
              <a:spcBef>
                <a:spcPts val="50"/>
              </a:spcBef>
              <a:buNone/>
            </a:pPr>
            <a:endParaRPr lang="en-US" sz="1200" dirty="0">
              <a:solidFill>
                <a:srgbClr val="002060"/>
              </a:solidFill>
              <a:latin typeface="Times New Roman" pitchFamily="18" charset="0"/>
              <a:cs typeface="Times New Roman" pitchFamily="18" charset="0"/>
            </a:endParaRPr>
          </a:p>
          <a:p>
            <a:pPr marL="0" indent="0">
              <a:spcBef>
                <a:spcPts val="50"/>
              </a:spcBef>
              <a:buNone/>
            </a:pPr>
            <a:endParaRPr lang="en-US" sz="12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914400"/>
            <a:ext cx="2590800" cy="3238499"/>
          </a:xfrm>
          <a:prstGeom prst="rect">
            <a:avLst/>
          </a:prstGeom>
        </p:spPr>
      </p:pic>
      <p:sp>
        <p:nvSpPr>
          <p:cNvPr id="4" name="Footer Placeholder 3"/>
          <p:cNvSpPr>
            <a:spLocks noGrp="1"/>
          </p:cNvSpPr>
          <p:nvPr>
            <p:ph type="ftr" sz="quarter" idx="11"/>
          </p:nvPr>
        </p:nvSpPr>
        <p:spPr>
          <a:xfrm>
            <a:off x="3124200" y="6492875"/>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89AD482-0EE4-49FE-A793-D39669DE9B90}" type="slidenum">
              <a:rPr lang="en-US" smtClean="0"/>
              <a:t>53</a:t>
            </a:fld>
            <a:endParaRPr lang="en-US" dirty="0"/>
          </a:p>
        </p:txBody>
      </p:sp>
    </p:spTree>
    <p:extLst>
      <p:ext uri="{BB962C8B-B14F-4D97-AF65-F5344CB8AC3E}">
        <p14:creationId xmlns:p14="http://schemas.microsoft.com/office/powerpoint/2010/main" val="39598288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95400" y="1070610"/>
            <a:ext cx="5422434" cy="4953000"/>
          </a:xfrm>
        </p:spPr>
      </p:pic>
      <p:sp>
        <p:nvSpPr>
          <p:cNvPr id="2" name="Title 1"/>
          <p:cNvSpPr>
            <a:spLocks noGrp="1"/>
          </p:cNvSpPr>
          <p:nvPr>
            <p:ph type="title"/>
          </p:nvPr>
        </p:nvSpPr>
        <p:spPr>
          <a:xfrm>
            <a:off x="0" y="0"/>
            <a:ext cx="9372600" cy="1143000"/>
          </a:xfrm>
        </p:spPr>
        <p:txBody>
          <a:bodyPr>
            <a:normAutofit/>
          </a:bodyPr>
          <a:lstStyle/>
          <a:p>
            <a:r>
              <a:rPr lang="en-US" sz="3200" dirty="0" smtClean="0">
                <a:latin typeface="Times New Roman" pitchFamily="-107" charset="0"/>
              </a:rPr>
              <a:t>IDA Authorization: Senate Member Districts </a:t>
            </a:r>
            <a:br>
              <a:rPr lang="en-US" sz="3200" dirty="0" smtClean="0">
                <a:latin typeface="Times New Roman" pitchFamily="-107" charset="0"/>
              </a:rPr>
            </a:br>
            <a:r>
              <a:rPr lang="en-US" sz="3200" dirty="0" smtClean="0">
                <a:latin typeface="Times New Roman" pitchFamily="-107" charset="0"/>
              </a:rPr>
              <a:t>(by County) with Potential Champions – Southeast</a:t>
            </a:r>
            <a:endParaRPr lang="en-US" sz="3200" dirty="0"/>
          </a:p>
        </p:txBody>
      </p:sp>
      <p:sp>
        <p:nvSpPr>
          <p:cNvPr id="6" name="Text Placeholder 2"/>
          <p:cNvSpPr>
            <a:spLocks noGrp="1"/>
          </p:cNvSpPr>
          <p:nvPr>
            <p:ph type="body" idx="1"/>
          </p:nvPr>
        </p:nvSpPr>
        <p:spPr>
          <a:xfrm>
            <a:off x="6096000" y="4267200"/>
            <a:ext cx="2514600" cy="1371600"/>
          </a:xfrm>
        </p:spPr>
        <p:txBody>
          <a:bodyPr>
            <a:noAutofit/>
          </a:bodyPr>
          <a:lstStyle/>
          <a:p>
            <a:r>
              <a:rPr lang="en-US" sz="3200" u="sng" dirty="0" smtClean="0">
                <a:latin typeface="Times New Roman" pitchFamily="18" charset="0"/>
                <a:cs typeface="Times New Roman" pitchFamily="18" charset="0"/>
              </a:rPr>
              <a:t>Southeast</a:t>
            </a:r>
          </a:p>
          <a:p>
            <a:endParaRPr lang="en-US" sz="900" dirty="0" smtClean="0">
              <a:latin typeface="Times New Roman" pitchFamily="18" charset="0"/>
              <a:cs typeface="Times New Roman" pitchFamily="18" charset="0"/>
            </a:endParaRPr>
          </a:p>
          <a:p>
            <a:pPr>
              <a:spcBef>
                <a:spcPts val="0"/>
              </a:spcBef>
            </a:pPr>
            <a:r>
              <a:rPr lang="en-US" sz="1400" dirty="0" smtClean="0">
                <a:latin typeface="Times New Roman" pitchFamily="18" charset="0"/>
                <a:cs typeface="Times New Roman" pitchFamily="18" charset="0"/>
              </a:rPr>
              <a:t>District 50 </a:t>
            </a:r>
          </a:p>
          <a:p>
            <a:pPr>
              <a:spcBef>
                <a:spcPts val="0"/>
              </a:spcBef>
            </a:pP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Harrison</a:t>
            </a:r>
            <a:r>
              <a:rPr lang="en-US" sz="1400" dirty="0" smtClean="0">
                <a:latin typeface="Times New Roman" pitchFamily="18" charset="0"/>
                <a:cs typeface="Times New Roman" pitchFamily="18" charset="0"/>
              </a:rPr>
              <a:t>)</a:t>
            </a:r>
          </a:p>
          <a:p>
            <a:endParaRPr lang="en-US" sz="13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124200" y="6435969"/>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F89AD482-0EE4-49FE-A793-D39669DE9B90}" type="slidenum">
              <a:rPr lang="en-US" smtClean="0"/>
              <a:t>54</a:t>
            </a:fld>
            <a:endParaRPr lang="en-US" dirty="0"/>
          </a:p>
        </p:txBody>
      </p:sp>
      <p:cxnSp>
        <p:nvCxnSpPr>
          <p:cNvPr id="7" name="Straight Arrow Connector 6"/>
          <p:cNvCxnSpPr/>
          <p:nvPr/>
        </p:nvCxnSpPr>
        <p:spPr>
          <a:xfrm flipH="1" flipV="1">
            <a:off x="5257800" y="5894070"/>
            <a:ext cx="685800" cy="5067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1557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Times New Roman" pitchFamily="18" charset="0"/>
                <a:cs typeface="Times New Roman" pitchFamily="18" charset="0"/>
              </a:rPr>
              <a:t>Sen. Tommy A. Gollott (R-50) </a:t>
            </a:r>
            <a:br>
              <a:rPr lang="en-US"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838200"/>
            <a:ext cx="8991600" cy="5943600"/>
          </a:xfrm>
        </p:spPr>
        <p:txBody>
          <a:bodyPr>
            <a:normAutofit lnSpcReduction="10000"/>
          </a:bodyPr>
          <a:lstStyle/>
          <a:p>
            <a:pPr marL="0" indent="0">
              <a:spcBef>
                <a:spcPts val="100"/>
              </a:spcBef>
              <a:buNone/>
            </a:pPr>
            <a:r>
              <a:rPr lang="en-US" sz="1400" b="1" u="sng" dirty="0" smtClean="0">
                <a:solidFill>
                  <a:srgbClr val="002060"/>
                </a:solidFill>
                <a:latin typeface="Times New Roman" pitchFamily="18" charset="0"/>
                <a:cs typeface="Times New Roman" pitchFamily="18" charset="0"/>
              </a:rPr>
              <a:t>Committee Assignments</a:t>
            </a: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Environment Protection, Conservation </a:t>
            </a:r>
            <a:r>
              <a:rPr lang="en-US" sz="1400" dirty="0">
                <a:solidFill>
                  <a:srgbClr val="002060"/>
                </a:solidFill>
                <a:latin typeface="Times New Roman" panose="02020603050405020304" pitchFamily="18" charset="0"/>
                <a:cs typeface="Times New Roman" panose="02020603050405020304" pitchFamily="18" charset="0"/>
              </a:rPr>
              <a:t>and Water </a:t>
            </a:r>
            <a:r>
              <a:rPr lang="en-US" sz="1400" dirty="0" smtClean="0">
                <a:solidFill>
                  <a:srgbClr val="002060"/>
                </a:solidFill>
                <a:latin typeface="Times New Roman" panose="02020603050405020304" pitchFamily="18" charset="0"/>
                <a:cs typeface="Times New Roman" panose="02020603050405020304" pitchFamily="18" charset="0"/>
              </a:rPr>
              <a:t>Resources  (Chair)</a:t>
            </a:r>
            <a:r>
              <a:rPr lang="en-US" sz="1400" dirty="0">
                <a:solidFill>
                  <a:srgbClr val="002060"/>
                </a:solidFill>
                <a:latin typeface="Times New Roman" panose="02020603050405020304" pitchFamily="18" charset="0"/>
                <a:cs typeface="Times New Roman" panose="02020603050405020304" pitchFamily="18" charset="0"/>
              </a:rPr>
              <a:t> </a:t>
            </a:r>
            <a:endParaRPr lang="en-US" sz="1400" dirty="0" smtClean="0">
              <a:solidFill>
                <a:srgbClr val="002060"/>
              </a:solidFill>
              <a:latin typeface="Times New Roman" panose="02020603050405020304" pitchFamily="18" charset="0"/>
              <a:cs typeface="Times New Roman" panose="02020603050405020304" pitchFamily="18" charset="0"/>
            </a:endParaRP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Appropriations</a:t>
            </a: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Drug Policy</a:t>
            </a: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Economic Development</a:t>
            </a: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Elections</a:t>
            </a: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Highways </a:t>
            </a:r>
            <a:r>
              <a:rPr lang="en-US" sz="1400" dirty="0">
                <a:solidFill>
                  <a:srgbClr val="002060"/>
                </a:solidFill>
                <a:latin typeface="Times New Roman" panose="02020603050405020304" pitchFamily="18" charset="0"/>
                <a:cs typeface="Times New Roman" panose="02020603050405020304" pitchFamily="18" charset="0"/>
              </a:rPr>
              <a:t>and </a:t>
            </a:r>
            <a:r>
              <a:rPr lang="en-US" sz="1400" dirty="0" smtClean="0">
                <a:solidFill>
                  <a:srgbClr val="002060"/>
                </a:solidFill>
                <a:latin typeface="Times New Roman" panose="02020603050405020304" pitchFamily="18" charset="0"/>
                <a:cs typeface="Times New Roman" panose="02020603050405020304" pitchFamily="18" charset="0"/>
              </a:rPr>
              <a:t>Transportation</a:t>
            </a: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Local </a:t>
            </a:r>
            <a:r>
              <a:rPr lang="en-US" sz="1400" dirty="0">
                <a:solidFill>
                  <a:srgbClr val="002060"/>
                </a:solidFill>
                <a:latin typeface="Times New Roman" panose="02020603050405020304" pitchFamily="18" charset="0"/>
                <a:cs typeface="Times New Roman" panose="02020603050405020304" pitchFamily="18" charset="0"/>
              </a:rPr>
              <a:t>and </a:t>
            </a:r>
            <a:r>
              <a:rPr lang="en-US" sz="1400" dirty="0" smtClean="0">
                <a:solidFill>
                  <a:srgbClr val="002060"/>
                </a:solidFill>
                <a:latin typeface="Times New Roman" panose="02020603050405020304" pitchFamily="18" charset="0"/>
                <a:cs typeface="Times New Roman" panose="02020603050405020304" pitchFamily="18" charset="0"/>
              </a:rPr>
              <a:t>Private</a:t>
            </a:r>
          </a:p>
          <a:p>
            <a:pPr>
              <a:spcBef>
                <a:spcPts val="50"/>
              </a:spcBef>
              <a:buFont typeface="Wingdings" pitchFamily="2" charset="2"/>
              <a:buChar char="q"/>
            </a:pPr>
            <a:r>
              <a:rPr lang="en-US" sz="1400" dirty="0">
                <a:solidFill>
                  <a:srgbClr val="002060"/>
                </a:solidFill>
                <a:latin typeface="Times" pitchFamily="18" charset="0"/>
              </a:rPr>
              <a:t>Performance Evaluation and Expenditure Review </a:t>
            </a: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Ports </a:t>
            </a:r>
            <a:r>
              <a:rPr lang="en-US" sz="1400" dirty="0">
                <a:solidFill>
                  <a:srgbClr val="002060"/>
                </a:solidFill>
                <a:latin typeface="Times New Roman" panose="02020603050405020304" pitchFamily="18" charset="0"/>
                <a:cs typeface="Times New Roman" panose="02020603050405020304" pitchFamily="18" charset="0"/>
              </a:rPr>
              <a:t>and Marine </a:t>
            </a:r>
            <a:r>
              <a:rPr lang="en-US" sz="1400" dirty="0" smtClean="0">
                <a:solidFill>
                  <a:srgbClr val="002060"/>
                </a:solidFill>
                <a:latin typeface="Times New Roman" panose="02020603050405020304" pitchFamily="18" charset="0"/>
                <a:cs typeface="Times New Roman" panose="02020603050405020304" pitchFamily="18" charset="0"/>
              </a:rPr>
              <a:t>Resources</a:t>
            </a:r>
          </a:p>
          <a:p>
            <a:pPr>
              <a:spcBef>
                <a:spcPts val="100"/>
              </a:spcBef>
              <a:buFont typeface="Wingdings" pitchFamily="2" charset="2"/>
              <a:buChar char="q"/>
            </a:pPr>
            <a:r>
              <a:rPr lang="en-US" sz="1400" dirty="0" smtClean="0">
                <a:solidFill>
                  <a:srgbClr val="002060"/>
                </a:solidFill>
                <a:latin typeface="Times New Roman" panose="02020603050405020304" pitchFamily="18" charset="0"/>
                <a:cs typeface="Times New Roman" panose="02020603050405020304" pitchFamily="18" charset="0"/>
              </a:rPr>
              <a:t>Tourism</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Counties Covered by District</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Harrison</a:t>
            </a:r>
            <a:endParaRPr lang="en-US" sz="1400" b="1" u="sng" dirty="0">
              <a:solidFill>
                <a:srgbClr val="002060"/>
              </a:solidFill>
              <a:latin typeface="Times New Roman" pitchFamily="18" charset="0"/>
              <a:cs typeface="Times New Roman" pitchFamily="18" charset="0"/>
            </a:endParaRP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Affiliations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National Society of State Legislators</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Mississippi Arts Fair for Handicapped (Board Member)</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Chesire Home </a:t>
            </a:r>
            <a:r>
              <a:rPr lang="en-US" sz="1400" dirty="0">
                <a:solidFill>
                  <a:srgbClr val="002060"/>
                </a:solidFill>
                <a:latin typeface="Times New Roman" pitchFamily="18" charset="0"/>
                <a:cs typeface="Times New Roman" pitchFamily="18" charset="0"/>
              </a:rPr>
              <a:t>for Handicapped </a:t>
            </a:r>
            <a:r>
              <a:rPr lang="en-US" sz="1400" dirty="0" smtClean="0">
                <a:solidFill>
                  <a:srgbClr val="002060"/>
                </a:solidFill>
                <a:latin typeface="Times New Roman" pitchFamily="18" charset="0"/>
                <a:cs typeface="Times New Roman" pitchFamily="18" charset="0"/>
              </a:rPr>
              <a:t>(Board Member)</a:t>
            </a:r>
          </a:p>
          <a:p>
            <a:pPr>
              <a:spcBef>
                <a:spcPts val="100"/>
              </a:spcBef>
              <a:buFont typeface="Wingdings" pitchFamily="2" charset="2"/>
              <a:buChar char="q"/>
            </a:pPr>
            <a:r>
              <a:rPr lang="en-US" sz="1400" dirty="0" smtClean="0">
                <a:solidFill>
                  <a:srgbClr val="002060"/>
                </a:solidFill>
                <a:latin typeface="Times New Roman" pitchFamily="18" charset="0"/>
                <a:cs typeface="Times New Roman" pitchFamily="18" charset="0"/>
              </a:rPr>
              <a:t>He is a member of the Catholic faith.</a:t>
            </a:r>
          </a:p>
          <a:p>
            <a:pPr marL="0" indent="0">
              <a:spcBef>
                <a:spcPts val="100"/>
              </a:spcBef>
              <a:buNone/>
            </a:pPr>
            <a:endParaRPr lang="en-US" sz="1400" b="1" u="sng" dirty="0" smtClean="0">
              <a:solidFill>
                <a:srgbClr val="002060"/>
              </a:solidFill>
              <a:latin typeface="Times New Roman" pitchFamily="18" charset="0"/>
              <a:cs typeface="Times New Roman" pitchFamily="18" charset="0"/>
            </a:endParaRPr>
          </a:p>
          <a:p>
            <a:pPr marL="0" indent="0">
              <a:spcBef>
                <a:spcPts val="100"/>
              </a:spcBef>
              <a:buNone/>
            </a:pPr>
            <a:r>
              <a:rPr lang="en-US" sz="1400" b="1" u="sng" dirty="0" smtClean="0">
                <a:solidFill>
                  <a:srgbClr val="002060"/>
                </a:solidFill>
                <a:latin typeface="Times New Roman" pitchFamily="18" charset="0"/>
                <a:cs typeface="Times New Roman" pitchFamily="18" charset="0"/>
              </a:rPr>
              <a:t>Relevant Legislation</a:t>
            </a:r>
          </a:p>
          <a:p>
            <a:pPr marL="0" indent="0">
              <a:spcBef>
                <a:spcPts val="100"/>
              </a:spcBef>
              <a:buNone/>
            </a:pPr>
            <a:r>
              <a:rPr lang="en-US" sz="1400" dirty="0" smtClean="0">
                <a:solidFill>
                  <a:srgbClr val="002060"/>
                </a:solidFill>
                <a:latin typeface="Times New Roman" pitchFamily="18" charset="0"/>
                <a:cs typeface="Times New Roman" pitchFamily="18" charset="0"/>
              </a:rPr>
              <a:t>Co-sponsored </a:t>
            </a:r>
            <a:r>
              <a:rPr lang="en-US" sz="1400" dirty="0">
                <a:solidFill>
                  <a:srgbClr val="002060"/>
                </a:solidFill>
                <a:latin typeface="Times New Roman" pitchFamily="18" charset="0"/>
                <a:cs typeface="Times New Roman" pitchFamily="18" charset="0"/>
              </a:rPr>
              <a:t>bill to authorize an income tax credit for taxpayers who are first-time homebuyers of a principal residence in the state of Mississippi (SB </a:t>
            </a:r>
            <a:r>
              <a:rPr lang="en-US" sz="1400" dirty="0" smtClean="0">
                <a:solidFill>
                  <a:srgbClr val="002060"/>
                </a:solidFill>
                <a:latin typeface="Times New Roman" pitchFamily="18" charset="0"/>
                <a:cs typeface="Times New Roman" pitchFamily="18" charset="0"/>
              </a:rPr>
              <a:t>2327)</a:t>
            </a:r>
          </a:p>
          <a:p>
            <a:pPr marL="0" indent="0">
              <a:spcBef>
                <a:spcPts val="100"/>
              </a:spcBef>
              <a:buNone/>
            </a:pPr>
            <a:endParaRPr lang="en-US" sz="1400" dirty="0">
              <a:solidFill>
                <a:srgbClr val="002060"/>
              </a:solidFill>
              <a:latin typeface="Times New Roman" pitchFamily="18" charset="0"/>
              <a:cs typeface="Times New Roman" pitchFamily="18" charset="0"/>
            </a:endParaRPr>
          </a:p>
          <a:p>
            <a:pPr marL="0" indent="0">
              <a:buNone/>
            </a:pPr>
            <a:r>
              <a:rPr lang="en-US" sz="1400" dirty="0">
                <a:solidFill>
                  <a:srgbClr val="002060"/>
                </a:solidFill>
                <a:latin typeface="Times New Roman" pitchFamily="18" charset="0"/>
                <a:cs typeface="Times New Roman" pitchFamily="18" charset="0"/>
              </a:rPr>
              <a:t>Co-sponsored the Mississippi Small Business Regulatory Act to create procedures to analyze the economic impact on and availability of more flexible approaches for small businesses (SC 2398)</a:t>
            </a:r>
          </a:p>
          <a:p>
            <a:pPr marL="0" indent="0">
              <a:spcBef>
                <a:spcPts val="100"/>
              </a:spcBef>
              <a:buNone/>
            </a:pPr>
            <a:endParaRPr lang="en-US" sz="1400" b="1" u="sng" dirty="0">
              <a:solidFill>
                <a:srgbClr val="002060"/>
              </a:solidFill>
              <a:latin typeface="Times New Roman" pitchFamily="18" charset="0"/>
              <a:cs typeface="Times New Roman" pitchFamily="18" charset="0"/>
            </a:endParaRPr>
          </a:p>
          <a:p>
            <a:pPr marL="0" indent="0">
              <a:buNone/>
            </a:pPr>
            <a:endParaRPr lang="en-US" sz="1400" b="1" u="sng"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676400"/>
            <a:ext cx="2517576" cy="3356769"/>
          </a:xfrm>
          <a:prstGeom prst="rect">
            <a:avLst/>
          </a:prstGeom>
        </p:spPr>
      </p:pic>
      <p:sp>
        <p:nvSpPr>
          <p:cNvPr id="4" name="Footer Placeholder 3"/>
          <p:cNvSpPr>
            <a:spLocks noGrp="1"/>
          </p:cNvSpPr>
          <p:nvPr>
            <p:ph type="ftr" sz="quarter" idx="11"/>
          </p:nvPr>
        </p:nvSpPr>
        <p:spPr>
          <a:xfrm>
            <a:off x="3124200" y="6483858"/>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a:xfrm>
            <a:off x="6553200" y="6324600"/>
            <a:ext cx="2133600" cy="365125"/>
          </a:xfrm>
        </p:spPr>
        <p:txBody>
          <a:bodyPr/>
          <a:lstStyle/>
          <a:p>
            <a:fld id="{F89AD482-0EE4-49FE-A793-D39669DE9B90}" type="slidenum">
              <a:rPr lang="en-US" smtClean="0"/>
              <a:t>55</a:t>
            </a:fld>
            <a:endParaRPr lang="en-US" dirty="0"/>
          </a:p>
        </p:txBody>
      </p:sp>
    </p:spTree>
    <p:extLst>
      <p:ext uri="{BB962C8B-B14F-4D97-AF65-F5344CB8AC3E}">
        <p14:creationId xmlns:p14="http://schemas.microsoft.com/office/powerpoint/2010/main" val="3203388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a:bodyPr>
          <a:lstStyle/>
          <a:p>
            <a:pPr eaLnBrk="1" hangingPunct="1"/>
            <a:r>
              <a:rPr lang="en-US" altLang="en-US" sz="4000" dirty="0" smtClean="0">
                <a:latin typeface="Times New Roman" panose="02020603050405020304" pitchFamily="18" charset="0"/>
                <a:cs typeface="Times New Roman" panose="02020603050405020304" pitchFamily="18" charset="0"/>
              </a:rPr>
              <a:t>How to Identify Champions</a:t>
            </a:r>
          </a:p>
        </p:txBody>
      </p:sp>
      <p:sp>
        <p:nvSpPr>
          <p:cNvPr id="79875" name="Content Placeholder 2"/>
          <p:cNvSpPr>
            <a:spLocks noGrp="1"/>
          </p:cNvSpPr>
          <p:nvPr>
            <p:ph idx="1"/>
          </p:nvPr>
        </p:nvSpPr>
        <p:spPr>
          <a:xfrm>
            <a:off x="381000" y="1676400"/>
            <a:ext cx="8229600" cy="4525963"/>
          </a:xfrm>
        </p:spPr>
        <p:txBody>
          <a:bodyPr>
            <a:normAutofit/>
          </a:bodyPr>
          <a:lstStyle/>
          <a:p>
            <a:pPr eaLnBrk="1" hangingPunct="1">
              <a:spcBef>
                <a:spcPts val="0"/>
              </a:spcBef>
            </a:pPr>
            <a:r>
              <a:rPr lang="en-US" altLang="en-US" dirty="0" smtClean="0">
                <a:latin typeface="Times New Roman" panose="02020603050405020304" pitchFamily="18" charset="0"/>
                <a:cs typeface="Times New Roman" panose="02020603050405020304" pitchFamily="18" charset="0"/>
              </a:rPr>
              <a:t>Research the characteristics of </a:t>
            </a:r>
            <a:r>
              <a:rPr lang="en-US" altLang="en-US" dirty="0" smtClean="0">
                <a:cs typeface="Times New Roman" panose="02020603050405020304" pitchFamily="18" charset="0"/>
              </a:rPr>
              <a:t>House and Senate</a:t>
            </a:r>
            <a:r>
              <a:rPr lang="en-US" altLang="en-US" dirty="0" smtClean="0">
                <a:latin typeface="Times New Roman" panose="02020603050405020304" pitchFamily="18" charset="0"/>
                <a:cs typeface="Times New Roman" panose="02020603050405020304" pitchFamily="18" charset="0"/>
              </a:rPr>
              <a:t> districts—and their members—</a:t>
            </a:r>
            <a:r>
              <a:rPr lang="en-US" altLang="en-US" dirty="0" smtClean="0">
                <a:cs typeface="Times New Roman" panose="02020603050405020304" pitchFamily="18" charset="0"/>
              </a:rPr>
              <a:t>across</a:t>
            </a:r>
            <a:r>
              <a:rPr lang="en-US" altLang="en-US" dirty="0" smtClean="0">
                <a:latin typeface="Times New Roman" panose="02020603050405020304" pitchFamily="18" charset="0"/>
                <a:cs typeface="Times New Roman" panose="02020603050405020304" pitchFamily="18" charset="0"/>
              </a:rPr>
              <a:t> the state</a:t>
            </a:r>
          </a:p>
          <a:p>
            <a:pPr>
              <a:spcBef>
                <a:spcPts val="0"/>
              </a:spcBef>
            </a:pPr>
            <a:r>
              <a:rPr lang="en-US" altLang="en-US" dirty="0">
                <a:cs typeface="Times New Roman" panose="02020603050405020304" pitchFamily="18" charset="0"/>
              </a:rPr>
              <a:t>Examine membership of committees likely to have jurisdiction to consider your </a:t>
            </a:r>
            <a:r>
              <a:rPr lang="en-US" altLang="en-US" dirty="0" smtClean="0">
                <a:cs typeface="Times New Roman" panose="02020603050405020304" pitchFamily="18" charset="0"/>
              </a:rPr>
              <a:t>issue</a:t>
            </a:r>
          </a:p>
          <a:p>
            <a:pPr>
              <a:spcBef>
                <a:spcPts val="0"/>
              </a:spcBef>
            </a:pPr>
            <a:r>
              <a:rPr lang="en-US" altLang="en-US" dirty="0" smtClean="0">
                <a:latin typeface="Times New Roman" panose="02020603050405020304" pitchFamily="18" charset="0"/>
                <a:cs typeface="Times New Roman" panose="02020603050405020304" pitchFamily="18" charset="0"/>
              </a:rPr>
              <a:t>Based on this “homework,” select the senators </a:t>
            </a:r>
            <a:r>
              <a:rPr lang="en-US" altLang="en-US" dirty="0" smtClean="0">
                <a:cs typeface="Times New Roman" panose="02020603050405020304" pitchFamily="18" charset="0"/>
              </a:rPr>
              <a:t>and </a:t>
            </a:r>
            <a:r>
              <a:rPr lang="en-US" altLang="en-US" dirty="0" smtClean="0">
                <a:latin typeface="Times New Roman" panose="02020603050405020304" pitchFamily="18" charset="0"/>
                <a:cs typeface="Times New Roman" panose="02020603050405020304" pitchFamily="18" charset="0"/>
              </a:rPr>
              <a:t>representatives who are most likely to be supportive of your issue and reach out to them</a:t>
            </a:r>
          </a:p>
          <a:p>
            <a:pPr marL="0" indent="0" eaLnBrk="1" hangingPunct="1">
              <a:spcBef>
                <a:spcPts val="0"/>
              </a:spcBef>
              <a:buNone/>
            </a:pPr>
            <a:endParaRPr lang="en-US" altLang="en-US" sz="9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5DAE6F7-101D-4682-9C3E-21EB238E9BAC}" type="slidenum">
              <a:rPr lang="en-US"/>
              <a:pPr>
                <a:defRPr/>
              </a:pPr>
              <a:t>56</a:t>
            </a:fld>
            <a:endParaRPr lang="en-US" dirty="0"/>
          </a:p>
        </p:txBody>
      </p:sp>
      <p:sp>
        <p:nvSpPr>
          <p:cNvPr id="6" name="Footer Placeholder 3"/>
          <p:cNvSpPr txBox="1">
            <a:spLocks/>
          </p:cNvSpPr>
          <p:nvPr/>
        </p:nvSpPr>
        <p:spPr>
          <a:xfrm>
            <a:off x="3124200" y="6324600"/>
            <a:ext cx="2441448" cy="34747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50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78021" y="2667000"/>
            <a:ext cx="2171395" cy="3414742"/>
          </a:xfrm>
          <a:prstGeom prst="rect">
            <a:avLst/>
          </a:prstGeom>
        </p:spPr>
      </p:pic>
      <p:sp>
        <p:nvSpPr>
          <p:cNvPr id="2" name="Title 1"/>
          <p:cNvSpPr>
            <a:spLocks noGrp="1"/>
          </p:cNvSpPr>
          <p:nvPr>
            <p:ph type="title"/>
          </p:nvPr>
        </p:nvSpPr>
        <p:spPr>
          <a:xfrm>
            <a:off x="381000" y="228600"/>
            <a:ext cx="8229600" cy="1143000"/>
          </a:xfrm>
        </p:spPr>
        <p:txBody>
          <a:bodyPr>
            <a:noAutofit/>
          </a:bodyPr>
          <a:lstStyle/>
          <a:p>
            <a:r>
              <a:rPr lang="en-US" sz="4000" dirty="0" smtClean="0">
                <a:latin typeface="Times New Roman" pitchFamily="18" charset="0"/>
                <a:cs typeface="Times New Roman" pitchFamily="18" charset="0"/>
              </a:rPr>
              <a:t>Factors for Choosing Potential Champions for IDA Authorization</a:t>
            </a:r>
            <a:endParaRPr lang="en-US" sz="4000" dirty="0">
              <a:latin typeface="Times New Roman" pitchFamily="18" charset="0"/>
              <a:cs typeface="Times New Roman" pitchFamily="18" charset="0"/>
            </a:endParaRPr>
          </a:p>
        </p:txBody>
      </p:sp>
      <p:sp>
        <p:nvSpPr>
          <p:cNvPr id="4" name="Content Placeholder 3"/>
          <p:cNvSpPr>
            <a:spLocks noGrp="1"/>
          </p:cNvSpPr>
          <p:nvPr>
            <p:ph sz="half" idx="2"/>
          </p:nvPr>
        </p:nvSpPr>
        <p:spPr>
          <a:xfrm>
            <a:off x="685800" y="1676400"/>
            <a:ext cx="6934200" cy="3844925"/>
          </a:xfrm>
        </p:spPr>
        <p:txBody>
          <a:bodyPr>
            <a:normAutofit/>
          </a:bodyPr>
          <a:lstStyle/>
          <a:p>
            <a:pPr>
              <a:lnSpc>
                <a:spcPct val="200000"/>
              </a:lnSpc>
            </a:pPr>
            <a:r>
              <a:rPr lang="en-US" dirty="0">
                <a:latin typeface="Times New Roman" pitchFamily="18" charset="0"/>
                <a:cs typeface="Times New Roman" pitchFamily="18" charset="0"/>
              </a:rPr>
              <a:t>District </a:t>
            </a:r>
            <a:r>
              <a:rPr lang="en-US" dirty="0" smtClean="0">
                <a:latin typeface="Times New Roman" pitchFamily="18" charset="0"/>
                <a:cs typeface="Times New Roman" pitchFamily="18" charset="0"/>
              </a:rPr>
              <a:t>Socio-Demographics </a:t>
            </a:r>
          </a:p>
          <a:p>
            <a:pPr>
              <a:lnSpc>
                <a:spcPct val="200000"/>
              </a:lnSpc>
            </a:pPr>
            <a:r>
              <a:rPr lang="en-US" dirty="0" smtClean="0">
                <a:latin typeface="Times New Roman" pitchFamily="18" charset="0"/>
                <a:cs typeface="Times New Roman" pitchFamily="18" charset="0"/>
              </a:rPr>
              <a:t>Committee Membership</a:t>
            </a:r>
            <a:endParaRPr lang="en-US" i="1" dirty="0" smtClean="0">
              <a:latin typeface="Times New Roman" pitchFamily="18" charset="0"/>
              <a:cs typeface="Times New Roman" pitchFamily="18" charset="0"/>
            </a:endParaRPr>
          </a:p>
          <a:p>
            <a:pPr>
              <a:lnSpc>
                <a:spcPct val="200000"/>
              </a:lnSpc>
            </a:pPr>
            <a:r>
              <a:rPr lang="en-US" dirty="0" smtClean="0">
                <a:latin typeface="Times New Roman" pitchFamily="18" charset="0"/>
                <a:cs typeface="Times New Roman" pitchFamily="18" charset="0"/>
              </a:rPr>
              <a:t>Political Ideology</a:t>
            </a:r>
          </a:p>
          <a:p>
            <a:pPr>
              <a:lnSpc>
                <a:spcPct val="200000"/>
              </a:lnSpc>
            </a:pPr>
            <a:r>
              <a:rPr lang="en-US" dirty="0" smtClean="0">
                <a:latin typeface="Times New Roman" pitchFamily="18" charset="0"/>
                <a:cs typeface="Times New Roman" pitchFamily="18" charset="0"/>
              </a:rPr>
              <a:t>Statewide Geographic Representation</a:t>
            </a:r>
            <a:endParaRPr lang="en-US" i="1" dirty="0" smtClean="0">
              <a:latin typeface="Times New Roman" pitchFamily="18" charset="0"/>
              <a:cs typeface="Times New Roman" pitchFamily="18" charset="0"/>
            </a:endParaRPr>
          </a:p>
        </p:txBody>
      </p:sp>
      <p:sp>
        <p:nvSpPr>
          <p:cNvPr id="3" name="Footer Placeholder 2"/>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89AD482-0EE4-49FE-A793-D39669DE9B90}" type="slidenum">
              <a:rPr lang="en-US" smtClean="0"/>
              <a:t>6</a:t>
            </a:fld>
            <a:endParaRPr lang="en-US" dirty="0"/>
          </a:p>
        </p:txBody>
      </p:sp>
    </p:spTree>
    <p:extLst>
      <p:ext uri="{BB962C8B-B14F-4D97-AF65-F5344CB8AC3E}">
        <p14:creationId xmlns:p14="http://schemas.microsoft.com/office/powerpoint/2010/main" val="1044845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90600"/>
            <a:ext cx="4040188" cy="639762"/>
          </a:xfrm>
        </p:spPr>
        <p:txBody>
          <a:bodyPr>
            <a:normAutofit fontScale="92500" lnSpcReduction="20000"/>
          </a:bodyPr>
          <a:lstStyle/>
          <a:p>
            <a:pPr algn="ctr"/>
            <a:r>
              <a:rPr lang="en-US" dirty="0" smtClean="0">
                <a:latin typeface="Times New Roman" pitchFamily="18" charset="0"/>
                <a:cs typeface="Times New Roman" pitchFamily="18" charset="0"/>
              </a:rPr>
              <a:t>Percent of African Americans by County (2010)</a:t>
            </a:r>
            <a:endParaRPr lang="en-US" dirty="0">
              <a:latin typeface="Times New Roman" pitchFamily="18" charset="0"/>
              <a:cs typeface="Times New Roman" pitchFamily="18" charset="0"/>
            </a:endParaRPr>
          </a:p>
        </p:txBody>
      </p:sp>
      <p:pic>
        <p:nvPicPr>
          <p:cNvPr id="7" name="Content Placeholder 6"/>
          <p:cNvPicPr preferRelativeResize="0">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0" y="1828800"/>
            <a:ext cx="4572000" cy="4724400"/>
          </a:xfrm>
        </p:spPr>
      </p:pic>
      <p:sp>
        <p:nvSpPr>
          <p:cNvPr id="5" name="Text Placeholder 4"/>
          <p:cNvSpPr>
            <a:spLocks noGrp="1"/>
          </p:cNvSpPr>
          <p:nvPr>
            <p:ph type="body" sz="quarter" idx="3"/>
          </p:nvPr>
        </p:nvSpPr>
        <p:spPr>
          <a:xfrm>
            <a:off x="4876800" y="990600"/>
            <a:ext cx="4041775" cy="639762"/>
          </a:xfrm>
        </p:spPr>
        <p:txBody>
          <a:bodyPr>
            <a:normAutofit fontScale="92500" lnSpcReduction="20000"/>
          </a:bodyPr>
          <a:lstStyle/>
          <a:p>
            <a:pPr algn="ctr"/>
            <a:r>
              <a:rPr lang="en-US" dirty="0" smtClean="0">
                <a:latin typeface="Times New Roman" pitchFamily="18" charset="0"/>
                <a:cs typeface="Times New Roman" pitchFamily="18" charset="0"/>
              </a:rPr>
              <a:t>Percent of White Americans by County (2010)</a:t>
            </a:r>
            <a:endParaRPr lang="en-US" dirty="0">
              <a:latin typeface="Times New Roman" pitchFamily="18" charset="0"/>
              <a:cs typeface="Times New Roman" pitchFamily="18" charset="0"/>
            </a:endParaRPr>
          </a:p>
        </p:txBody>
      </p:sp>
      <p:pic>
        <p:nvPicPr>
          <p:cNvPr id="9" name="Content Placeholder 8"/>
          <p:cNvPicPr preferRelativeResize="0">
            <a:picLocks noGrp="1"/>
          </p:cNvPicPr>
          <p:nvPr>
            <p:ph sz="quarter" idx="4"/>
          </p:nvPr>
        </p:nvPicPr>
        <p:blipFill>
          <a:blip r:embed="rId4">
            <a:extLst>
              <a:ext uri="{28A0092B-C50C-407E-A947-70E740481C1C}">
                <a14:useLocalDpi xmlns:a14="http://schemas.microsoft.com/office/drawing/2010/main" val="0"/>
              </a:ext>
            </a:extLst>
          </a:blip>
          <a:stretch>
            <a:fillRect/>
          </a:stretch>
        </p:blipFill>
        <p:spPr>
          <a:xfrm>
            <a:off x="4724400" y="1905000"/>
            <a:ext cx="4114800" cy="4648200"/>
          </a:xfrm>
        </p:spPr>
      </p:pic>
      <p:sp>
        <p:nvSpPr>
          <p:cNvPr id="11" name="TextBox 10"/>
          <p:cNvSpPr txBox="1"/>
          <p:nvPr/>
        </p:nvSpPr>
        <p:spPr>
          <a:xfrm>
            <a:off x="1219200" y="179070"/>
            <a:ext cx="6643165" cy="707886"/>
          </a:xfrm>
          <a:prstGeom prst="rect">
            <a:avLst/>
          </a:prstGeom>
          <a:noFill/>
        </p:spPr>
        <p:txBody>
          <a:bodyPr wrap="none" rtlCol="0">
            <a:spAutoFit/>
          </a:bodyPr>
          <a:lstStyle/>
          <a:p>
            <a:pPr algn="ctr"/>
            <a:r>
              <a:rPr lang="en-US" sz="4000" dirty="0" smtClean="0">
                <a:latin typeface="Times New Roman" pitchFamily="18" charset="0"/>
                <a:cs typeface="Times New Roman" pitchFamily="18" charset="0"/>
              </a:rPr>
              <a:t>Where do Mississippians Live?</a:t>
            </a:r>
            <a:endParaRPr lang="en-US" sz="4000" dirty="0">
              <a:latin typeface="Times New Roman" pitchFamily="18" charset="0"/>
              <a:cs typeface="Times New Roman" pitchFamily="18" charset="0"/>
            </a:endParaRPr>
          </a:p>
        </p:txBody>
      </p:sp>
      <p:sp>
        <p:nvSpPr>
          <p:cNvPr id="2" name="Footer Placeholder 1"/>
          <p:cNvSpPr>
            <a:spLocks noGrp="1"/>
          </p:cNvSpPr>
          <p:nvPr>
            <p:ph type="ftr" sz="quarter" idx="11"/>
          </p:nvPr>
        </p:nvSpPr>
        <p:spPr>
          <a:xfrm>
            <a:off x="3124200" y="6356351"/>
            <a:ext cx="2438400" cy="349249"/>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89AD482-0EE4-49FE-A793-D39669DE9B90}" type="slidenum">
              <a:rPr lang="en-US" smtClean="0"/>
              <a:t>7</a:t>
            </a:fld>
            <a:endParaRPr lang="en-US" dirty="0"/>
          </a:p>
        </p:txBody>
      </p:sp>
    </p:spTree>
    <p:extLst>
      <p:ext uri="{BB962C8B-B14F-4D97-AF65-F5344CB8AC3E}">
        <p14:creationId xmlns:p14="http://schemas.microsoft.com/office/powerpoint/2010/main" val="1468619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040918" y="1143000"/>
            <a:ext cx="6087842" cy="5562600"/>
          </a:xfrm>
        </p:spPr>
      </p:pic>
      <p:sp>
        <p:nvSpPr>
          <p:cNvPr id="2" name="Title 1"/>
          <p:cNvSpPr>
            <a:spLocks noGrp="1"/>
          </p:cNvSpPr>
          <p:nvPr>
            <p:ph type="title"/>
          </p:nvPr>
        </p:nvSpPr>
        <p:spPr>
          <a:xfrm>
            <a:off x="381001" y="1447800"/>
            <a:ext cx="3733800" cy="1219200"/>
          </a:xfrm>
        </p:spPr>
        <p:txBody>
          <a:bodyPr>
            <a:normAutofit/>
          </a:bodyPr>
          <a:lstStyle/>
          <a:p>
            <a:r>
              <a:rPr lang="en-US" sz="2200" b="1" dirty="0" smtClean="0">
                <a:latin typeface="Times New Roman" panose="02020603050405020304" pitchFamily="18" charset="0"/>
                <a:cs typeface="Times New Roman" panose="02020603050405020304" pitchFamily="18" charset="0"/>
              </a:rPr>
              <a:t>Percent of People in Poverty by County (2010)</a:t>
            </a:r>
            <a:endParaRPr lang="en-US" sz="2200" b="1" dirty="0">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10" name="Slide Number Placeholder 9"/>
          <p:cNvSpPr>
            <a:spLocks noGrp="1"/>
          </p:cNvSpPr>
          <p:nvPr>
            <p:ph type="sldNum" sz="quarter" idx="12"/>
          </p:nvPr>
        </p:nvSpPr>
        <p:spPr/>
        <p:txBody>
          <a:bodyPr/>
          <a:lstStyle/>
          <a:p>
            <a:fld id="{F89AD482-0EE4-49FE-A793-D39669DE9B90}" type="slidenum">
              <a:rPr lang="en-US" smtClean="0"/>
              <a:t>8</a:t>
            </a:fld>
            <a:endParaRPr lang="en-US" dirty="0"/>
          </a:p>
        </p:txBody>
      </p:sp>
      <p:sp>
        <p:nvSpPr>
          <p:cNvPr id="16" name="TextBox 15"/>
          <p:cNvSpPr txBox="1"/>
          <p:nvPr/>
        </p:nvSpPr>
        <p:spPr>
          <a:xfrm>
            <a:off x="13857" y="266938"/>
            <a:ext cx="9195146" cy="707886"/>
          </a:xfrm>
          <a:prstGeom prst="rect">
            <a:avLst/>
          </a:prstGeom>
          <a:noFill/>
        </p:spPr>
        <p:txBody>
          <a:bodyPr wrap="none" rtlCol="0">
            <a:spAutoFit/>
          </a:bodyPr>
          <a:lstStyle/>
          <a:p>
            <a:pPr algn="ctr"/>
            <a:r>
              <a:rPr lang="en-US" sz="4000" dirty="0" smtClean="0">
                <a:latin typeface="Times New Roman" panose="02020603050405020304" pitchFamily="18" charset="0"/>
                <a:cs typeface="Times New Roman" panose="02020603050405020304" pitchFamily="18" charset="0"/>
              </a:rPr>
              <a:t>Where do the Poorest Mississippians Live?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2927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63830" y="228600"/>
            <a:ext cx="8839200" cy="1143000"/>
          </a:xfrm>
        </p:spPr>
        <p:txBody>
          <a:bodyPr>
            <a:noAutofit/>
          </a:bodyPr>
          <a:lstStyle/>
          <a:p>
            <a:r>
              <a:rPr lang="en-US" sz="4000" dirty="0" smtClean="0">
                <a:latin typeface="Times New Roman" pitchFamily="-107" charset="0"/>
              </a:rPr>
              <a:t>IDA Authorization: Relevant Committees</a:t>
            </a:r>
          </a:p>
        </p:txBody>
      </p:sp>
      <p:pic>
        <p:nvPicPr>
          <p:cNvPr id="77827" name="Content Placeholder 4"/>
          <p:cNvPicPr preferRelativeResize="0">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779361" y="1474153"/>
            <a:ext cx="1608137" cy="898525"/>
          </a:xfrm>
        </p:spPr>
      </p:pic>
      <p:cxnSp>
        <p:nvCxnSpPr>
          <p:cNvPr id="12" name="Straight Connector 11"/>
          <p:cNvCxnSpPr/>
          <p:nvPr/>
        </p:nvCxnSpPr>
        <p:spPr>
          <a:xfrm flipH="1">
            <a:off x="1143000" y="2899410"/>
            <a:ext cx="2468880" cy="0"/>
          </a:xfrm>
          <a:prstGeom prst="line">
            <a:avLst/>
          </a:prstGeom>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184136" y="2919253"/>
            <a:ext cx="2834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486150" y="2570798"/>
            <a:ext cx="2194560" cy="64008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schemeClr val="tx1"/>
                </a:solidFill>
                <a:latin typeface="Times New Roman" pitchFamily="18" charset="0"/>
                <a:ea typeface="ＭＳ Ｐゴシック" pitchFamily="-107" charset="-128"/>
                <a:cs typeface="Times New Roman" pitchFamily="18" charset="0"/>
              </a:rPr>
              <a:t>HOUSE OF REPRESENTATIVES</a:t>
            </a:r>
          </a:p>
        </p:txBody>
      </p:sp>
      <p:cxnSp>
        <p:nvCxnSpPr>
          <p:cNvPr id="38" name="Straight Connector 37"/>
          <p:cNvCxnSpPr>
            <a:stCxn id="26" idx="2"/>
            <a:endCxn id="26" idx="2"/>
          </p:cNvCxnSpPr>
          <p:nvPr/>
        </p:nvCxnSpPr>
        <p:spPr>
          <a:xfrm>
            <a:off x="4583430" y="321087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66510" y="2919253"/>
            <a:ext cx="1" cy="1188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541521" y="3210878"/>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2057400" y="4097019"/>
            <a:ext cx="1371600"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tx1"/>
                </a:solidFill>
                <a:latin typeface="Times New Roman" pitchFamily="18" charset="0"/>
                <a:ea typeface="ＭＳ Ｐゴシック" pitchFamily="-107" charset="-128"/>
                <a:cs typeface="Times New Roman" pitchFamily="18" charset="0"/>
              </a:rPr>
              <a:t>Municipalities</a:t>
            </a:r>
            <a:endParaRPr lang="en-US" sz="1200" b="1" dirty="0">
              <a:solidFill>
                <a:schemeClr val="tx1"/>
              </a:solidFill>
              <a:latin typeface="Times New Roman" pitchFamily="18" charset="0"/>
              <a:ea typeface="ＭＳ Ｐゴシック" pitchFamily="-107" charset="-128"/>
              <a:cs typeface="Times New Roman" pitchFamily="18" charset="0"/>
            </a:endParaRPr>
          </a:p>
        </p:txBody>
      </p:sp>
      <p:cxnSp>
        <p:nvCxnSpPr>
          <p:cNvPr id="58" name="Straight Connector 57"/>
          <p:cNvCxnSpPr/>
          <p:nvPr/>
        </p:nvCxnSpPr>
        <p:spPr>
          <a:xfrm flipH="1">
            <a:off x="4556763" y="2387918"/>
            <a:ext cx="1"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57200" y="4064001"/>
            <a:ext cx="1371600"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tx1"/>
                </a:solidFill>
                <a:latin typeface="Times New Roman" pitchFamily="18" charset="0"/>
                <a:ea typeface="ＭＳ Ｐゴシック" pitchFamily="-107" charset="-128"/>
                <a:cs typeface="Times New Roman" pitchFamily="18" charset="0"/>
              </a:rPr>
              <a:t>Banking and Financial Services</a:t>
            </a:r>
            <a:endParaRPr lang="en-US" sz="1200" b="1" dirty="0">
              <a:solidFill>
                <a:schemeClr val="tx1"/>
              </a:solidFill>
              <a:latin typeface="Times New Roman" pitchFamily="18" charset="0"/>
              <a:ea typeface="ＭＳ Ｐゴシック" pitchFamily="-107" charset="-128"/>
              <a:cs typeface="Times New Roman" pitchFamily="18" charset="0"/>
            </a:endParaRPr>
          </a:p>
        </p:txBody>
      </p:sp>
      <p:sp>
        <p:nvSpPr>
          <p:cNvPr id="11" name="Rounded Rectangle 10"/>
          <p:cNvSpPr/>
          <p:nvPr/>
        </p:nvSpPr>
        <p:spPr>
          <a:xfrm>
            <a:off x="3855721" y="4112576"/>
            <a:ext cx="1371600"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tx1"/>
                </a:solidFill>
                <a:latin typeface="Times New Roman" pitchFamily="18" charset="0"/>
                <a:ea typeface="ＭＳ Ｐゴシック" pitchFamily="-107" charset="-128"/>
                <a:cs typeface="Times New Roman" pitchFamily="18" charset="0"/>
              </a:rPr>
              <a:t>Public Health and Human Services</a:t>
            </a:r>
            <a:endParaRPr lang="en-US" sz="1200" b="1" dirty="0">
              <a:solidFill>
                <a:schemeClr val="tx1"/>
              </a:solidFill>
              <a:latin typeface="Times New Roman" pitchFamily="18" charset="0"/>
              <a:ea typeface="ＭＳ Ｐゴシック" pitchFamily="-107" charset="-128"/>
              <a:cs typeface="Times New Roman" pitchFamily="18" charset="0"/>
            </a:endParaRPr>
          </a:p>
        </p:txBody>
      </p:sp>
      <p:cxnSp>
        <p:nvCxnSpPr>
          <p:cNvPr id="14" name="Straight Connector 13"/>
          <p:cNvCxnSpPr/>
          <p:nvPr/>
        </p:nvCxnSpPr>
        <p:spPr>
          <a:xfrm>
            <a:off x="2743200" y="2908299"/>
            <a:ext cx="0" cy="1188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0" idx="0"/>
          </p:cNvCxnSpPr>
          <p:nvPr/>
        </p:nvCxnSpPr>
        <p:spPr>
          <a:xfrm>
            <a:off x="1143000" y="2897662"/>
            <a:ext cx="0" cy="11663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18776" y="2923856"/>
            <a:ext cx="0" cy="1188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5680710" y="4107973"/>
            <a:ext cx="1371600"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tx1"/>
                </a:solidFill>
                <a:latin typeface="Times New Roman" pitchFamily="18" charset="0"/>
                <a:ea typeface="ＭＳ Ｐゴシック" pitchFamily="-107" charset="-128"/>
                <a:cs typeface="Times New Roman" pitchFamily="18" charset="0"/>
              </a:rPr>
              <a:t>Ways and Means</a:t>
            </a:r>
            <a:endParaRPr lang="en-US" sz="1200" b="1" dirty="0">
              <a:solidFill>
                <a:schemeClr val="tx1"/>
              </a:solidFill>
              <a:latin typeface="Times New Roman" pitchFamily="18" charset="0"/>
              <a:ea typeface="ＭＳ Ｐゴシック" pitchFamily="-107" charset="-128"/>
              <a:cs typeface="Times New Roman" pitchFamily="18" charset="0"/>
            </a:endParaRPr>
          </a:p>
        </p:txBody>
      </p:sp>
      <p:sp>
        <p:nvSpPr>
          <p:cNvPr id="36" name="Rounded Rectangle 35"/>
          <p:cNvSpPr/>
          <p:nvPr/>
        </p:nvSpPr>
        <p:spPr>
          <a:xfrm>
            <a:off x="7357744" y="4112576"/>
            <a:ext cx="1371600"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tx1"/>
                </a:solidFill>
                <a:latin typeface="Times New Roman" pitchFamily="18" charset="0"/>
                <a:ea typeface="ＭＳ Ｐゴシック" pitchFamily="-107" charset="-128"/>
                <a:cs typeface="Times New Roman" pitchFamily="18" charset="0"/>
              </a:rPr>
              <a:t>Youth and Family Affairs</a:t>
            </a:r>
            <a:endParaRPr lang="en-US" sz="1200" b="1" dirty="0">
              <a:solidFill>
                <a:schemeClr val="tx1"/>
              </a:solidFill>
              <a:latin typeface="Times New Roman" pitchFamily="18" charset="0"/>
              <a:ea typeface="ＭＳ Ｐゴシック" pitchFamily="-107" charset="-128"/>
              <a:cs typeface="Times New Roman" pitchFamily="18" charset="0"/>
            </a:endParaRPr>
          </a:p>
        </p:txBody>
      </p:sp>
      <p:sp>
        <p:nvSpPr>
          <p:cNvPr id="3" name="Footer Placeholder 2"/>
          <p:cNvSpPr>
            <a:spLocks noGrp="1"/>
          </p:cNvSpPr>
          <p:nvPr>
            <p:ph type="ftr" sz="quarter" idx="11"/>
          </p:nvPr>
        </p:nvSpPr>
        <p:spPr>
          <a:xfrm>
            <a:off x="3124200" y="6356350"/>
            <a:ext cx="2441448" cy="347472"/>
          </a:xfrm>
        </p:spPr>
        <p:txBody>
          <a:bodyPr/>
          <a:lstStyle/>
          <a:p>
            <a:r>
              <a:rPr lang="en-US" dirty="0" smtClean="0">
                <a:latin typeface="Times New Roman" panose="02020603050405020304" pitchFamily="18" charset="0"/>
                <a:cs typeface="Times New Roman" panose="02020603050405020304" pitchFamily="18" charset="0"/>
              </a:rPr>
              <a:t>Joint Center for Political and Economic Studies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89AD482-0EE4-49FE-A793-D39669DE9B90}" type="slidenum">
              <a:rPr lang="en-US" smtClean="0"/>
              <a:t>9</a:t>
            </a:fld>
            <a:endParaRPr lang="en-US" dirty="0"/>
          </a:p>
        </p:txBody>
      </p:sp>
    </p:spTree>
    <p:extLst>
      <p:ext uri="{BB962C8B-B14F-4D97-AF65-F5344CB8AC3E}">
        <p14:creationId xmlns:p14="http://schemas.microsoft.com/office/powerpoint/2010/main" val="4186190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3963</TotalTime>
  <Words>2948</Words>
  <Application>Microsoft Office PowerPoint</Application>
  <PresentationFormat>On-screen Show (4:3)</PresentationFormat>
  <Paragraphs>1054</Paragraphs>
  <Slides>56</Slides>
  <Notes>42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Engaging Legislative Champions for IDA Authorization in Mississippi   Presentation by Wilhelmina A. Leigh Melissa R. Wells Joint Center for Political and Economic Studies at Coalition for a  Prosperous Mississippi Partner Meeting  Jackson, Mississippi  October 2, 2013 </vt:lpstr>
      <vt:lpstr>How to Identify Legislative  Champions</vt:lpstr>
      <vt:lpstr>Step One: Analyze Legislature</vt:lpstr>
      <vt:lpstr>Step Two: Gather Information  About Legislators</vt:lpstr>
      <vt:lpstr>Step Three: Develop Policy Strategy</vt:lpstr>
      <vt:lpstr>Factors for Choosing Potential Champions for IDA Authorization</vt:lpstr>
      <vt:lpstr>PowerPoint Presentation</vt:lpstr>
      <vt:lpstr>Percent of People in Poverty by County (2010)</vt:lpstr>
      <vt:lpstr>IDA Authorization: Relevant Committees</vt:lpstr>
      <vt:lpstr>IDA Authorization: Relevant House Committee (Banking and Financial Services)</vt:lpstr>
      <vt:lpstr>IDA Authorization: Relevant House Committee (Municipalities)</vt:lpstr>
      <vt:lpstr>IDA Authorization: Relevant House Committee  (Public Health and Human Services)</vt:lpstr>
      <vt:lpstr>IDA Authorization: Relevant House Committee  (Ways and Means)</vt:lpstr>
      <vt:lpstr>IDA Authorization: Relevant House Committee  (Youth and Family Affairs)</vt:lpstr>
      <vt:lpstr>IDA Authorization: House Member Districts  with Potential Champions</vt:lpstr>
      <vt:lpstr>IDA Authorization: Potential Champions (House)</vt:lpstr>
      <vt:lpstr>IDA Authorization: House Member Districts  (by County) with Potential Champions – Northern</vt:lpstr>
      <vt:lpstr>Rep. Clara H. Burnett (D-09)  </vt:lpstr>
      <vt:lpstr>Rep. Nolan Mettetal (R-10)  </vt:lpstr>
      <vt:lpstr>IDA Authorization: House Member Districts   (by County) with Potential Champions – Central</vt:lpstr>
      <vt:lpstr>Rep. Tommy Taylor (R-28)  </vt:lpstr>
      <vt:lpstr>Rep. Sara R. Thomas (D-31)  </vt:lpstr>
      <vt:lpstr>Rep. Willie J. Perkins, Sr. (D-32)  </vt:lpstr>
      <vt:lpstr>Rep. Linda Whittington (D-34)  </vt:lpstr>
      <vt:lpstr>Rep. Reecy L. Dickson (D-42)  </vt:lpstr>
      <vt:lpstr>Rep. Jason White (R-48)  </vt:lpstr>
      <vt:lpstr>Rep. Alex Monsour (R-54)  </vt:lpstr>
      <vt:lpstr>Rep. Ray Rogers (R-61)  </vt:lpstr>
      <vt:lpstr>IDA Authorization: House Member Districts  (by County) with Potential Champions – Southwest</vt:lpstr>
      <vt:lpstr>Rep. Angela Cockerham (D-96)  </vt:lpstr>
      <vt:lpstr>IDA Authorization: House Member Districts  (by County) with Potential Champions – Southeast</vt:lpstr>
      <vt:lpstr>Rep. Jeffrey S. Guice (R-114)  </vt:lpstr>
      <vt:lpstr>IDA Authorization: Relevant Committees</vt:lpstr>
      <vt:lpstr>IDA Authorization: Relevant Senate Committee (Business and Financial Institutions)</vt:lpstr>
      <vt:lpstr>IDA Authorization: Relevant Senate Committee (Economic Development)</vt:lpstr>
      <vt:lpstr>IDA Authorization: Relevant Senate Committee (Finance)</vt:lpstr>
      <vt:lpstr>IDA Authorization: Relevant Senate Committee (Municipalities)</vt:lpstr>
      <vt:lpstr>IDA Authorization: Relevant Senate Committee (Public Health and Welfare)</vt:lpstr>
      <vt:lpstr>IDA Authorization: Senate Member Districts  with Potential Champions</vt:lpstr>
      <vt:lpstr>IDA Authorization: Potential Champions (Senate)</vt:lpstr>
      <vt:lpstr>IDA Authorization: Senate Member Districts  (by County) with Potential Champions – Northern </vt:lpstr>
      <vt:lpstr>Sen. Gray Tollison (R-09)  </vt:lpstr>
      <vt:lpstr>Sen. Steve Hale (D-10)  </vt:lpstr>
      <vt:lpstr>Sen. Robert L. Jackson (D-11)  </vt:lpstr>
      <vt:lpstr>IDA Authorization: Senate Member Districts  (by County) with Potential Champions – Central </vt:lpstr>
      <vt:lpstr>Sen. Willie Simmons (D-13)  </vt:lpstr>
      <vt:lpstr>Sen. Kenneth W. Jones (D-21)  </vt:lpstr>
      <vt:lpstr>Sen. Eugene S. Clarke (R-22)  </vt:lpstr>
      <vt:lpstr>Sen. David Jordan (D-24)  </vt:lpstr>
      <vt:lpstr>Sen. Dean Kirby (R-30)  </vt:lpstr>
      <vt:lpstr>Sen. Sampson Jackson II (D-32)  </vt:lpstr>
      <vt:lpstr>IDA Authorization: Senate Member Districts  (by County) with Potential Champions – Southwest </vt:lpstr>
      <vt:lpstr>Sen. Kelvin E. Butler (D-38)  </vt:lpstr>
      <vt:lpstr>IDA Authorization: Senate Member Districts  (by County) with Potential Champions – Southeast</vt:lpstr>
      <vt:lpstr>Sen. Tommy A. Gollott (R-50)  </vt:lpstr>
      <vt:lpstr>How to Identify Champions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R. Wells</dc:creator>
  <cp:lastModifiedBy>Morgan McLeod</cp:lastModifiedBy>
  <cp:revision>325</cp:revision>
  <cp:lastPrinted>2013-09-27T18:49:40Z</cp:lastPrinted>
  <dcterms:created xsi:type="dcterms:W3CDTF">2013-09-05T13:28:20Z</dcterms:created>
  <dcterms:modified xsi:type="dcterms:W3CDTF">2014-06-23T15:47:21Z</dcterms:modified>
</cp:coreProperties>
</file>